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4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63" d="100"/>
          <a:sy n="63" d="100"/>
        </p:scale>
        <p:origin x="139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0838" y="5445224"/>
            <a:ext cx="87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deutlich gestiegen (12,04 %), Anzahl der Testungen erwartungsgemäß gesunken (Feiertage/Ferien)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E3F50C6-2FBB-487E-A4DA-6BC7F5D2C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628800"/>
            <a:ext cx="8115622" cy="32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8" y="60932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86C48C8-41E2-48C6-B56A-3F17D34C78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80"/>
          <a:stretch/>
        </p:blipFill>
        <p:spPr>
          <a:xfrm>
            <a:off x="139061" y="1412776"/>
            <a:ext cx="8753419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und Lieferengpässe unproblematisch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B86650D-41F5-40AF-8D43-A3F3AA15B6A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16"/>
          <a:stretch/>
        </p:blipFill>
        <p:spPr>
          <a:xfrm>
            <a:off x="209950" y="1772817"/>
            <a:ext cx="861052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Testzahlerfassung-VOC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D7154D2-00FC-403B-B7FF-E35D8AC62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375637"/>
              </p:ext>
            </p:extLst>
          </p:nvPr>
        </p:nvGraphicFramePr>
        <p:xfrm>
          <a:off x="899592" y="864562"/>
          <a:ext cx="7128792" cy="5948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4567">
                  <a:extLst>
                    <a:ext uri="{9D8B030D-6E8A-4147-A177-3AD203B41FA5}">
                      <a16:colId xmlns:a16="http://schemas.microsoft.com/office/drawing/2014/main" val="1438999909"/>
                    </a:ext>
                  </a:extLst>
                </a:gridCol>
                <a:gridCol w="908719">
                  <a:extLst>
                    <a:ext uri="{9D8B030D-6E8A-4147-A177-3AD203B41FA5}">
                      <a16:colId xmlns:a16="http://schemas.microsoft.com/office/drawing/2014/main" val="3382780447"/>
                    </a:ext>
                  </a:extLst>
                </a:gridCol>
                <a:gridCol w="909517">
                  <a:extLst>
                    <a:ext uri="{9D8B030D-6E8A-4147-A177-3AD203B41FA5}">
                      <a16:colId xmlns:a16="http://schemas.microsoft.com/office/drawing/2014/main" val="1948975246"/>
                    </a:ext>
                  </a:extLst>
                </a:gridCol>
                <a:gridCol w="908719">
                  <a:extLst>
                    <a:ext uri="{9D8B030D-6E8A-4147-A177-3AD203B41FA5}">
                      <a16:colId xmlns:a16="http://schemas.microsoft.com/office/drawing/2014/main" val="1223481967"/>
                    </a:ext>
                  </a:extLst>
                </a:gridCol>
                <a:gridCol w="909517">
                  <a:extLst>
                    <a:ext uri="{9D8B030D-6E8A-4147-A177-3AD203B41FA5}">
                      <a16:colId xmlns:a16="http://schemas.microsoft.com/office/drawing/2014/main" val="347390097"/>
                    </a:ext>
                  </a:extLst>
                </a:gridCol>
                <a:gridCol w="908719">
                  <a:extLst>
                    <a:ext uri="{9D8B030D-6E8A-4147-A177-3AD203B41FA5}">
                      <a16:colId xmlns:a16="http://schemas.microsoft.com/office/drawing/2014/main" val="1545202247"/>
                    </a:ext>
                  </a:extLst>
                </a:gridCol>
                <a:gridCol w="909517">
                  <a:extLst>
                    <a:ext uri="{9D8B030D-6E8A-4147-A177-3AD203B41FA5}">
                      <a16:colId xmlns:a16="http://schemas.microsoft.com/office/drawing/2014/main" val="818306603"/>
                    </a:ext>
                  </a:extLst>
                </a:gridCol>
                <a:gridCol w="909517">
                  <a:extLst>
                    <a:ext uri="{9D8B030D-6E8A-4147-A177-3AD203B41FA5}">
                      <a16:colId xmlns:a16="http://schemas.microsoft.com/office/drawing/2014/main" val="2124903994"/>
                    </a:ext>
                  </a:extLst>
                </a:gridCol>
              </a:tblGrid>
              <a:tr h="530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KW 2021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Meldende Labore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Tests auf VOC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Anzahl VOC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Anteil</a:t>
                      </a:r>
                      <a:endParaRPr lang="de-DE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VOC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Anzahl B.1.1.7 </a:t>
                      </a:r>
                      <a:br>
                        <a:rPr lang="de-DE" sz="1200">
                          <a:effectLst/>
                        </a:rPr>
                      </a:br>
                      <a:r>
                        <a:rPr lang="de-DE" sz="1200">
                          <a:effectLst/>
                        </a:rPr>
                        <a:t>(Anteil) 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Anzahl </a:t>
                      </a:r>
                      <a:endParaRPr lang="de-DE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B.1.351 </a:t>
                      </a:r>
                      <a:br>
                        <a:rPr lang="de-DE" sz="1200">
                          <a:effectLst/>
                        </a:rPr>
                      </a:br>
                      <a:r>
                        <a:rPr lang="de-DE" sz="1200">
                          <a:effectLst/>
                        </a:rPr>
                        <a:t>(Anteil)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Anzahl </a:t>
                      </a:r>
                      <a:endParaRPr lang="de-DE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P.1 </a:t>
                      </a:r>
                      <a:br>
                        <a:rPr lang="de-DE" sz="1200">
                          <a:effectLst/>
                        </a:rPr>
                      </a:br>
                      <a:r>
                        <a:rPr lang="de-DE" sz="1200">
                          <a:effectLst/>
                        </a:rPr>
                        <a:t>(Anteil) 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3988834330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(2,0%)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 (0,0%)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2850389398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3.344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3,6%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122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(3,6%)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 (0,0%)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 (0,0%)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3476550274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30.449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1.537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1.441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(4,7%)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95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(0,3%)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 (0,0%)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1729343855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26.849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2.105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7,8%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1.931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(7,2%)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174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(0,6%)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 (0,0%)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1993903779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33.943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6.380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18,8%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5.978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(17,6%)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385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(1,1%)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(0,1%)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1684191967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29.770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7.935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26,7%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7.698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(25,9%)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210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(0,7%)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27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(0,1%)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1478725437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45.581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18.763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41,2%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18.224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(40,0%)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502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(1,1%)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37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(0,1%)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2925177880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36.118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20.050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55,5%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19.656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(54,4%)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379 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(1,0%)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3203500022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56.956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36.763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64,5%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36.211 (63,6%)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540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(0,9%)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2780455477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62.481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45.191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72,3%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44.562 (71,3%)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604 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(1,0%)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(0,0%)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2303196703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87.987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69.874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79,4%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69.057 (78,5%)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759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(0,9%)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58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(0,1%)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605116246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75.275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62.631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83,2%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61.988 (82,3%)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585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(0,8%)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58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(0,1%)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2403334592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76.266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65.404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85,8%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64.678 (84,8%)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695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(0,9%)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31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(0,0%)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784" marR="27784" marT="0" marB="0" anchor="ctr"/>
                </a:tc>
                <a:extLst>
                  <a:ext uri="{0D108BD9-81ED-4DB2-BD59-A6C34878D82A}">
                    <a16:rowId xmlns:a16="http://schemas.microsoft.com/office/drawing/2014/main" val="3177873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418CA432-D4BD-477A-9C0E-619AE75D08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0"/>
            <a:ext cx="6858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2040" y="188640"/>
            <a:ext cx="4690864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4441207" y="4880552"/>
            <a:ext cx="44725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Insgesamt aus 354 Einrichtungen 585.360 POCT erfasst, 1027positiv (0,2%), davon 865 (84,2%) in PCR gegangen, davon 482 (55,7%) als positiv bestätigt übermittelt. </a:t>
            </a:r>
          </a:p>
          <a:p>
            <a:r>
              <a:rPr lang="de-DE" dirty="0"/>
              <a:t>2766 POCT (0,5%) waren nicht auswertbar/unklares Ergebnis.</a:t>
            </a:r>
          </a:p>
        </p:txBody>
      </p:sp>
    </p:spTree>
    <p:extLst>
      <p:ext uri="{BB962C8B-B14F-4D97-AF65-F5344CB8AC3E}">
        <p14:creationId xmlns:p14="http://schemas.microsoft.com/office/powerpoint/2010/main" val="14903495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Bildschirmpräsentation (4:3)</PresentationFormat>
  <Paragraphs>125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Probenrückstau</vt:lpstr>
      <vt:lpstr>Testzahlerfassung-VOC</vt:lpstr>
      <vt:lpstr>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105</cp:revision>
  <dcterms:created xsi:type="dcterms:W3CDTF">2020-11-18T09:03:03Z</dcterms:created>
  <dcterms:modified xsi:type="dcterms:W3CDTF">2021-04-14T04:42:03Z</dcterms:modified>
</cp:coreProperties>
</file>