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7" r:id="rId9"/>
    <p:sldId id="629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73" d="100"/>
          <a:sy n="73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Ferienzeiten ist die ARE-Rate meist niedriger. </a:t>
            </a:r>
          </a:p>
          <a:p>
            <a:pPr marL="171450" indent="-171450">
              <a:buFontTx/>
              <a:buChar char="-"/>
            </a:pPr>
            <a:r>
              <a:rPr lang="de-DE" dirty="0"/>
              <a:t>Werte liegen nach wie vor deutlich unter denen der Vorsaisons (fast Wert von Saison 2019/20 erreicht)(seit 36. KW) (die meisten Menschen halten sich an die Kontaktbeschränkungen)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ARE-Rate in 14. KW nur bei den 35-59-Jährigen und die ab 60-Jährigen (minimal) gestiegen, ansonsten z.T. deutlich gesunken oder stabil geblieben.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Hinweis:  Durch die geänderten Praxis-Öffnungszeiten und das Konsultationsverhalten aufgrund der Oster­feier­tage sind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syndromischen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virologischen Daten für diesen Zeitraum erfahrungsgemäß weniger aus­sagekräftig und können sich auch durch Nachmeldungen noch stärker verändern.  (Achtung, falls Vergleiche mit dem Vorjahr gezogen werden wollen: Letztes Jahr war die Karfreitag-Woche allerdings in der 15. KW) (Karfreitag=10.04.2020)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stabil im Vergleich zur Vorwoche, nachdem ein leichter kontinuierlicher Anstieg seit der 9. KW beobachtet worden war.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den meisten AGI-Regionen ein Rückgang in den Kindern bis 14 Jahre</a:t>
            </a:r>
            <a:r>
              <a:rPr lang="de-DE"/>
              <a:t>.  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Falls andere BL gewünscht: \\rki.local\daten\Projekte\FG36_AGI\Wochenberichte\Berichterstellung\Saison_2020_21\Woche_14_2021\AGI-Wochenbericht2021_04_13.xls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geblieben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 der SARI-Fälle in den Altersgruppen unter 35 Jahre angestiegen, in AG 0-4 deutlicher Anstieg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Alters­grup­pen 60-79 Jahre und  80 Jahre und älter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 35 -59 Jahre ist die Zahl der SARI-Fälle auf einem sehr hohen Niveau geblieben (wie in Grippewelle bzw. wie zwischen 45. KW -52. KW 2020 (2. Welle)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  (AG unter 15 trotz Anstieg unter Niveau der Vorjahre)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 35 -59 Jahre wie in Vorwoche auf sehr hohen Niveau (wie in Grippewelle bzw. wie zwischen 45. KW -52. KW 2020 (2. Welle)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Alters­grup­pen 60-79 Jahre und  80 Jahre und älter („übliches Niveau“)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AG 35-59: deutlicher Anstieg</a:t>
            </a:r>
          </a:p>
          <a:p>
            <a:pPr marL="0" indent="0">
              <a:buFontTx/>
              <a:buNone/>
            </a:pPr>
            <a:r>
              <a:rPr lang="de-DE" b="0" dirty="0"/>
              <a:t>AG 60-79: </a:t>
            </a:r>
            <a:r>
              <a:rPr lang="de-DE" b="0" dirty="0" err="1"/>
              <a:t>möglw</a:t>
            </a:r>
            <a:r>
              <a:rPr lang="de-DE" b="0" dirty="0"/>
              <a:t>. Stagnation</a:t>
            </a:r>
          </a:p>
          <a:p>
            <a:pPr marL="0" indent="0">
              <a:buFontTx/>
              <a:buNone/>
            </a:pPr>
            <a:r>
              <a:rPr lang="de-DE" b="0" dirty="0"/>
              <a:t>AG 80+ : seit einigen Wochen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60% in KW 12/2021 </a:t>
            </a:r>
          </a:p>
          <a:p>
            <a:pPr marL="0" indent="0">
              <a:buFontTx/>
              <a:buNone/>
            </a:pPr>
            <a:r>
              <a:rPr lang="de-DE" b="0" dirty="0"/>
              <a:t>Relativ stabil zur Vorwoche bei stabilen SARI-Fallzahlen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COVID-19 -SARI Fälle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In den letzten Wochen Anstieg der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der AG 60-79 zu sehen (analog zur Anzahl SARI-Fälle mit COVID-19)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Medianes Alter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seit KW 11/2021 unter 70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S:\Projekte\FG36_INV_ICOSARI\Arbeitsordner\Wochenbericht\Intensiv_COVID-SARI_AG6_FB.png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COVID-19 sind in KW 13/2021 weiter gestiegen, SARI ohne COVID-19 konstant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13.4.2021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14.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13.4.2021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107388-8C56-4BBB-AD98-61887FA2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9" y="883702"/>
            <a:ext cx="4186429" cy="29487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ADCF87-2264-493D-9544-2BA3F03A3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75" y="3171407"/>
            <a:ext cx="4498426" cy="32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14.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14. KW 2021 bei ca. 630 Arzt­konsul­ta­tionen wegen ARE pro 100.000 Einwohner. Auf die Bevölke­rung in Deutschland bezogen entspricht das einer Gesamtzahl von ca. 530.000 Arzt­besuchen wegen akuter Atem­wegs­er­kran­kungen (Vorwoche: 510.000). </a:t>
            </a:r>
            <a:endParaRPr lang="en-US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8B8061-148A-4D0D-9D2A-13344B5F4EA5}"/>
              </a:ext>
            </a:extLst>
          </p:cNvPr>
          <p:cNvSpPr txBox="1"/>
          <p:nvPr/>
        </p:nvSpPr>
        <p:spPr>
          <a:xfrm>
            <a:off x="5831580" y="5008430"/>
            <a:ext cx="19023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aktualisieren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07CD139-CCF7-4EB9-98A7-40AD2E60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8" y="985223"/>
            <a:ext cx="4276363" cy="26272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3AB353-0465-4E44-B30E-AD3BB17B7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8" y="3770315"/>
            <a:ext cx="4046040" cy="258849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6B536C1-3700-40F7-AE3A-9E383046B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44" y="3472764"/>
            <a:ext cx="4217218" cy="27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" y="1800845"/>
            <a:ext cx="8786812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0" y="1018938"/>
            <a:ext cx="4429220" cy="265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210" y="1019670"/>
            <a:ext cx="4428000" cy="26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6196"/>
            <a:ext cx="4428000" cy="2656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00" y="3686196"/>
            <a:ext cx="4428000" cy="26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F290754-4C74-46F2-B08F-3D435E33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32" y="3896007"/>
            <a:ext cx="5760000" cy="28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195" y="853521"/>
            <a:ext cx="5747874" cy="28739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422097" y="4557025"/>
            <a:ext cx="338334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412479" y="1636386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422097" y="2262253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425678" y="4317897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403204" y="2097815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412479" y="1364985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98F8BA-1531-4CDC-9987-970CC4BBA571}"/>
              </a:ext>
            </a:extLst>
          </p:cNvPr>
          <p:cNvCxnSpPr>
            <a:cxnSpLocks/>
          </p:cNvCxnSpPr>
          <p:nvPr/>
        </p:nvCxnSpPr>
        <p:spPr>
          <a:xfrm flipH="1" flipV="1">
            <a:off x="8412571" y="5139016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2796F-8DA8-46DE-83F9-BA98A4F7B825}"/>
              </a:ext>
            </a:extLst>
          </p:cNvPr>
          <p:cNvSpPr txBox="1"/>
          <p:nvPr/>
        </p:nvSpPr>
        <p:spPr>
          <a:xfrm>
            <a:off x="8452549" y="5366057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20C0731-8B49-4275-8719-4482BE41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1970"/>
            <a:ext cx="9144000" cy="50292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13.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32C74D-1C6F-440F-8D52-E86FC3B0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7"/>
          <a:stretch/>
        </p:blipFill>
        <p:spPr>
          <a:xfrm>
            <a:off x="1881568" y="947854"/>
            <a:ext cx="7081024" cy="3060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0F9E10-43F2-4A47-B145-7711ACD0E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85" y="3950785"/>
            <a:ext cx="7438411" cy="272741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362044" y="384214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in Intensivbehandlung mit COVID-19 bis 13/2021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64402" y="1280233"/>
            <a:ext cx="24240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/>
              <a:t>SARI-Fälle </a:t>
            </a:r>
          </a:p>
          <a:p>
            <a:r>
              <a:rPr lang="de-DE" sz="1700" b="1" u="sng" dirty="0"/>
              <a:t>mit</a:t>
            </a:r>
            <a:r>
              <a:rPr lang="de-DE" sz="1700" b="1" dirty="0"/>
              <a:t> COVID-19 </a:t>
            </a:r>
          </a:p>
          <a:p>
            <a:r>
              <a:rPr lang="de-DE" sz="1700" b="1" dirty="0"/>
              <a:t>und Intensiv:</a:t>
            </a:r>
          </a:p>
          <a:p>
            <a:endParaRPr lang="de-DE" sz="1700" b="1" dirty="0"/>
          </a:p>
          <a:p>
            <a:r>
              <a:rPr lang="de-DE" sz="1700" b="1" dirty="0"/>
              <a:t>Anzahl und </a:t>
            </a:r>
          </a:p>
          <a:p>
            <a:r>
              <a:rPr lang="de-DE" sz="1700" b="1" dirty="0"/>
              <a:t>mittleres Alter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DB3D2DF-3BB7-453A-966B-8FACA4BEE0FE}"/>
              </a:ext>
            </a:extLst>
          </p:cNvPr>
          <p:cNvCxnSpPr>
            <a:cxnSpLocks/>
          </p:cNvCxnSpPr>
          <p:nvPr/>
        </p:nvCxnSpPr>
        <p:spPr>
          <a:xfrm flipH="1">
            <a:off x="7888785" y="1179594"/>
            <a:ext cx="533780" cy="57840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0B3752D-A2B4-48F3-82B8-9EA04B433229}"/>
              </a:ext>
            </a:extLst>
          </p:cNvPr>
          <p:cNvSpPr txBox="1"/>
          <p:nvPr/>
        </p:nvSpPr>
        <p:spPr>
          <a:xfrm>
            <a:off x="8287439" y="893610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9EC7952-83E8-471A-8C1E-AF863DF35A08}"/>
              </a:ext>
            </a:extLst>
          </p:cNvPr>
          <p:cNvCxnSpPr>
            <a:cxnSpLocks/>
          </p:cNvCxnSpPr>
          <p:nvPr/>
        </p:nvCxnSpPr>
        <p:spPr>
          <a:xfrm flipH="1" flipV="1">
            <a:off x="7909229" y="2268246"/>
            <a:ext cx="492892" cy="615875"/>
          </a:xfrm>
          <a:prstGeom prst="straightConnector1">
            <a:avLst/>
          </a:prstGeom>
          <a:ln w="28575"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329A6CF-8072-400D-B4C6-6C69D77D1BCA}"/>
              </a:ext>
            </a:extLst>
          </p:cNvPr>
          <p:cNvSpPr txBox="1"/>
          <p:nvPr/>
        </p:nvSpPr>
        <p:spPr>
          <a:xfrm>
            <a:off x="8155675" y="2933821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3468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F656FE-8A51-4BDF-911B-921E19B0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39" y="856580"/>
            <a:ext cx="6303950" cy="30363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A520D73-115B-4774-BF2B-2AFB95417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38" y="3670526"/>
            <a:ext cx="6303950" cy="30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Bildschirmpräsentation (4:3)</PresentationFormat>
  <Paragraphs>99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13.4.2021</vt:lpstr>
      <vt:lpstr>GrippeWeb bis zur 14. KW 2021 </vt:lpstr>
      <vt:lpstr>Arbeitsgemeinschaft Influenza ARE-Konsultationen bis zur 14.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2108</cp:revision>
  <cp:lastPrinted>2020-05-13T06:04:10Z</cp:lastPrinted>
  <dcterms:created xsi:type="dcterms:W3CDTF">2015-11-02T12:29:13Z</dcterms:created>
  <dcterms:modified xsi:type="dcterms:W3CDTF">2021-04-14T08:02:48Z</dcterms:modified>
</cp:coreProperties>
</file>