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114"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CD8372-E318-44E3-A838-5437BCCDE46A}"/>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D4CB40E-43F4-4C3D-A31E-1F354EABE8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7AE68324-383B-4BAC-891A-588A30DD27D0}"/>
              </a:ext>
            </a:extLst>
          </p:cNvPr>
          <p:cNvSpPr>
            <a:spLocks noGrp="1"/>
          </p:cNvSpPr>
          <p:nvPr>
            <p:ph type="dt" sz="half" idx="10"/>
          </p:nvPr>
        </p:nvSpPr>
        <p:spPr/>
        <p:txBody>
          <a:bodyPr/>
          <a:lstStyle/>
          <a:p>
            <a:fld id="{36A9F494-2743-41A8-A343-AA801CC65A8A}" type="datetimeFigureOut">
              <a:rPr lang="de-DE" smtClean="0"/>
              <a:t>16.04.2021</a:t>
            </a:fld>
            <a:endParaRPr lang="de-DE"/>
          </a:p>
        </p:txBody>
      </p:sp>
      <p:sp>
        <p:nvSpPr>
          <p:cNvPr id="5" name="Fußzeilenplatzhalter 4">
            <a:extLst>
              <a:ext uri="{FF2B5EF4-FFF2-40B4-BE49-F238E27FC236}">
                <a16:creationId xmlns:a16="http://schemas.microsoft.com/office/drawing/2014/main" id="{BB91EDB1-B284-4294-AF78-D0E1AA06322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C19E0A9-813C-44B1-AD82-9CD3C1061B5F}"/>
              </a:ext>
            </a:extLst>
          </p:cNvPr>
          <p:cNvSpPr>
            <a:spLocks noGrp="1"/>
          </p:cNvSpPr>
          <p:nvPr>
            <p:ph type="sldNum" sz="quarter" idx="12"/>
          </p:nvPr>
        </p:nvSpPr>
        <p:spPr/>
        <p:txBody>
          <a:bodyPr/>
          <a:lstStyle/>
          <a:p>
            <a:fld id="{DD96EF87-E8AE-4889-A8AC-BA51C593D259}" type="slidenum">
              <a:rPr lang="de-DE" smtClean="0"/>
              <a:t>‹Nr.›</a:t>
            </a:fld>
            <a:endParaRPr lang="de-DE"/>
          </a:p>
        </p:txBody>
      </p:sp>
    </p:spTree>
    <p:extLst>
      <p:ext uri="{BB962C8B-B14F-4D97-AF65-F5344CB8AC3E}">
        <p14:creationId xmlns:p14="http://schemas.microsoft.com/office/powerpoint/2010/main" val="1018560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5AE35E-FFAD-440B-9475-ECA4E0C6B1D8}"/>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369EDA0-DD64-458E-A8BF-05DEEEA41AC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BA0110D-7DE0-477B-8C4D-A2CA818435DB}"/>
              </a:ext>
            </a:extLst>
          </p:cNvPr>
          <p:cNvSpPr>
            <a:spLocks noGrp="1"/>
          </p:cNvSpPr>
          <p:nvPr>
            <p:ph type="dt" sz="half" idx="10"/>
          </p:nvPr>
        </p:nvSpPr>
        <p:spPr/>
        <p:txBody>
          <a:bodyPr/>
          <a:lstStyle/>
          <a:p>
            <a:fld id="{36A9F494-2743-41A8-A343-AA801CC65A8A}" type="datetimeFigureOut">
              <a:rPr lang="de-DE" smtClean="0"/>
              <a:t>16.04.2021</a:t>
            </a:fld>
            <a:endParaRPr lang="de-DE"/>
          </a:p>
        </p:txBody>
      </p:sp>
      <p:sp>
        <p:nvSpPr>
          <p:cNvPr id="5" name="Fußzeilenplatzhalter 4">
            <a:extLst>
              <a:ext uri="{FF2B5EF4-FFF2-40B4-BE49-F238E27FC236}">
                <a16:creationId xmlns:a16="http://schemas.microsoft.com/office/drawing/2014/main" id="{3037E4DC-5D72-4B89-A32A-2450242CD9D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69507B9-5172-401C-A12B-9A91AA129C40}"/>
              </a:ext>
            </a:extLst>
          </p:cNvPr>
          <p:cNvSpPr>
            <a:spLocks noGrp="1"/>
          </p:cNvSpPr>
          <p:nvPr>
            <p:ph type="sldNum" sz="quarter" idx="12"/>
          </p:nvPr>
        </p:nvSpPr>
        <p:spPr/>
        <p:txBody>
          <a:bodyPr/>
          <a:lstStyle/>
          <a:p>
            <a:fld id="{DD96EF87-E8AE-4889-A8AC-BA51C593D259}" type="slidenum">
              <a:rPr lang="de-DE" smtClean="0"/>
              <a:t>‹Nr.›</a:t>
            </a:fld>
            <a:endParaRPr lang="de-DE"/>
          </a:p>
        </p:txBody>
      </p:sp>
    </p:spTree>
    <p:extLst>
      <p:ext uri="{BB962C8B-B14F-4D97-AF65-F5344CB8AC3E}">
        <p14:creationId xmlns:p14="http://schemas.microsoft.com/office/powerpoint/2010/main" val="2299616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23993A6-B7D1-441E-A0C5-76638578324A}"/>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C909C43D-2CB8-4D1B-9167-99DF6FB4C2B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BFFB5AF-8CC4-4CB2-9B96-60BC13CCCA05}"/>
              </a:ext>
            </a:extLst>
          </p:cNvPr>
          <p:cNvSpPr>
            <a:spLocks noGrp="1"/>
          </p:cNvSpPr>
          <p:nvPr>
            <p:ph type="dt" sz="half" idx="10"/>
          </p:nvPr>
        </p:nvSpPr>
        <p:spPr/>
        <p:txBody>
          <a:bodyPr/>
          <a:lstStyle/>
          <a:p>
            <a:fld id="{36A9F494-2743-41A8-A343-AA801CC65A8A}" type="datetimeFigureOut">
              <a:rPr lang="de-DE" smtClean="0"/>
              <a:t>16.04.2021</a:t>
            </a:fld>
            <a:endParaRPr lang="de-DE"/>
          </a:p>
        </p:txBody>
      </p:sp>
      <p:sp>
        <p:nvSpPr>
          <p:cNvPr id="5" name="Fußzeilenplatzhalter 4">
            <a:extLst>
              <a:ext uri="{FF2B5EF4-FFF2-40B4-BE49-F238E27FC236}">
                <a16:creationId xmlns:a16="http://schemas.microsoft.com/office/drawing/2014/main" id="{1C01D1F7-CDA2-4C7A-890B-91A73612C8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5E4BFE6-C96F-4534-82EC-CE192493E555}"/>
              </a:ext>
            </a:extLst>
          </p:cNvPr>
          <p:cNvSpPr>
            <a:spLocks noGrp="1"/>
          </p:cNvSpPr>
          <p:nvPr>
            <p:ph type="sldNum" sz="quarter" idx="12"/>
          </p:nvPr>
        </p:nvSpPr>
        <p:spPr/>
        <p:txBody>
          <a:bodyPr/>
          <a:lstStyle/>
          <a:p>
            <a:fld id="{DD96EF87-E8AE-4889-A8AC-BA51C593D259}" type="slidenum">
              <a:rPr lang="de-DE" smtClean="0"/>
              <a:t>‹Nr.›</a:t>
            </a:fld>
            <a:endParaRPr lang="de-DE"/>
          </a:p>
        </p:txBody>
      </p:sp>
    </p:spTree>
    <p:extLst>
      <p:ext uri="{BB962C8B-B14F-4D97-AF65-F5344CB8AC3E}">
        <p14:creationId xmlns:p14="http://schemas.microsoft.com/office/powerpoint/2010/main" val="3165325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009DE4-2185-4222-982E-04FD41E2F0F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B5338E5-D2EB-49BE-A327-C0FCE27F0B0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525FB9A-6963-489A-B9C1-D9467B7DD34E}"/>
              </a:ext>
            </a:extLst>
          </p:cNvPr>
          <p:cNvSpPr>
            <a:spLocks noGrp="1"/>
          </p:cNvSpPr>
          <p:nvPr>
            <p:ph type="dt" sz="half" idx="10"/>
          </p:nvPr>
        </p:nvSpPr>
        <p:spPr/>
        <p:txBody>
          <a:bodyPr/>
          <a:lstStyle/>
          <a:p>
            <a:fld id="{36A9F494-2743-41A8-A343-AA801CC65A8A}" type="datetimeFigureOut">
              <a:rPr lang="de-DE" smtClean="0"/>
              <a:t>16.04.2021</a:t>
            </a:fld>
            <a:endParaRPr lang="de-DE"/>
          </a:p>
        </p:txBody>
      </p:sp>
      <p:sp>
        <p:nvSpPr>
          <p:cNvPr id="5" name="Fußzeilenplatzhalter 4">
            <a:extLst>
              <a:ext uri="{FF2B5EF4-FFF2-40B4-BE49-F238E27FC236}">
                <a16:creationId xmlns:a16="http://schemas.microsoft.com/office/drawing/2014/main" id="{1ED46DCD-4B20-47D6-BC85-F2CA9A9654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1730215-3C28-4CE4-B859-57A84719EBB6}"/>
              </a:ext>
            </a:extLst>
          </p:cNvPr>
          <p:cNvSpPr>
            <a:spLocks noGrp="1"/>
          </p:cNvSpPr>
          <p:nvPr>
            <p:ph type="sldNum" sz="quarter" idx="12"/>
          </p:nvPr>
        </p:nvSpPr>
        <p:spPr/>
        <p:txBody>
          <a:bodyPr/>
          <a:lstStyle/>
          <a:p>
            <a:fld id="{DD96EF87-E8AE-4889-A8AC-BA51C593D259}" type="slidenum">
              <a:rPr lang="de-DE" smtClean="0"/>
              <a:t>‹Nr.›</a:t>
            </a:fld>
            <a:endParaRPr lang="de-DE"/>
          </a:p>
        </p:txBody>
      </p:sp>
    </p:spTree>
    <p:extLst>
      <p:ext uri="{BB962C8B-B14F-4D97-AF65-F5344CB8AC3E}">
        <p14:creationId xmlns:p14="http://schemas.microsoft.com/office/powerpoint/2010/main" val="360125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7044B2-F313-408A-8F32-39079861D9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5D04D11-B0EE-4812-A017-33EB5A22FE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92EAE01A-3BE0-44B5-902C-7ACB0F36EB2D}"/>
              </a:ext>
            </a:extLst>
          </p:cNvPr>
          <p:cNvSpPr>
            <a:spLocks noGrp="1"/>
          </p:cNvSpPr>
          <p:nvPr>
            <p:ph type="dt" sz="half" idx="10"/>
          </p:nvPr>
        </p:nvSpPr>
        <p:spPr/>
        <p:txBody>
          <a:bodyPr/>
          <a:lstStyle/>
          <a:p>
            <a:fld id="{36A9F494-2743-41A8-A343-AA801CC65A8A}" type="datetimeFigureOut">
              <a:rPr lang="de-DE" smtClean="0"/>
              <a:t>16.04.2021</a:t>
            </a:fld>
            <a:endParaRPr lang="de-DE"/>
          </a:p>
        </p:txBody>
      </p:sp>
      <p:sp>
        <p:nvSpPr>
          <p:cNvPr id="5" name="Fußzeilenplatzhalter 4">
            <a:extLst>
              <a:ext uri="{FF2B5EF4-FFF2-40B4-BE49-F238E27FC236}">
                <a16:creationId xmlns:a16="http://schemas.microsoft.com/office/drawing/2014/main" id="{87A4886A-E61E-4239-98EA-0C66FFE6BFD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FA1D5AE-2121-4C7C-89F5-E3D639EEDAF8}"/>
              </a:ext>
            </a:extLst>
          </p:cNvPr>
          <p:cNvSpPr>
            <a:spLocks noGrp="1"/>
          </p:cNvSpPr>
          <p:nvPr>
            <p:ph type="sldNum" sz="quarter" idx="12"/>
          </p:nvPr>
        </p:nvSpPr>
        <p:spPr/>
        <p:txBody>
          <a:bodyPr/>
          <a:lstStyle/>
          <a:p>
            <a:fld id="{DD96EF87-E8AE-4889-A8AC-BA51C593D259}" type="slidenum">
              <a:rPr lang="de-DE" smtClean="0"/>
              <a:t>‹Nr.›</a:t>
            </a:fld>
            <a:endParaRPr lang="de-DE"/>
          </a:p>
        </p:txBody>
      </p:sp>
    </p:spTree>
    <p:extLst>
      <p:ext uri="{BB962C8B-B14F-4D97-AF65-F5344CB8AC3E}">
        <p14:creationId xmlns:p14="http://schemas.microsoft.com/office/powerpoint/2010/main" val="2740208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7CFCEC-D1A1-4462-80B5-BBC43A45227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B76FF20-346F-4BAE-9933-7E9E1CEFC68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696A1ECD-94B7-469D-8CCA-B6A6296338B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C53DAF85-6B66-496B-8C81-38FEDA3F0E99}"/>
              </a:ext>
            </a:extLst>
          </p:cNvPr>
          <p:cNvSpPr>
            <a:spLocks noGrp="1"/>
          </p:cNvSpPr>
          <p:nvPr>
            <p:ph type="dt" sz="half" idx="10"/>
          </p:nvPr>
        </p:nvSpPr>
        <p:spPr/>
        <p:txBody>
          <a:bodyPr/>
          <a:lstStyle/>
          <a:p>
            <a:fld id="{36A9F494-2743-41A8-A343-AA801CC65A8A}" type="datetimeFigureOut">
              <a:rPr lang="de-DE" smtClean="0"/>
              <a:t>16.04.2021</a:t>
            </a:fld>
            <a:endParaRPr lang="de-DE"/>
          </a:p>
        </p:txBody>
      </p:sp>
      <p:sp>
        <p:nvSpPr>
          <p:cNvPr id="6" name="Fußzeilenplatzhalter 5">
            <a:extLst>
              <a:ext uri="{FF2B5EF4-FFF2-40B4-BE49-F238E27FC236}">
                <a16:creationId xmlns:a16="http://schemas.microsoft.com/office/drawing/2014/main" id="{73EA9365-2D5B-4EEA-B865-9E0D1055F85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C54A310-3D9B-4E67-9DA3-6B516A7A658E}"/>
              </a:ext>
            </a:extLst>
          </p:cNvPr>
          <p:cNvSpPr>
            <a:spLocks noGrp="1"/>
          </p:cNvSpPr>
          <p:nvPr>
            <p:ph type="sldNum" sz="quarter" idx="12"/>
          </p:nvPr>
        </p:nvSpPr>
        <p:spPr/>
        <p:txBody>
          <a:bodyPr/>
          <a:lstStyle/>
          <a:p>
            <a:fld id="{DD96EF87-E8AE-4889-A8AC-BA51C593D259}" type="slidenum">
              <a:rPr lang="de-DE" smtClean="0"/>
              <a:t>‹Nr.›</a:t>
            </a:fld>
            <a:endParaRPr lang="de-DE"/>
          </a:p>
        </p:txBody>
      </p:sp>
    </p:spTree>
    <p:extLst>
      <p:ext uri="{BB962C8B-B14F-4D97-AF65-F5344CB8AC3E}">
        <p14:creationId xmlns:p14="http://schemas.microsoft.com/office/powerpoint/2010/main" val="2658192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9776FC-B1B5-4709-A747-BE595279EE3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8B75BB4-9EBA-427E-AFA0-A8FBB7948C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163758C-AE16-4CB8-B7E1-1B4868FF88F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6716464-316C-425B-845B-2A414E7AC5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86E65E-3AAD-4ECE-99B2-3851C7792EB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4FC92F8A-950A-4497-A1CA-95DE6664ACD0}"/>
              </a:ext>
            </a:extLst>
          </p:cNvPr>
          <p:cNvSpPr>
            <a:spLocks noGrp="1"/>
          </p:cNvSpPr>
          <p:nvPr>
            <p:ph type="dt" sz="half" idx="10"/>
          </p:nvPr>
        </p:nvSpPr>
        <p:spPr/>
        <p:txBody>
          <a:bodyPr/>
          <a:lstStyle/>
          <a:p>
            <a:fld id="{36A9F494-2743-41A8-A343-AA801CC65A8A}" type="datetimeFigureOut">
              <a:rPr lang="de-DE" smtClean="0"/>
              <a:t>16.04.2021</a:t>
            </a:fld>
            <a:endParaRPr lang="de-DE"/>
          </a:p>
        </p:txBody>
      </p:sp>
      <p:sp>
        <p:nvSpPr>
          <p:cNvPr id="8" name="Fußzeilenplatzhalter 7">
            <a:extLst>
              <a:ext uri="{FF2B5EF4-FFF2-40B4-BE49-F238E27FC236}">
                <a16:creationId xmlns:a16="http://schemas.microsoft.com/office/drawing/2014/main" id="{8BBBEE5B-C5D3-409B-8866-B5AF7FD5899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42A06701-F8A5-419F-96A9-8F2943FFF6F0}"/>
              </a:ext>
            </a:extLst>
          </p:cNvPr>
          <p:cNvSpPr>
            <a:spLocks noGrp="1"/>
          </p:cNvSpPr>
          <p:nvPr>
            <p:ph type="sldNum" sz="quarter" idx="12"/>
          </p:nvPr>
        </p:nvSpPr>
        <p:spPr/>
        <p:txBody>
          <a:bodyPr/>
          <a:lstStyle/>
          <a:p>
            <a:fld id="{DD96EF87-E8AE-4889-A8AC-BA51C593D259}" type="slidenum">
              <a:rPr lang="de-DE" smtClean="0"/>
              <a:t>‹Nr.›</a:t>
            </a:fld>
            <a:endParaRPr lang="de-DE"/>
          </a:p>
        </p:txBody>
      </p:sp>
    </p:spTree>
    <p:extLst>
      <p:ext uri="{BB962C8B-B14F-4D97-AF65-F5344CB8AC3E}">
        <p14:creationId xmlns:p14="http://schemas.microsoft.com/office/powerpoint/2010/main" val="2736147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ED1042-3E0E-4CC1-BFE7-19613C7BC925}"/>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5986E83-0DA6-4E05-ADD5-2CAF4F7322F1}"/>
              </a:ext>
            </a:extLst>
          </p:cNvPr>
          <p:cNvSpPr>
            <a:spLocks noGrp="1"/>
          </p:cNvSpPr>
          <p:nvPr>
            <p:ph type="dt" sz="half" idx="10"/>
          </p:nvPr>
        </p:nvSpPr>
        <p:spPr/>
        <p:txBody>
          <a:bodyPr/>
          <a:lstStyle/>
          <a:p>
            <a:fld id="{36A9F494-2743-41A8-A343-AA801CC65A8A}" type="datetimeFigureOut">
              <a:rPr lang="de-DE" smtClean="0"/>
              <a:t>16.04.2021</a:t>
            </a:fld>
            <a:endParaRPr lang="de-DE"/>
          </a:p>
        </p:txBody>
      </p:sp>
      <p:sp>
        <p:nvSpPr>
          <p:cNvPr id="4" name="Fußzeilenplatzhalter 3">
            <a:extLst>
              <a:ext uri="{FF2B5EF4-FFF2-40B4-BE49-F238E27FC236}">
                <a16:creationId xmlns:a16="http://schemas.microsoft.com/office/drawing/2014/main" id="{74873981-2FEA-4631-99C2-06BD88B9D3D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F6ECC3A5-AE0C-4347-95B2-18C02283C129}"/>
              </a:ext>
            </a:extLst>
          </p:cNvPr>
          <p:cNvSpPr>
            <a:spLocks noGrp="1"/>
          </p:cNvSpPr>
          <p:nvPr>
            <p:ph type="sldNum" sz="quarter" idx="12"/>
          </p:nvPr>
        </p:nvSpPr>
        <p:spPr/>
        <p:txBody>
          <a:bodyPr/>
          <a:lstStyle/>
          <a:p>
            <a:fld id="{DD96EF87-E8AE-4889-A8AC-BA51C593D259}" type="slidenum">
              <a:rPr lang="de-DE" smtClean="0"/>
              <a:t>‹Nr.›</a:t>
            </a:fld>
            <a:endParaRPr lang="de-DE"/>
          </a:p>
        </p:txBody>
      </p:sp>
    </p:spTree>
    <p:extLst>
      <p:ext uri="{BB962C8B-B14F-4D97-AF65-F5344CB8AC3E}">
        <p14:creationId xmlns:p14="http://schemas.microsoft.com/office/powerpoint/2010/main" val="3699385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CF39179-4DDB-4940-83EE-65C14E1EBD9C}"/>
              </a:ext>
            </a:extLst>
          </p:cNvPr>
          <p:cNvSpPr>
            <a:spLocks noGrp="1"/>
          </p:cNvSpPr>
          <p:nvPr>
            <p:ph type="dt" sz="half" idx="10"/>
          </p:nvPr>
        </p:nvSpPr>
        <p:spPr/>
        <p:txBody>
          <a:bodyPr/>
          <a:lstStyle/>
          <a:p>
            <a:fld id="{36A9F494-2743-41A8-A343-AA801CC65A8A}" type="datetimeFigureOut">
              <a:rPr lang="de-DE" smtClean="0"/>
              <a:t>16.04.2021</a:t>
            </a:fld>
            <a:endParaRPr lang="de-DE"/>
          </a:p>
        </p:txBody>
      </p:sp>
      <p:sp>
        <p:nvSpPr>
          <p:cNvPr id="3" name="Fußzeilenplatzhalter 2">
            <a:extLst>
              <a:ext uri="{FF2B5EF4-FFF2-40B4-BE49-F238E27FC236}">
                <a16:creationId xmlns:a16="http://schemas.microsoft.com/office/drawing/2014/main" id="{9EAA6E24-31E0-4A91-9E57-5BFE07E0629D}"/>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077BD14-83EA-435E-AC72-A80359B2AF4E}"/>
              </a:ext>
            </a:extLst>
          </p:cNvPr>
          <p:cNvSpPr>
            <a:spLocks noGrp="1"/>
          </p:cNvSpPr>
          <p:nvPr>
            <p:ph type="sldNum" sz="quarter" idx="12"/>
          </p:nvPr>
        </p:nvSpPr>
        <p:spPr/>
        <p:txBody>
          <a:bodyPr/>
          <a:lstStyle/>
          <a:p>
            <a:fld id="{DD96EF87-E8AE-4889-A8AC-BA51C593D259}" type="slidenum">
              <a:rPr lang="de-DE" smtClean="0"/>
              <a:t>‹Nr.›</a:t>
            </a:fld>
            <a:endParaRPr lang="de-DE"/>
          </a:p>
        </p:txBody>
      </p:sp>
    </p:spTree>
    <p:extLst>
      <p:ext uri="{BB962C8B-B14F-4D97-AF65-F5344CB8AC3E}">
        <p14:creationId xmlns:p14="http://schemas.microsoft.com/office/powerpoint/2010/main" val="1337147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87109A-EA22-4E01-8D27-F012F698521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54F7FFA6-CB65-4299-8C62-08238FF270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0821BF17-CBFA-45D6-BCA3-1C7F6D1FC7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1DE5F16-3270-4336-80D6-E3D4B6673CC1}"/>
              </a:ext>
            </a:extLst>
          </p:cNvPr>
          <p:cNvSpPr>
            <a:spLocks noGrp="1"/>
          </p:cNvSpPr>
          <p:nvPr>
            <p:ph type="dt" sz="half" idx="10"/>
          </p:nvPr>
        </p:nvSpPr>
        <p:spPr/>
        <p:txBody>
          <a:bodyPr/>
          <a:lstStyle/>
          <a:p>
            <a:fld id="{36A9F494-2743-41A8-A343-AA801CC65A8A}" type="datetimeFigureOut">
              <a:rPr lang="de-DE" smtClean="0"/>
              <a:t>16.04.2021</a:t>
            </a:fld>
            <a:endParaRPr lang="de-DE"/>
          </a:p>
        </p:txBody>
      </p:sp>
      <p:sp>
        <p:nvSpPr>
          <p:cNvPr id="6" name="Fußzeilenplatzhalter 5">
            <a:extLst>
              <a:ext uri="{FF2B5EF4-FFF2-40B4-BE49-F238E27FC236}">
                <a16:creationId xmlns:a16="http://schemas.microsoft.com/office/drawing/2014/main" id="{0A911973-B2EC-4ADC-B201-D330286546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69C5BDF-09EE-47CE-B873-69C4EE7998F0}"/>
              </a:ext>
            </a:extLst>
          </p:cNvPr>
          <p:cNvSpPr>
            <a:spLocks noGrp="1"/>
          </p:cNvSpPr>
          <p:nvPr>
            <p:ph type="sldNum" sz="quarter" idx="12"/>
          </p:nvPr>
        </p:nvSpPr>
        <p:spPr/>
        <p:txBody>
          <a:bodyPr/>
          <a:lstStyle/>
          <a:p>
            <a:fld id="{DD96EF87-E8AE-4889-A8AC-BA51C593D259}" type="slidenum">
              <a:rPr lang="de-DE" smtClean="0"/>
              <a:t>‹Nr.›</a:t>
            </a:fld>
            <a:endParaRPr lang="de-DE"/>
          </a:p>
        </p:txBody>
      </p:sp>
    </p:spTree>
    <p:extLst>
      <p:ext uri="{BB962C8B-B14F-4D97-AF65-F5344CB8AC3E}">
        <p14:creationId xmlns:p14="http://schemas.microsoft.com/office/powerpoint/2010/main" val="1778917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A94AFD-ACE2-4198-8971-CF74C52AE1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36DC2A9-9C6E-4898-AF60-61DD52F49C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5E24D98-490D-4D6A-B145-C8340DD5A6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D4C569-3098-4DAF-A5A3-F848515FCC2D}"/>
              </a:ext>
            </a:extLst>
          </p:cNvPr>
          <p:cNvSpPr>
            <a:spLocks noGrp="1"/>
          </p:cNvSpPr>
          <p:nvPr>
            <p:ph type="dt" sz="half" idx="10"/>
          </p:nvPr>
        </p:nvSpPr>
        <p:spPr/>
        <p:txBody>
          <a:bodyPr/>
          <a:lstStyle/>
          <a:p>
            <a:fld id="{36A9F494-2743-41A8-A343-AA801CC65A8A}" type="datetimeFigureOut">
              <a:rPr lang="de-DE" smtClean="0"/>
              <a:t>16.04.2021</a:t>
            </a:fld>
            <a:endParaRPr lang="de-DE"/>
          </a:p>
        </p:txBody>
      </p:sp>
      <p:sp>
        <p:nvSpPr>
          <p:cNvPr id="6" name="Fußzeilenplatzhalter 5">
            <a:extLst>
              <a:ext uri="{FF2B5EF4-FFF2-40B4-BE49-F238E27FC236}">
                <a16:creationId xmlns:a16="http://schemas.microsoft.com/office/drawing/2014/main" id="{206E3FD2-DA50-4BBD-9964-C96F62C940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B85ED8A-3532-48D9-8491-B787F178A4C4}"/>
              </a:ext>
            </a:extLst>
          </p:cNvPr>
          <p:cNvSpPr>
            <a:spLocks noGrp="1"/>
          </p:cNvSpPr>
          <p:nvPr>
            <p:ph type="sldNum" sz="quarter" idx="12"/>
          </p:nvPr>
        </p:nvSpPr>
        <p:spPr/>
        <p:txBody>
          <a:bodyPr/>
          <a:lstStyle/>
          <a:p>
            <a:fld id="{DD96EF87-E8AE-4889-A8AC-BA51C593D259}" type="slidenum">
              <a:rPr lang="de-DE" smtClean="0"/>
              <a:t>‹Nr.›</a:t>
            </a:fld>
            <a:endParaRPr lang="de-DE"/>
          </a:p>
        </p:txBody>
      </p:sp>
    </p:spTree>
    <p:extLst>
      <p:ext uri="{BB962C8B-B14F-4D97-AF65-F5344CB8AC3E}">
        <p14:creationId xmlns:p14="http://schemas.microsoft.com/office/powerpoint/2010/main" val="1254652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A38A4DF-14AB-4BF7-B9F9-589D562DB6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93CE3C2-6E4C-4379-B408-6F4CF12074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69C37C9-151D-4DDA-8D1C-909A244D14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A9F494-2743-41A8-A343-AA801CC65A8A}" type="datetimeFigureOut">
              <a:rPr lang="de-DE" smtClean="0"/>
              <a:t>16.04.2021</a:t>
            </a:fld>
            <a:endParaRPr lang="de-DE"/>
          </a:p>
        </p:txBody>
      </p:sp>
      <p:sp>
        <p:nvSpPr>
          <p:cNvPr id="5" name="Fußzeilenplatzhalter 4">
            <a:extLst>
              <a:ext uri="{FF2B5EF4-FFF2-40B4-BE49-F238E27FC236}">
                <a16:creationId xmlns:a16="http://schemas.microsoft.com/office/drawing/2014/main" id="{4911A5B4-2CB5-4B74-9E64-2228A6AB3B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50E9805B-CA99-451A-A892-02704F86A3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6EF87-E8AE-4889-A8AC-BA51C593D259}" type="slidenum">
              <a:rPr lang="de-DE" smtClean="0"/>
              <a:t>‹Nr.›</a:t>
            </a:fld>
            <a:endParaRPr lang="de-DE"/>
          </a:p>
        </p:txBody>
      </p:sp>
    </p:spTree>
    <p:extLst>
      <p:ext uri="{BB962C8B-B14F-4D97-AF65-F5344CB8AC3E}">
        <p14:creationId xmlns:p14="http://schemas.microsoft.com/office/powerpoint/2010/main" val="3963118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rki.de/DE/Content/InfAZ/N/Neuartiges_Coronavirus/DESH/Bericht_VOC_2021-03-10.pdf?__blob=publicationFil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F05E5B16-AEC1-4449-BDFC-FFCB4E1FC398}"/>
              </a:ext>
            </a:extLst>
          </p:cNvPr>
          <p:cNvPicPr>
            <a:picLocks noChangeAspect="1"/>
          </p:cNvPicPr>
          <p:nvPr/>
        </p:nvPicPr>
        <p:blipFill>
          <a:blip r:embed="rId2"/>
          <a:stretch>
            <a:fillRect/>
          </a:stretch>
        </p:blipFill>
        <p:spPr>
          <a:xfrm>
            <a:off x="0" y="88304"/>
            <a:ext cx="9530499" cy="6681392"/>
          </a:xfrm>
          <a:prstGeom prst="rect">
            <a:avLst/>
          </a:prstGeom>
        </p:spPr>
      </p:pic>
      <p:sp>
        <p:nvSpPr>
          <p:cNvPr id="5" name="Textfeld 4">
            <a:extLst>
              <a:ext uri="{FF2B5EF4-FFF2-40B4-BE49-F238E27FC236}">
                <a16:creationId xmlns:a16="http://schemas.microsoft.com/office/drawing/2014/main" id="{88C383B6-CE61-4B10-877B-26DEF2AB691F}"/>
              </a:ext>
            </a:extLst>
          </p:cNvPr>
          <p:cNvSpPr txBox="1"/>
          <p:nvPr/>
        </p:nvSpPr>
        <p:spPr>
          <a:xfrm>
            <a:off x="9775405" y="1705649"/>
            <a:ext cx="2416595" cy="3323987"/>
          </a:xfrm>
          <a:prstGeom prst="rect">
            <a:avLst/>
          </a:prstGeom>
          <a:noFill/>
        </p:spPr>
        <p:txBody>
          <a:bodyPr wrap="square" rtlCol="0">
            <a:spAutoFit/>
          </a:bodyPr>
          <a:lstStyle/>
          <a:p>
            <a:r>
              <a:rPr lang="de-DE" sz="1400" dirty="0"/>
              <a:t>Prognose vom 12.03.2021 (nach KW 9): </a:t>
            </a:r>
          </a:p>
          <a:p>
            <a:endParaRPr lang="de-DE" sz="1400" dirty="0"/>
          </a:p>
          <a:p>
            <a:r>
              <a:rPr lang="de-DE" sz="1400" dirty="0"/>
              <a:t>Zeitpunkt der Prognose,</a:t>
            </a:r>
            <a:br>
              <a:rPr lang="de-DE" sz="1400" dirty="0"/>
            </a:br>
            <a:r>
              <a:rPr lang="de-DE" sz="1400" dirty="0"/>
              <a:t>danach wird die bestehende Prognose mit den aktuellen Daten verglichen. </a:t>
            </a:r>
          </a:p>
          <a:p>
            <a:endParaRPr lang="de-DE" sz="1400" dirty="0"/>
          </a:p>
          <a:p>
            <a:r>
              <a:rPr lang="de-DE" sz="1400" dirty="0"/>
              <a:t>Weiterführung des exponentiellen Trends der Anzahl von B.1.1.7-Fällen</a:t>
            </a:r>
          </a:p>
          <a:p>
            <a:pPr marL="285750" indent="-285750">
              <a:buFontTx/>
              <a:buChar char="-"/>
            </a:pPr>
            <a:endParaRPr lang="de-DE" sz="1400" dirty="0"/>
          </a:p>
          <a:p>
            <a:r>
              <a:rPr lang="de-DE" sz="1400" dirty="0"/>
              <a:t>Kurzzeitige Abschwächung des Trends während der Osterferien</a:t>
            </a:r>
          </a:p>
        </p:txBody>
      </p:sp>
      <p:cxnSp>
        <p:nvCxnSpPr>
          <p:cNvPr id="7" name="Gerade Verbindung mit Pfeil 6">
            <a:extLst>
              <a:ext uri="{FF2B5EF4-FFF2-40B4-BE49-F238E27FC236}">
                <a16:creationId xmlns:a16="http://schemas.microsoft.com/office/drawing/2014/main" id="{B126D36C-64C1-4046-8A62-83C76DB50DDB}"/>
              </a:ext>
            </a:extLst>
          </p:cNvPr>
          <p:cNvCxnSpPr>
            <a:cxnSpLocks/>
          </p:cNvCxnSpPr>
          <p:nvPr/>
        </p:nvCxnSpPr>
        <p:spPr>
          <a:xfrm flipH="1">
            <a:off x="7755429" y="2805166"/>
            <a:ext cx="2019976" cy="0"/>
          </a:xfrm>
          <a:prstGeom prst="straightConnector1">
            <a:avLst/>
          </a:prstGeom>
          <a:ln>
            <a:solidFill>
              <a:schemeClr val="bg1">
                <a:lumMod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B57694AA-999C-4960-B176-60D974FCB800}"/>
              </a:ext>
            </a:extLst>
          </p:cNvPr>
          <p:cNvCxnSpPr>
            <a:cxnSpLocks/>
          </p:cNvCxnSpPr>
          <p:nvPr/>
        </p:nvCxnSpPr>
        <p:spPr>
          <a:xfrm flipH="1" flipV="1">
            <a:off x="9175389" y="3698855"/>
            <a:ext cx="600016" cy="68746"/>
          </a:xfrm>
          <a:prstGeom prst="straightConnector1">
            <a:avLst/>
          </a:prstGeom>
          <a:ln>
            <a:solidFill>
              <a:schemeClr val="bg1">
                <a:lumMod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Ellipse 9">
            <a:extLst>
              <a:ext uri="{FF2B5EF4-FFF2-40B4-BE49-F238E27FC236}">
                <a16:creationId xmlns:a16="http://schemas.microsoft.com/office/drawing/2014/main" id="{A313D94A-C827-4286-BC77-34E9DE1D62EA}"/>
              </a:ext>
            </a:extLst>
          </p:cNvPr>
          <p:cNvSpPr/>
          <p:nvPr/>
        </p:nvSpPr>
        <p:spPr>
          <a:xfrm>
            <a:off x="8264385" y="4460279"/>
            <a:ext cx="975308" cy="952105"/>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 name="Gerade Verbindung mit Pfeil 10">
            <a:extLst>
              <a:ext uri="{FF2B5EF4-FFF2-40B4-BE49-F238E27FC236}">
                <a16:creationId xmlns:a16="http://schemas.microsoft.com/office/drawing/2014/main" id="{39A1E782-D5E4-41EC-B102-B93F54608583}"/>
              </a:ext>
            </a:extLst>
          </p:cNvPr>
          <p:cNvCxnSpPr>
            <a:cxnSpLocks/>
          </p:cNvCxnSpPr>
          <p:nvPr/>
        </p:nvCxnSpPr>
        <p:spPr>
          <a:xfrm flipH="1">
            <a:off x="9175389" y="4628561"/>
            <a:ext cx="600016" cy="110135"/>
          </a:xfrm>
          <a:prstGeom prst="straightConnector1">
            <a:avLst/>
          </a:prstGeom>
          <a:ln>
            <a:solidFill>
              <a:schemeClr val="bg1">
                <a:lumMod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6041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a:extLst>
              <a:ext uri="{FF2B5EF4-FFF2-40B4-BE49-F238E27FC236}">
                <a16:creationId xmlns:a16="http://schemas.microsoft.com/office/drawing/2014/main" id="{5FF1F0CB-76A7-4395-8715-2B58254AD62A}"/>
              </a:ext>
            </a:extLst>
          </p:cNvPr>
          <p:cNvSpPr>
            <a:spLocks noChangeArrowheads="1"/>
          </p:cNvSpPr>
          <p:nvPr/>
        </p:nvSpPr>
        <p:spPr bwMode="auto">
          <a:xfrm>
            <a:off x="541539" y="752675"/>
            <a:ext cx="10777490"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1" i="0" u="none" strike="noStrike" cap="none" normalizeH="0" baseline="0" dirty="0">
                <a:ln>
                  <a:noFill/>
                </a:ln>
                <a:solidFill>
                  <a:srgbClr val="045AA6"/>
                </a:solidFill>
                <a:effectLst/>
                <a:latin typeface="Calibri" panose="020F0502020204030204" pitchFamily="34" charset="0"/>
                <a:ea typeface="MS Mincho" panose="02020609040205080304" pitchFamily="49" charset="-128"/>
                <a:cs typeface="Calibri" panose="020F0502020204030204" pitchFamily="34" charset="0"/>
              </a:rPr>
              <a:t>Abbildung 13: Analyse der 7-Tages Inzidenz als Summe der 7-Tages Inzidenz der Variante B.1.1.7 und aller übrigen Varianten (Datenstand 13.04.2021). </a:t>
            </a:r>
          </a:p>
          <a:p>
            <a:pPr lvl="0" eaLnBrk="0" fontAlgn="base" hangingPunct="0">
              <a:spcBef>
                <a:spcPct val="0"/>
              </a:spcBef>
              <a:spcAft>
                <a:spcPct val="0"/>
              </a:spcAft>
            </a:pPr>
            <a:r>
              <a:rPr lang="de-DE" altLang="de-DE" sz="1300" b="1" dirty="0">
                <a:solidFill>
                  <a:srgbClr val="045AA6"/>
                </a:solidFill>
                <a:latin typeface="Calibri" panose="020F0502020204030204" pitchFamily="34" charset="0"/>
                <a:ea typeface="MS Mincho" panose="02020609040205080304" pitchFamily="49" charset="-128"/>
                <a:cs typeface="Calibri" panose="020F0502020204030204" pitchFamily="34" charset="0"/>
              </a:rPr>
              <a:t>Mit Datenstand 12.03.2021 wurde auf Basis der wöchentlich übermittelten COVID-19 Fälle und Testzahlergebnissen zu B.1.1.7 eine Prognose zur Entwicklung der 7-Tage-Inzidenz gemacht. Die Datenwerte ab KW 10 werden zur Evaluation dieser bestehenden Prognose in die Graphik eingetragen.</a:t>
            </a: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300" b="1" i="0" u="none" strike="noStrike" cap="none" normalizeH="0" baseline="0" dirty="0">
                <a:ln>
                  <a:noFill/>
                </a:ln>
                <a:solidFill>
                  <a:srgbClr val="045AA6"/>
                </a:solidFill>
                <a:effectLst/>
                <a:latin typeface="Calibri" panose="020F0502020204030204" pitchFamily="34" charset="0"/>
                <a:ea typeface="MS Mincho" panose="02020609040205080304" pitchFamily="49" charset="-128"/>
                <a:cs typeface="Calibri" panose="020F0502020204030204" pitchFamily="34" charset="0"/>
              </a:rPr>
              <a:t>Es zeigt sich ein exponentiell ansteigender Trend der 7-Tages Inzidenz der Variante B.1.1.7 seit KW 2. Diese steigt in jeder Woche um etwa 46% an und hat sich also etwa alle 12-13 Tage verdoppelt. Demgegenüber zeigt der Verlauf der 7-Tage Inzidenz aller übrigen Varianten einen Rückgang um etwa 19% pro Woche. Diese beiden Trends überlagern sich zurzeit noch, was insgesamt zu der nur langsam ansteigenden 7-Tage-Inzidenz zwischen Kalenderwoche 06 bis 09 führte. Die Extrapolation der Trends zeigte  am 12.03.2021 dass mit Fallzahlen über dem Niveau von Weihnachten ab KW 14 zu rechnen </a:t>
            </a:r>
            <a:r>
              <a:rPr lang="de-DE" altLang="de-DE" sz="1300" b="1" dirty="0">
                <a:solidFill>
                  <a:srgbClr val="045AA6"/>
                </a:solidFill>
                <a:latin typeface="Calibri" panose="020F0502020204030204" pitchFamily="34" charset="0"/>
                <a:ea typeface="MS Mincho" panose="02020609040205080304" pitchFamily="49" charset="-128"/>
                <a:cs typeface="Calibri" panose="020F0502020204030204" pitchFamily="34" charset="0"/>
              </a:rPr>
              <a:t>war</a:t>
            </a:r>
            <a:r>
              <a:rPr kumimoji="0" lang="de-DE" altLang="de-DE" sz="1300" b="1" i="0" u="none" strike="noStrike" cap="none" normalizeH="0" baseline="0" dirty="0">
                <a:ln>
                  <a:noFill/>
                </a:ln>
                <a:solidFill>
                  <a:srgbClr val="045AA6"/>
                </a:solidFill>
                <a:effectLst/>
                <a:latin typeface="Calibri" panose="020F0502020204030204" pitchFamily="34" charset="0"/>
                <a:ea typeface="MS Mincho" panose="02020609040205080304" pitchFamily="49" charset="-128"/>
                <a:cs typeface="Calibri" panose="020F0502020204030204" pitchFamily="34" charset="0"/>
              </a:rPr>
              <a:t>. Die Osterfeiertage un</a:t>
            </a:r>
            <a:r>
              <a:rPr lang="de-DE" altLang="de-DE" sz="1300" b="1" dirty="0">
                <a:solidFill>
                  <a:srgbClr val="045AA6"/>
                </a:solidFill>
                <a:latin typeface="Calibri" panose="020F0502020204030204" pitchFamily="34" charset="0"/>
                <a:ea typeface="MS Mincho" panose="02020609040205080304" pitchFamily="49" charset="-128"/>
                <a:cs typeface="Calibri" panose="020F0502020204030204" pitchFamily="34" charset="0"/>
              </a:rPr>
              <a:t>d -ferien haben in KW12-14 zu einer Verschiebung des Anstiegs um zwei Wochen geführt. </a:t>
            </a:r>
            <a:r>
              <a:rPr kumimoji="0" lang="de-DE" altLang="de-DE" sz="1300" b="1" i="0" u="none" strike="noStrike" cap="none" normalizeH="0" baseline="0" dirty="0">
                <a:ln>
                  <a:noFill/>
                </a:ln>
                <a:solidFill>
                  <a:srgbClr val="045AA6"/>
                </a:solidFill>
                <a:effectLst/>
                <a:latin typeface="Calibri" panose="020F0502020204030204" pitchFamily="34" charset="0"/>
                <a:ea typeface="MS Mincho" panose="02020609040205080304" pitchFamily="49" charset="-128"/>
                <a:cs typeface="Calibri" panose="020F050202020403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70C0"/>
                </a:solidFill>
                <a:effectLst/>
                <a:latin typeface="Calibri" panose="020F0502020204030204" pitchFamily="34" charset="0"/>
                <a:ea typeface="MS Mincho" panose="02020609040205080304" pitchFamily="49" charset="-128"/>
                <a:cs typeface="Calibri" panose="020F0502020204030204" pitchFamily="34" charset="0"/>
              </a:rPr>
              <a:t>Im März (12.03.2021, nach KW 9) wurde </a:t>
            </a:r>
            <a:r>
              <a:rPr lang="de-DE" altLang="de-DE" sz="1400" dirty="0">
                <a:solidFill>
                  <a:srgbClr val="0070C0"/>
                </a:solidFill>
                <a:latin typeface="Calibri" panose="020F0502020204030204" pitchFamily="34" charset="0"/>
                <a:ea typeface="MS Mincho" panose="02020609040205080304" pitchFamily="49" charset="-128"/>
                <a:cs typeface="Calibri" panose="020F0502020204030204" pitchFamily="34" charset="0"/>
              </a:rPr>
              <a:t>aufgrund des exponentiellen Anstiegs über 8 Wochen (KW 2 bis 9) eine</a:t>
            </a:r>
            <a:r>
              <a:rPr kumimoji="0" lang="de-DE" altLang="de-DE" sz="1400" b="0" i="0" u="none" strike="noStrike" cap="none" normalizeH="0" baseline="0" dirty="0">
                <a:ln>
                  <a:noFill/>
                </a:ln>
                <a:solidFill>
                  <a:schemeClr val="tx1"/>
                </a:solidFill>
                <a:effectLst/>
                <a:latin typeface="Calibri" panose="020F0502020204030204" pitchFamily="34" charset="0"/>
                <a:ea typeface="MS Mincho" panose="02020609040205080304" pitchFamily="49" charset="-128"/>
                <a:cs typeface="Calibri" panose="020F0502020204030204" pitchFamily="34" charset="0"/>
              </a:rPr>
              <a:t> Prognose der weiteren Entwicklung der 7-Tage-Inzidenz von Fällen mit der besorgniserregenden Variante B.1.1.7 bestimmt. Diese basierte auf der wöchentlichen Anzahl aller übermittelter COVID-19 Fälle und dem über die Testzahlermittlung bestimmten Anteil der Variante B.1.1.7 aus dem Zeitraum x-y. </a:t>
            </a: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cap="none" normalizeH="0" baseline="0" dirty="0">
                <a:ln>
                  <a:noFill/>
                </a:ln>
                <a:solidFill>
                  <a:schemeClr val="tx1"/>
                </a:solidFill>
                <a:effectLst/>
                <a:latin typeface="Calibri" panose="020F0502020204030204" pitchFamily="34" charset="0"/>
                <a:ea typeface="MS Mincho" panose="02020609040205080304" pitchFamily="49" charset="-128"/>
                <a:cs typeface="Calibri" panose="020F0502020204030204" pitchFamily="34" charset="0"/>
              </a:rPr>
              <a:t>(siehe Tabelle 6 im aktuellen Bericht zu den VOC, </a:t>
            </a:r>
            <a:r>
              <a:rPr kumimoji="0" lang="de-DE" altLang="de-DE" sz="1400" b="0" i="0" u="none" strike="noStrike" cap="none" normalizeH="0" baseline="0" dirty="0">
                <a:ln>
                  <a:noFill/>
                </a:ln>
                <a:solidFill>
                  <a:schemeClr val="tx1"/>
                </a:solidFill>
                <a:effectLst/>
                <a:latin typeface="Calibri" panose="020F0502020204030204" pitchFamily="34" charset="0"/>
                <a:ea typeface="MS Mincho" panose="02020609040205080304" pitchFamily="49" charset="-128"/>
                <a:cs typeface="Calibri" panose="020F0502020204030204" pitchFamily="34" charset="0"/>
                <a:hlinkClick r:id="rId2"/>
              </a:rPr>
              <a:t>https://www.rki.de/DE/Content/InfAZ/N/Neuartiges_Coronavirus/DESH/Bericht_VOC_2021-03-10.pdf</a:t>
            </a:r>
            <a:r>
              <a:rPr kumimoji="0" lang="de-DE" altLang="de-DE" sz="1400" b="0" i="0" u="none" strike="noStrike" cap="none" normalizeH="0" baseline="0" dirty="0">
                <a:ln>
                  <a:noFill/>
                </a:ln>
                <a:solidFill>
                  <a:schemeClr val="tx1"/>
                </a:solidFill>
                <a:effectLst/>
                <a:latin typeface="Calibri" panose="020F0502020204030204" pitchFamily="34" charset="0"/>
                <a:ea typeface="MS Mincho" panose="02020609040205080304" pitchFamily="49" charset="-128"/>
                <a:cs typeface="Calibri" panose="020F0502020204030204" pitchFamily="34" charset="0"/>
              </a:rPr>
              <a:t>)</a:t>
            </a:r>
            <a:r>
              <a:rPr kumimoji="0" lang="de-DE" altLang="de-DE" sz="1400" b="0" i="0" u="none" strike="noStrike" cap="none" normalizeH="0" baseline="0" dirty="0">
                <a:ln>
                  <a:noFill/>
                </a:ln>
                <a:solidFill>
                  <a:srgbClr val="0070C0"/>
                </a:solidFill>
                <a:effectLst/>
                <a:latin typeface="Calibri" panose="020F0502020204030204" pitchFamily="34" charset="0"/>
                <a:ea typeface="MS Mincho" panose="02020609040205080304" pitchFamily="49" charset="-128"/>
                <a:cs typeface="Calibri" panose="020F0502020204030204" pitchFamily="34" charset="0"/>
              </a:rPr>
              <a:t>. </a:t>
            </a:r>
            <a:r>
              <a:rPr kumimoji="0" lang="de-DE" altLang="de-DE" sz="1400" b="0" i="0" u="none" strike="noStrike" cap="none" normalizeH="0" baseline="0" dirty="0">
                <a:ln>
                  <a:noFill/>
                </a:ln>
                <a:solidFill>
                  <a:schemeClr val="tx1"/>
                </a:solidFill>
                <a:effectLst/>
                <a:latin typeface="Calibri" panose="020F0502020204030204" pitchFamily="34" charset="0"/>
                <a:ea typeface="MS Mincho" panose="02020609040205080304" pitchFamily="49" charset="-128"/>
                <a:cs typeface="Calibri" panose="020F0502020204030204" pitchFamily="34" charset="0"/>
              </a:rPr>
              <a:t>Die so ermittelten wöchentlichen Fallzahlen von B.1.1.7 zeigen eine sehr gleichmäßige Wachstumsrate und haben sich in der Zeit von KW 2 bis KW 9 etwa alle 12-13 Tage verdoppelt. </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400" dirty="0">
              <a:latin typeface="Calibri" panose="020F0502020204030204" pitchFamily="34" charset="0"/>
              <a:ea typeface="MS Mincho" panose="02020609040205080304" pitchFamily="49"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Calibri" panose="020F0502020204030204" pitchFamily="34" charset="0"/>
                <a:ea typeface="MS Mincho" panose="02020609040205080304" pitchFamily="49" charset="-128"/>
                <a:cs typeface="Calibri" panose="020F0502020204030204" pitchFamily="34" charset="0"/>
              </a:rPr>
              <a:t>Aus der Weiterführung dieses Trends ergab </a:t>
            </a:r>
            <a:r>
              <a:rPr lang="de-DE" altLang="de-DE" sz="1400" dirty="0">
                <a:latin typeface="Calibri" panose="020F0502020204030204" pitchFamily="34" charset="0"/>
                <a:ea typeface="MS Mincho" panose="02020609040205080304" pitchFamily="49" charset="-128"/>
                <a:cs typeface="Calibri" panose="020F0502020204030204" pitchFamily="34" charset="0"/>
              </a:rPr>
              <a:t>sich die Erwartung</a:t>
            </a:r>
            <a:r>
              <a:rPr kumimoji="0" lang="de-DE" altLang="de-DE" sz="1400" b="0" i="0" u="none" strike="noStrike" cap="none" normalizeH="0" baseline="0" dirty="0">
                <a:ln>
                  <a:noFill/>
                </a:ln>
                <a:solidFill>
                  <a:schemeClr val="tx1"/>
                </a:solidFill>
                <a:effectLst/>
                <a:latin typeface="Calibri" panose="020F0502020204030204" pitchFamily="34" charset="0"/>
                <a:ea typeface="MS Mincho" panose="02020609040205080304" pitchFamily="49" charset="-128"/>
                <a:cs typeface="Calibri" panose="020F0502020204030204" pitchFamily="34" charset="0"/>
              </a:rPr>
              <a:t>, dass die 7-Tage-Inzidenz insgesamt ab KW 10 einen deutlich steileren </a:t>
            </a:r>
            <a:r>
              <a:rPr kumimoji="0" lang="de-DE" altLang="de-DE" sz="1400" b="0" i="0" u="none" strike="noStrike" cap="none" normalizeH="0" baseline="0" dirty="0">
                <a:ln>
                  <a:noFill/>
                </a:ln>
                <a:effectLst/>
                <a:latin typeface="Calibri" panose="020F0502020204030204" pitchFamily="34" charset="0"/>
                <a:ea typeface="MS Mincho" panose="02020609040205080304" pitchFamily="49" charset="-128"/>
                <a:cs typeface="Calibri" panose="020F0502020204030204" pitchFamily="34" charset="0"/>
              </a:rPr>
              <a:t>Anstieg zeigt.</a:t>
            </a:r>
            <a:endParaRPr lang="de-DE" altLang="de-DE" sz="1400" dirty="0">
              <a:solidFill>
                <a:srgbClr val="0070C0"/>
              </a:solidFill>
              <a:latin typeface="Calibri" panose="020F0502020204030204" pitchFamily="34" charset="0"/>
              <a:ea typeface="MS Mincho" panose="02020609040205080304" pitchFamily="49" charset="-128"/>
              <a:cs typeface="Calibri" panose="020F0502020204030204" pitchFamily="34" charset="0"/>
            </a:endParaRPr>
          </a:p>
          <a:p>
            <a:pPr lvl="0" eaLnBrk="0" fontAlgn="base" hangingPunct="0">
              <a:spcBef>
                <a:spcPct val="0"/>
              </a:spcBef>
              <a:spcAft>
                <a:spcPct val="0"/>
              </a:spcAft>
            </a:pPr>
            <a:r>
              <a:rPr kumimoji="0" lang="de-DE" altLang="de-DE" sz="1400" b="0" i="0" u="none" strike="noStrike" cap="none" normalizeH="0" baseline="0" dirty="0">
                <a:ln>
                  <a:noFill/>
                </a:ln>
                <a:effectLst/>
                <a:latin typeface="Calibri" panose="020F0502020204030204" pitchFamily="34" charset="0"/>
                <a:ea typeface="MS Mincho" panose="02020609040205080304" pitchFamily="49" charset="-128"/>
                <a:cs typeface="Calibri" panose="020F0502020204030204" pitchFamily="34" charset="0"/>
              </a:rPr>
              <a:t>Die Werte ab KW 10 wurden zur Evaluation der bestehenden Prognose in die Graphik eingetragen. Die ermittelten Anzahlen von B.1.1.7 Fällen in den Kalenderwochen 10 bis 12 bestätigen den exponentiellen Anstieg. </a:t>
            </a:r>
            <a:r>
              <a:rPr kumimoji="0" lang="de-DE" altLang="de-DE" sz="1400" b="0" i="0" u="none" strike="noStrike" cap="none" normalizeH="0" baseline="0" dirty="0">
                <a:ln>
                  <a:noFill/>
                </a:ln>
                <a:solidFill>
                  <a:srgbClr val="0070C0"/>
                </a:solidFill>
                <a:effectLst/>
                <a:latin typeface="Calibri" panose="020F0502020204030204" pitchFamily="34" charset="0"/>
                <a:ea typeface="MS Mincho" panose="02020609040205080304" pitchFamily="49" charset="-128"/>
                <a:cs typeface="Calibri" panose="020F0502020204030204" pitchFamily="34" charset="0"/>
              </a:rPr>
              <a:t>Mit den Osterfeiertagen </a:t>
            </a:r>
            <a:r>
              <a:rPr lang="de-DE" altLang="de-DE" sz="1400" dirty="0">
                <a:solidFill>
                  <a:srgbClr val="0070C0"/>
                </a:solidFill>
                <a:latin typeface="Calibri" panose="020F0502020204030204" pitchFamily="34" charset="0"/>
                <a:ea typeface="MS Mincho" panose="02020609040205080304" pitchFamily="49" charset="-128"/>
                <a:cs typeface="Calibri" panose="020F0502020204030204" pitchFamily="34" charset="0"/>
              </a:rPr>
              <a:t>und -ferien ist eine Abweichung von der prognostizierten exponentiellen Entwicklung zu beobachten. Es kommt zu einem Abfall- und wiederanstieg der Inzidenz. Es deutet sich eine Verschiebung um zwei Wochen an, die Inzidenz in KW14 entspricht der in KW12. In Abb. 2 (Lagebericht Bundesländer Inzidenz) ist für die laufende KW15 wieder ein deutlich stärkerer Anstieg der Fallzahlen zu beobachten. </a:t>
            </a:r>
          </a:p>
        </p:txBody>
      </p:sp>
    </p:spTree>
    <p:extLst>
      <p:ext uri="{BB962C8B-B14F-4D97-AF65-F5344CB8AC3E}">
        <p14:creationId xmlns:p14="http://schemas.microsoft.com/office/powerpoint/2010/main" val="1629893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BAEA1C-2466-4258-AB9E-3EB35B32469D}"/>
              </a:ext>
            </a:extLst>
          </p:cNvPr>
          <p:cNvSpPr>
            <a:spLocks noGrp="1"/>
          </p:cNvSpPr>
          <p:nvPr>
            <p:ph type="title"/>
          </p:nvPr>
        </p:nvSpPr>
        <p:spPr>
          <a:xfrm>
            <a:off x="838200" y="365126"/>
            <a:ext cx="10515600" cy="751294"/>
          </a:xfrm>
        </p:spPr>
        <p:txBody>
          <a:bodyPr/>
          <a:lstStyle/>
          <a:p>
            <a:r>
              <a:rPr lang="de-DE" dirty="0"/>
              <a:t>Diskussion</a:t>
            </a:r>
          </a:p>
        </p:txBody>
      </p:sp>
      <p:sp>
        <p:nvSpPr>
          <p:cNvPr id="3" name="Inhaltsplatzhalter 2">
            <a:extLst>
              <a:ext uri="{FF2B5EF4-FFF2-40B4-BE49-F238E27FC236}">
                <a16:creationId xmlns:a16="http://schemas.microsoft.com/office/drawing/2014/main" id="{D4B54F4E-4572-4FC7-B06E-4E0EDA42F0FB}"/>
              </a:ext>
            </a:extLst>
          </p:cNvPr>
          <p:cNvSpPr>
            <a:spLocks noGrp="1"/>
          </p:cNvSpPr>
          <p:nvPr>
            <p:ph idx="1"/>
          </p:nvPr>
        </p:nvSpPr>
        <p:spPr>
          <a:xfrm>
            <a:off x="838200" y="1350335"/>
            <a:ext cx="10515600" cy="4826627"/>
          </a:xfrm>
        </p:spPr>
        <p:txBody>
          <a:bodyPr>
            <a:normAutofit lnSpcReduction="10000"/>
          </a:bodyPr>
          <a:lstStyle/>
          <a:p>
            <a:r>
              <a:rPr lang="de-DE" dirty="0"/>
              <a:t>Prognose wurde 3x im Lagebericht und 1x im </a:t>
            </a:r>
            <a:r>
              <a:rPr lang="de-DE" dirty="0" err="1"/>
              <a:t>VoC</a:t>
            </a:r>
            <a:r>
              <a:rPr lang="de-DE" dirty="0"/>
              <a:t>-Bericht gezeigt</a:t>
            </a:r>
          </a:p>
          <a:p>
            <a:r>
              <a:rPr lang="de-DE" dirty="0"/>
              <a:t>Hat sich 3x bestätigt</a:t>
            </a:r>
          </a:p>
          <a:p>
            <a:r>
              <a:rPr lang="de-DE" dirty="0"/>
              <a:t>Wenn wir Prognosen nur dann zeigen, wenn sie gelten, so ist es vielleicht doch keine besondere Leistung</a:t>
            </a:r>
          </a:p>
          <a:p>
            <a:r>
              <a:rPr lang="de-DE" dirty="0"/>
              <a:t>Tatsache, dass der Trend über Ostern sich nicht fortsetzte, enthält wichtige Information:</a:t>
            </a:r>
          </a:p>
          <a:p>
            <a:pPr lvl="1"/>
            <a:r>
              <a:rPr lang="de-DE" dirty="0"/>
              <a:t>Neben weniger </a:t>
            </a:r>
            <a:r>
              <a:rPr lang="de-DE" dirty="0" err="1"/>
              <a:t>Testing</a:t>
            </a:r>
            <a:r>
              <a:rPr lang="de-DE" dirty="0"/>
              <a:t> (~20% weniger) gab es vermutlich auch epidemiologische Effekte aufgrund der Schulferien, der Feiertage und Urlauben, die zu weniger Kontakten an Arbeitsplätzen geführt haben. </a:t>
            </a:r>
          </a:p>
          <a:p>
            <a:pPr lvl="1"/>
            <a:r>
              <a:rPr lang="de-DE" dirty="0"/>
              <a:t>Hinweis, das B.1.1.7 auch in </a:t>
            </a:r>
            <a:r>
              <a:rPr lang="de-DE"/>
              <a:t>Deutschland aufhaltbar ist</a:t>
            </a:r>
            <a:endParaRPr lang="de-DE" dirty="0"/>
          </a:p>
          <a:p>
            <a:r>
              <a:rPr lang="de-DE" dirty="0"/>
              <a:t>Befürchtung: nach Ende der Osterferien geht der bisherige Trend weiter!</a:t>
            </a:r>
          </a:p>
        </p:txBody>
      </p:sp>
    </p:spTree>
    <p:extLst>
      <p:ext uri="{BB962C8B-B14F-4D97-AF65-F5344CB8AC3E}">
        <p14:creationId xmlns:p14="http://schemas.microsoft.com/office/powerpoint/2010/main" val="217747695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601</Words>
  <Application>Microsoft Office PowerPoint</Application>
  <PresentationFormat>Breitbild</PresentationFormat>
  <Paragraphs>24</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Calibri Light</vt:lpstr>
      <vt:lpstr>MS Mincho</vt:lpstr>
      <vt:lpstr>Office</vt:lpstr>
      <vt:lpstr>PowerPoint-Präsentation</vt:lpstr>
      <vt:lpstr>PowerPoint-Präsentation</vt:lpstr>
      <vt:lpstr>Diskussion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Frank, Christina</dc:creator>
  <cp:lastModifiedBy>an der Heiden, Matthias</cp:lastModifiedBy>
  <cp:revision>27</cp:revision>
  <dcterms:created xsi:type="dcterms:W3CDTF">2021-04-15T05:49:11Z</dcterms:created>
  <dcterms:modified xsi:type="dcterms:W3CDTF">2021-04-16T10:31:16Z</dcterms:modified>
</cp:coreProperties>
</file>