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5" r:id="rId3"/>
    <p:sldId id="266" r:id="rId4"/>
    <p:sldId id="269" r:id="rId5"/>
    <p:sldId id="270" r:id="rId6"/>
    <p:sldId id="338" r:id="rId7"/>
    <p:sldId id="280" r:id="rId8"/>
    <p:sldId id="281" r:id="rId9"/>
    <p:sldId id="279" r:id="rId10"/>
    <p:sldId id="283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8900" autoAdjust="0"/>
  </p:normalViewPr>
  <p:slideViewPr>
    <p:cSldViewPr snapToGrid="0" snapToObjects="1">
      <p:cViewPr varScale="1">
        <p:scale>
          <a:sx n="82" d="100"/>
          <a:sy n="82" d="100"/>
        </p:scale>
        <p:origin x="108" y="12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14:</a:t>
            </a:r>
          </a:p>
          <a:p>
            <a:r>
              <a:rPr lang="de-DE" sz="1000" b="0" dirty="0"/>
              <a:t>0-5 Jahre:	175.000 ARE (3.700/100.000), davon 13%</a:t>
            </a:r>
            <a:r>
              <a:rPr lang="de-DE" sz="1000" b="0" baseline="0" dirty="0"/>
              <a:t> mit Arztbesuch (rund 23.000 Kinder)</a:t>
            </a:r>
            <a:endParaRPr lang="de-DE" sz="1000" b="0" dirty="0"/>
          </a:p>
          <a:p>
            <a:r>
              <a:rPr lang="de-DE" sz="1000" b="0" dirty="0"/>
              <a:t>6-10 Jahre:	 44.000</a:t>
            </a:r>
            <a:r>
              <a:rPr lang="de-DE" sz="1000" b="0" baseline="0" dirty="0"/>
              <a:t> ARE (1.200/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43%</a:t>
            </a:r>
            <a:r>
              <a:rPr lang="de-DE" sz="1000" b="0" baseline="0" dirty="0"/>
              <a:t> mit Arztbesuch (rund 19.000 Kinder)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45</a:t>
            </a:r>
            <a:r>
              <a:rPr lang="de-DE" sz="1000" b="0" baseline="0" dirty="0"/>
              <a:t>.</a:t>
            </a:r>
            <a:r>
              <a:rPr lang="de-DE" sz="1000" b="0" dirty="0"/>
              <a:t>000 ARE (1.500/100.000),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11%</a:t>
            </a:r>
            <a:r>
              <a:rPr lang="de-DE" sz="1000" b="0" baseline="0" dirty="0"/>
              <a:t> mit Arztbesuch (rund 23.000 Kinder)</a:t>
            </a:r>
            <a:endParaRPr lang="de-DE" sz="1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AG     n (gesamt)	n (KW 15)		% KW 15</a:t>
            </a:r>
            <a:r>
              <a:rPr lang="de-DE" sz="1200" baseline="0" dirty="0"/>
              <a:t>    </a:t>
            </a:r>
            <a:r>
              <a:rPr lang="de-DE" sz="1200" dirty="0"/>
              <a:t>Bevölkerungsanteil</a:t>
            </a:r>
          </a:p>
          <a:p>
            <a:r>
              <a:rPr lang="de-DE" sz="1200" dirty="0"/>
              <a:t>0-5:      91.413		6.148  (130/100.000)	4,5%		5,7%</a:t>
            </a:r>
          </a:p>
          <a:p>
            <a:r>
              <a:rPr lang="de-DE" sz="1200" dirty="0"/>
              <a:t>6-10:    96.133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7.026</a:t>
            </a:r>
            <a:r>
              <a:rPr lang="de-DE" sz="1200" dirty="0"/>
              <a:t>  (191/100.000)	5,1%		4,4%</a:t>
            </a:r>
          </a:p>
          <a:p>
            <a:r>
              <a:rPr lang="de-DE" sz="1200" dirty="0"/>
              <a:t>11-14:  89.311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5.845</a:t>
            </a:r>
            <a:r>
              <a:rPr lang="de-DE" sz="1200" dirty="0"/>
              <a:t>  (197/100.000)	4,3%		3,6%</a:t>
            </a:r>
          </a:p>
          <a:p>
            <a:r>
              <a:rPr lang="de-DE" sz="1200" dirty="0"/>
              <a:t>15-20: 223.642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12.728</a:t>
            </a:r>
            <a:r>
              <a:rPr lang="de-DE" sz="1200" dirty="0"/>
              <a:t> (264/100.000)	9,3%		5,8%</a:t>
            </a:r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50" dirty="0"/>
              <a:t>AG    n (KW 15)		% KW 15</a:t>
            </a:r>
            <a:r>
              <a:rPr lang="de-DE" sz="1050" baseline="0" dirty="0"/>
              <a:t>    </a:t>
            </a:r>
            <a:r>
              <a:rPr lang="de-DE" sz="1050" dirty="0"/>
              <a:t>Bevölkerungsanteil</a:t>
            </a:r>
          </a:p>
          <a:p>
            <a:r>
              <a:rPr lang="de-DE" sz="1050" dirty="0"/>
              <a:t>0:     747     (98/100.000)	0,6%		0,9%</a:t>
            </a:r>
          </a:p>
          <a:p>
            <a:r>
              <a:rPr lang="de-DE" sz="1050" dirty="0"/>
              <a:t>1-2:  </a:t>
            </a:r>
            <a:r>
              <a:rPr lang="de-DE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1.889</a:t>
            </a:r>
            <a:r>
              <a:rPr lang="de-DE" sz="1050" dirty="0"/>
              <a:t>  (118/100.000)	1,4%		1,9%</a:t>
            </a:r>
          </a:p>
          <a:p>
            <a:r>
              <a:rPr lang="de-DE" sz="1050" dirty="0"/>
              <a:t>3-5:  </a:t>
            </a:r>
            <a:r>
              <a:rPr lang="de-DE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3.502</a:t>
            </a:r>
            <a:r>
              <a:rPr lang="de-DE" sz="1050" dirty="0"/>
              <a:t>  (148/100.000)	2,6%		2,8%</a:t>
            </a: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8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135 neue Ausbrüche (inkl. Nachmeldungen)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Ostern im median 3-4 Fälle pro Ausbruch; in den Wochen vor Ostern waren es 5-6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AG 0-5 an allen Kita-Ausbruchsfällen nimmt weiter zu: seit Ende des Lockdown (KW 8) sind es rund 46%, während der 2. Welle waren es ca. 35%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-68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Ende Lockdown (KW 8) ist die Mehrheit der Ausbruchsfälle 6-10 Jahre alt (45%), AG 11-14 (13%), 15-20 (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19%),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21+ (23%); während der 2. Welle hatten die AG der Kinder und Jugendlichen jeweils einen Anteil von ca. 24-26%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7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19.04.2021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19.04.2021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19.04.2021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56BDEF-E1BC-4250-B945-27C84AC89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571962"/>
            <a:ext cx="2733675" cy="2095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A440B0D-AF01-42BC-A366-BBAD91BF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934" y="1980798"/>
            <a:ext cx="4528072" cy="26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13.04.2021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93816E3-EECD-47E3-9500-25C71FD9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52" y="444274"/>
            <a:ext cx="6052466" cy="42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19.04.2021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2F3E89-7B46-4C44-B5FD-E5B3C155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711" y="1144685"/>
            <a:ext cx="4340018" cy="30607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56A7B75-3405-42B0-817E-C3806E229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0" y="1132108"/>
            <a:ext cx="4647012" cy="30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043" y="123900"/>
            <a:ext cx="6457035" cy="714291"/>
          </a:xfrm>
        </p:spPr>
        <p:txBody>
          <a:bodyPr/>
          <a:lstStyle/>
          <a:p>
            <a:r>
              <a:rPr lang="de-DE" sz="2400" dirty="0"/>
              <a:t>COVID-19: Inzidenz und Anteil AG 0-5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4216" y="4742698"/>
            <a:ext cx="2548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19.04.2021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1D25A2-2E2F-402B-B21F-3F5B9950E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8" y="273844"/>
            <a:ext cx="2117252" cy="5536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D9F7C25-269F-437C-9F90-2AF318DA0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5" y="937846"/>
            <a:ext cx="4376925" cy="32159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B10245C-4FF8-43BB-84CB-8847FA263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398" y="937846"/>
            <a:ext cx="4552699" cy="32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2.505 Ausbrüche in Kindergärten/Horte (&gt;= 2 Fälle) übermittelt</a:t>
            </a:r>
          </a:p>
          <a:p>
            <a:pPr lvl="1"/>
            <a:r>
              <a:rPr lang="de-DE" sz="1200" dirty="0"/>
              <a:t>2.071 (83%) Ausbrüche mit Kinderbeteiligung (&lt;15J.), 44% (6.694/15.112) der Fälle sind 0 - 5 Jahre alt</a:t>
            </a:r>
          </a:p>
          <a:p>
            <a:pPr lvl="1"/>
            <a:r>
              <a:rPr lang="de-DE" sz="1200" dirty="0"/>
              <a:t>434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19.04.2021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6088" y="230428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19.04.2021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7A2398-DF49-48A8-BCF2-D7217A5ED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916"/>
            <a:ext cx="9144000" cy="30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19.04.2021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062" y="125769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141077" y="170401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3801421" y="612552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2-103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19.04.2021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FEEB87-FEB4-49D2-8F7B-57C52C1E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8" y="676045"/>
            <a:ext cx="3124200" cy="2095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B55AC64-BED3-4DDE-8D5A-C8FE359A9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45" y="712362"/>
            <a:ext cx="3879057" cy="20800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C3AF766-A4F6-47F5-BD26-916C3B954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657" y="2792436"/>
            <a:ext cx="3615153" cy="22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1.953 Ausbrüche in Schulen übermittelt (&gt;= 2 Fälle, 0-5 Jahre ausgeschlossen) </a:t>
            </a:r>
          </a:p>
          <a:p>
            <a:pPr lvl="1"/>
            <a:r>
              <a:rPr lang="de-DE" sz="1200" dirty="0"/>
              <a:t>1.817 (93%) Ausbrüche mit Fällen &lt; 21 Jahren, 28% (6-10J.), 22% (11-14J.), 28% (15-20J.), 22% (21+)</a:t>
            </a:r>
          </a:p>
          <a:p>
            <a:pPr lvl="1"/>
            <a:r>
              <a:rPr lang="de-DE" sz="1200" dirty="0"/>
              <a:t>136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19.04.2021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19.04.2021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9EEA35-73B8-4A0D-B7BD-2C1F6F79A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387"/>
            <a:ext cx="9144000" cy="35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Office PowerPoint</Application>
  <PresentationFormat>Bildschirmpräsentation (16:9)</PresentationFormat>
  <Paragraphs>99</Paragraphs>
  <Slides>10</Slides>
  <Notes>6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COVID-19: Inzidenz und Anteil AG 0-5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543</cp:revision>
  <dcterms:created xsi:type="dcterms:W3CDTF">2015-11-02T12:29:13Z</dcterms:created>
  <dcterms:modified xsi:type="dcterms:W3CDTF">2021-04-19T08:11:00Z</dcterms:modified>
</cp:coreProperties>
</file>