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96" r:id="rId3"/>
    <p:sldId id="295" r:id="rId4"/>
    <p:sldId id="292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 autoAdjust="0"/>
    <p:restoredTop sz="96301" autoAdjust="0"/>
  </p:normalViewPr>
  <p:slideViewPr>
    <p:cSldViewPr snapToGrid="0">
      <p:cViewPr varScale="1">
        <p:scale>
          <a:sx n="109" d="100"/>
          <a:sy n="109" d="100"/>
        </p:scale>
        <p:origin x="588" y="114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Vorwoche: 4.681 Fälle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09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1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21.04.2020 werden </a:t>
            </a:r>
            <a:r>
              <a:rPr lang="de-DE" sz="1600" b="1" dirty="0"/>
              <a:t>4.987  </a:t>
            </a:r>
            <a:r>
              <a:rPr lang="de-DE" sz="1600" dirty="0"/>
              <a:t>COVID-19-Patienten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Die Intensivstationen füllen sich weiter, dies ist in nahezu allen Bundesländern zu beobachten.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Die Todeszahlen der COVID-19-Erkrankten auf ITS sind ebenfalls steigend.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21.04.2021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5" y="2149622"/>
            <a:ext cx="6335129" cy="4072583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796538" y="2346601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3132565" y="2346601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4556603" y="2346601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177360" y="2190163"/>
            <a:ext cx="335724" cy="774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022411" y="2982897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4.987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A83659-043F-48EE-B4FA-9672C9C9D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09" y="2904731"/>
            <a:ext cx="4977560" cy="319986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1E5C3B1-35D4-4BD5-A7A1-B21679FAEE8B}"/>
              </a:ext>
            </a:extLst>
          </p:cNvPr>
          <p:cNvSpPr/>
          <p:nvPr/>
        </p:nvSpPr>
        <p:spPr>
          <a:xfrm>
            <a:off x="11353800" y="3930162"/>
            <a:ext cx="693174" cy="2292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21.04.2021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77" y="1"/>
            <a:ext cx="9390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8550" y="6538912"/>
            <a:ext cx="2743200" cy="365125"/>
          </a:xfrm>
        </p:spPr>
        <p:txBody>
          <a:bodyPr/>
          <a:lstStyle/>
          <a:p>
            <a:pPr defTabSz="457189"/>
            <a:r>
              <a:rPr lang="de-DE" dirty="0">
                <a:latin typeface="Calibri"/>
              </a:rPr>
              <a:t>21.04.21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2928AC30-3EAD-4B9D-8F5B-6AEC9AF36E59}"/>
              </a:ext>
            </a:extLst>
          </p:cNvPr>
          <p:cNvSpPr/>
          <p:nvPr/>
        </p:nvSpPr>
        <p:spPr>
          <a:xfrm>
            <a:off x="4075642" y="692931"/>
            <a:ext cx="324908" cy="631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77B48BE-FC6B-43AA-A1FC-40E3BE7DD939}"/>
              </a:ext>
            </a:extLst>
          </p:cNvPr>
          <p:cNvSpPr/>
          <p:nvPr/>
        </p:nvSpPr>
        <p:spPr>
          <a:xfrm>
            <a:off x="4075642" y="760576"/>
            <a:ext cx="390181" cy="563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CEDFD1-AE8A-42CE-A988-3561D86AF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4" y="82074"/>
            <a:ext cx="4357231" cy="6428971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845056" y="205160"/>
            <a:ext cx="6837042" cy="624051"/>
          </a:xfrm>
        </p:spPr>
        <p:txBody>
          <a:bodyPr>
            <a:noAutofit/>
          </a:bodyPr>
          <a:lstStyle/>
          <a:p>
            <a:r>
              <a:rPr lang="de-DE" sz="1600" dirty="0"/>
              <a:t>In 9 Bundesländern liegt der Anteil von COVID-19-Patient*innen an ITS-Betten über 20% (jedes 5.Bett) </a:t>
            </a:r>
          </a:p>
          <a:p>
            <a:r>
              <a:rPr lang="de-DE" sz="1600" dirty="0"/>
              <a:t>Die freien </a:t>
            </a:r>
            <a:r>
              <a:rPr lang="de-DE" sz="1600" u="sng" dirty="0"/>
              <a:t>betreibbaren</a:t>
            </a:r>
            <a:r>
              <a:rPr lang="de-DE" sz="1600" dirty="0"/>
              <a:t> Kapazitäten nehmen ab. Nur ca. 50% der freien ITS-Betten sind für die COVID-Behandlung einsetzbar.</a:t>
            </a:r>
          </a:p>
          <a:p>
            <a:r>
              <a:rPr lang="de-DE" sz="1600" dirty="0"/>
              <a:t>60% der Intensivbereiche melden Einschränkung im Betrieb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EC48340-ED01-4FA3-A309-75F567159D46}"/>
              </a:ext>
            </a:extLst>
          </p:cNvPr>
          <p:cNvSpPr/>
          <p:nvPr/>
        </p:nvSpPr>
        <p:spPr>
          <a:xfrm>
            <a:off x="4321779" y="627947"/>
            <a:ext cx="301841" cy="56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B49A76-17F4-452E-A3F1-2310A22FC1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" r="32729"/>
          <a:stretch/>
        </p:blipFill>
        <p:spPr>
          <a:xfrm>
            <a:off x="6096000" y="2602781"/>
            <a:ext cx="4691660" cy="38276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FF7F3D7-5BE8-4134-A185-BC2D86A692BB}"/>
              </a:ext>
            </a:extLst>
          </p:cNvPr>
          <p:cNvSpPr txBox="1"/>
          <p:nvPr/>
        </p:nvSpPr>
        <p:spPr>
          <a:xfrm>
            <a:off x="6276513" y="2151904"/>
            <a:ext cx="262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Betriebseinschränkung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92385EC-FAEA-4790-808E-74CFAF019C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6" t="4820" b="70349"/>
          <a:stretch/>
        </p:blipFill>
        <p:spPr>
          <a:xfrm>
            <a:off x="10285349" y="2507202"/>
            <a:ext cx="1782252" cy="9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3549" y="808771"/>
            <a:ext cx="4989729" cy="749229"/>
          </a:xfrm>
        </p:spPr>
        <p:txBody>
          <a:bodyPr>
            <a:noAutofit/>
          </a:bodyPr>
          <a:lstStyle/>
          <a:p>
            <a:r>
              <a:rPr lang="de-DE" sz="1400" dirty="0"/>
              <a:t>Über 85% der COVID-19 ITS Behandelten benötigen eine Beatmung benötigen (nicht-invasive, invasive Beatmung)</a:t>
            </a:r>
          </a:p>
          <a:p>
            <a:r>
              <a:rPr lang="de-DE" sz="1400" dirty="0"/>
              <a:t>Sehr schwere Fälle mit ECMO Behandlung nehmen besorgniserregend zu.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4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8864" y="213164"/>
            <a:ext cx="4804454" cy="387798"/>
          </a:xfrm>
        </p:spPr>
        <p:txBody>
          <a:bodyPr/>
          <a:lstStyle/>
          <a:p>
            <a:r>
              <a:rPr lang="de-DE" sz="2800" dirty="0"/>
              <a:t>Beatmungskapazität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359113-24A6-457B-A074-49DC38CCCD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 r="36385"/>
          <a:stretch/>
        </p:blipFill>
        <p:spPr>
          <a:xfrm>
            <a:off x="174911" y="2849687"/>
            <a:ext cx="3966266" cy="386266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436EFD-9A14-44ED-9AC4-A5F9B5E70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2" t="4923" r="699" b="47415"/>
          <a:stretch/>
        </p:blipFill>
        <p:spPr>
          <a:xfrm>
            <a:off x="4336260" y="4692832"/>
            <a:ext cx="1821349" cy="158994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3CB4267-BF83-4623-93FE-320751BA32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r="40819"/>
          <a:stretch/>
        </p:blipFill>
        <p:spPr>
          <a:xfrm>
            <a:off x="7107518" y="3655135"/>
            <a:ext cx="3397556" cy="3154073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B10F8E2-CB4C-46CC-8D9F-868CD141FB5B}"/>
              </a:ext>
            </a:extLst>
          </p:cNvPr>
          <p:cNvGrpSpPr/>
          <p:nvPr/>
        </p:nvGrpSpPr>
        <p:grpSpPr>
          <a:xfrm>
            <a:off x="10684984" y="3715322"/>
            <a:ext cx="1539997" cy="557251"/>
            <a:chOff x="10726025" y="5799099"/>
            <a:chExt cx="1539997" cy="557251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3A562DAA-03AC-4B0E-8BF3-60D8B5242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14542" r="34338" b="73470"/>
            <a:stretch/>
          </p:blipFill>
          <p:spPr>
            <a:xfrm>
              <a:off x="10726025" y="5886994"/>
              <a:ext cx="246775" cy="469356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2E46AB7-194B-4CDC-8C1D-409129F8B5DB}"/>
                </a:ext>
              </a:extLst>
            </p:cNvPr>
            <p:cNvSpPr txBox="1"/>
            <p:nvPr/>
          </p:nvSpPr>
          <p:spPr>
            <a:xfrm>
              <a:off x="10972800" y="5799099"/>
              <a:ext cx="1175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ECMO Pat. (alle)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AD2866E-9AC1-44C0-AF83-D2F00EC1285D}"/>
                </a:ext>
              </a:extLst>
            </p:cNvPr>
            <p:cNvSpPr txBox="1"/>
            <p:nvPr/>
          </p:nvSpPr>
          <p:spPr>
            <a:xfrm>
              <a:off x="10972800" y="6021171"/>
              <a:ext cx="12932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ECMO COVID Pat. 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F0232EEB-7F8E-4251-8995-342E6EC2DA2C}"/>
              </a:ext>
            </a:extLst>
          </p:cNvPr>
          <p:cNvSpPr txBox="1"/>
          <p:nvPr/>
        </p:nvSpPr>
        <p:spPr>
          <a:xfrm>
            <a:off x="226423" y="2220223"/>
            <a:ext cx="3671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COVID-Behandlungen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BA47CAB-33EC-46AB-81BB-646F691EE77B}"/>
              </a:ext>
            </a:extLst>
          </p:cNvPr>
          <p:cNvSpPr txBox="1"/>
          <p:nvPr/>
        </p:nvSpPr>
        <p:spPr>
          <a:xfrm>
            <a:off x="6610565" y="72910"/>
            <a:ext cx="3671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Freie ECMO Kapazitäten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213FE98-C8CF-4077-99AE-DF9824C78D02}"/>
              </a:ext>
            </a:extLst>
          </p:cNvPr>
          <p:cNvSpPr txBox="1"/>
          <p:nvPr/>
        </p:nvSpPr>
        <p:spPr>
          <a:xfrm>
            <a:off x="6774907" y="3342067"/>
            <a:ext cx="3671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ECMO-Behandlung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5A77C8-732B-4D06-8BF8-8C78E591FF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14"/>
          <a:stretch/>
        </p:blipFill>
        <p:spPr>
          <a:xfrm>
            <a:off x="7186267" y="298939"/>
            <a:ext cx="2889717" cy="298297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412EAD8-C744-4DD1-9D0E-A9CB20AA4F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6" t="5454" r="-1135" b="76667"/>
          <a:stretch/>
        </p:blipFill>
        <p:spPr>
          <a:xfrm>
            <a:off x="9196082" y="99285"/>
            <a:ext cx="3007249" cy="7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8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6" y="736314"/>
            <a:ext cx="7534275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95" y="581424"/>
            <a:ext cx="3811161" cy="228478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4" y="2303412"/>
            <a:ext cx="7481383" cy="45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Breitbild</PresentationFormat>
  <Paragraphs>35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Beatmungskapazität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193</cp:revision>
  <dcterms:created xsi:type="dcterms:W3CDTF">2021-01-13T08:46:29Z</dcterms:created>
  <dcterms:modified xsi:type="dcterms:W3CDTF">2021-04-21T08:48:16Z</dcterms:modified>
</cp:coreProperties>
</file>