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266" r:id="rId6"/>
    <p:sldId id="742" r:id="rId7"/>
    <p:sldId id="739" r:id="rId8"/>
    <p:sldId id="740" r:id="rId9"/>
    <p:sldId id="741" r:id="rId10"/>
    <p:sldId id="734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6924" autoAdjust="0"/>
  </p:normalViewPr>
  <p:slideViewPr>
    <p:cSldViewPr snapToGrid="0" snapToObjects="1">
      <p:cViewPr varScale="1">
        <p:scale>
          <a:sx n="115" d="100"/>
          <a:sy n="115" d="100"/>
        </p:scale>
        <p:origin x="93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2.Themen\2.1.Epidemiologie\Meldewesen\Cube\Covid-19_Cub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1"/>
          <c:order val="0"/>
          <c:tx>
            <c:v>COVID-19-Fälle mit Antigennachweis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Antigentests!$A$8:$A$22</c:f>
              <c:strCache>
                <c:ptCount val="15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strCache>
            </c:strRef>
          </c:cat>
          <c:val>
            <c:numRef>
              <c:f>Antigentests!$C$8:$C$22</c:f>
              <c:numCache>
                <c:formatCode>#,##0;\-#,##0</c:formatCode>
                <c:ptCount val="15"/>
                <c:pt idx="0">
                  <c:v>1608</c:v>
                </c:pt>
                <c:pt idx="1">
                  <c:v>1897</c:v>
                </c:pt>
                <c:pt idx="2">
                  <c:v>2299</c:v>
                </c:pt>
                <c:pt idx="3">
                  <c:v>2340</c:v>
                </c:pt>
                <c:pt idx="4">
                  <c:v>2322</c:v>
                </c:pt>
                <c:pt idx="5">
                  <c:v>1729</c:v>
                </c:pt>
                <c:pt idx="6">
                  <c:v>1823</c:v>
                </c:pt>
                <c:pt idx="7">
                  <c:v>2049</c:v>
                </c:pt>
                <c:pt idx="8">
                  <c:v>2135</c:v>
                </c:pt>
                <c:pt idx="9">
                  <c:v>3416</c:v>
                </c:pt>
                <c:pt idx="10">
                  <c:v>5356</c:v>
                </c:pt>
                <c:pt idx="11">
                  <c:v>7810</c:v>
                </c:pt>
                <c:pt idx="12">
                  <c:v>8147</c:v>
                </c:pt>
                <c:pt idx="13">
                  <c:v>9114</c:v>
                </c:pt>
                <c:pt idx="14">
                  <c:v>9487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8-49DA-A804-4F9BBD24676D}"/>
            </c:ext>
          </c:extLst>
        </c:ser>
        <c:ser>
          <c:idx val="0"/>
          <c:order val="1"/>
          <c:tx>
            <c:v>COVID-19-Fälle ohne Antigennachweis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Antigentests!$A$8:$A$22</c:f>
              <c:strCache>
                <c:ptCount val="15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strCache>
            </c:strRef>
          </c:cat>
          <c:val>
            <c:numRef>
              <c:f>Antigentests!$G$8:$G$22</c:f>
              <c:numCache>
                <c:formatCode>General</c:formatCode>
                <c:ptCount val="15"/>
                <c:pt idx="0">
                  <c:v>143883</c:v>
                </c:pt>
                <c:pt idx="1">
                  <c:v>117115</c:v>
                </c:pt>
                <c:pt idx="2">
                  <c:v>93282</c:v>
                </c:pt>
                <c:pt idx="3">
                  <c:v>75904</c:v>
                </c:pt>
                <c:pt idx="4">
                  <c:v>62353</c:v>
                </c:pt>
                <c:pt idx="5">
                  <c:v>49127</c:v>
                </c:pt>
                <c:pt idx="6">
                  <c:v>50678</c:v>
                </c:pt>
                <c:pt idx="7">
                  <c:v>54424</c:v>
                </c:pt>
                <c:pt idx="8">
                  <c:v>56383</c:v>
                </c:pt>
                <c:pt idx="9">
                  <c:v>68049</c:v>
                </c:pt>
                <c:pt idx="10">
                  <c:v>87456</c:v>
                </c:pt>
                <c:pt idx="11">
                  <c:v>108843</c:v>
                </c:pt>
                <c:pt idx="12">
                  <c:v>102327</c:v>
                </c:pt>
                <c:pt idx="13">
                  <c:v>109343</c:v>
                </c:pt>
                <c:pt idx="14">
                  <c:v>132334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8-49DA-A804-4F9BBD246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88906568"/>
        <c:axId val="988913128"/>
      </c:barChart>
      <c:catAx>
        <c:axId val="988906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Meldewoche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88913128"/>
        <c:crosses val="autoZero"/>
        <c:auto val="1"/>
        <c:lblAlgn val="ctr"/>
        <c:lblOffset val="100"/>
        <c:noMultiLvlLbl val="0"/>
      </c:catAx>
      <c:valAx>
        <c:axId val="98891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COVID-19-Fälle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88906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21. April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944E34-8A2C-421E-B65B-F7CFAEBF2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</p:spPr>
        <p:txBody>
          <a:bodyPr/>
          <a:lstStyle/>
          <a:p>
            <a:r>
              <a:rPr lang="de-DE" dirty="0"/>
              <a:t>Anteil laborbestätigte COVID-19-Fälle mit und ohne Antigennachweis nach Meldewoche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4A76649-A956-4752-BE4C-3C83CA0EC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848242"/>
              </p:ext>
            </p:extLst>
          </p:nvPr>
        </p:nvGraphicFramePr>
        <p:xfrm>
          <a:off x="1119188" y="1352695"/>
          <a:ext cx="6761278" cy="3790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39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19F1D08-6A84-4F0D-AFD1-62AA419EF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54656"/>
              </p:ext>
            </p:extLst>
          </p:nvPr>
        </p:nvGraphicFramePr>
        <p:xfrm>
          <a:off x="561866" y="1358346"/>
          <a:ext cx="7983647" cy="3237467"/>
        </p:xfrm>
        <a:graphic>
          <a:graphicData uri="http://schemas.openxmlformats.org/drawingml/2006/table">
            <a:tbl>
              <a:tblPr firstRow="1" firstCol="1" bandRow="1"/>
              <a:tblGrid>
                <a:gridCol w="1060835">
                  <a:extLst>
                    <a:ext uri="{9D8B030D-6E8A-4147-A177-3AD203B41FA5}">
                      <a16:colId xmlns:a16="http://schemas.microsoft.com/office/drawing/2014/main" val="3706946923"/>
                    </a:ext>
                  </a:extLst>
                </a:gridCol>
                <a:gridCol w="1046948">
                  <a:extLst>
                    <a:ext uri="{9D8B030D-6E8A-4147-A177-3AD203B41FA5}">
                      <a16:colId xmlns:a16="http://schemas.microsoft.com/office/drawing/2014/main" val="952625128"/>
                    </a:ext>
                  </a:extLst>
                </a:gridCol>
                <a:gridCol w="79467">
                  <a:extLst>
                    <a:ext uri="{9D8B030D-6E8A-4147-A177-3AD203B41FA5}">
                      <a16:colId xmlns:a16="http://schemas.microsoft.com/office/drawing/2014/main" val="1000814299"/>
                    </a:ext>
                  </a:extLst>
                </a:gridCol>
                <a:gridCol w="722139">
                  <a:extLst>
                    <a:ext uri="{9D8B030D-6E8A-4147-A177-3AD203B41FA5}">
                      <a16:colId xmlns:a16="http://schemas.microsoft.com/office/drawing/2014/main" val="2556837567"/>
                    </a:ext>
                  </a:extLst>
                </a:gridCol>
                <a:gridCol w="554720">
                  <a:extLst>
                    <a:ext uri="{9D8B030D-6E8A-4147-A177-3AD203B41FA5}">
                      <a16:colId xmlns:a16="http://schemas.microsoft.com/office/drawing/2014/main" val="2688445506"/>
                    </a:ext>
                  </a:extLst>
                </a:gridCol>
                <a:gridCol w="1378698">
                  <a:extLst>
                    <a:ext uri="{9D8B030D-6E8A-4147-A177-3AD203B41FA5}">
                      <a16:colId xmlns:a16="http://schemas.microsoft.com/office/drawing/2014/main" val="2806615344"/>
                    </a:ext>
                  </a:extLst>
                </a:gridCol>
                <a:gridCol w="78695">
                  <a:extLst>
                    <a:ext uri="{9D8B030D-6E8A-4147-A177-3AD203B41FA5}">
                      <a16:colId xmlns:a16="http://schemas.microsoft.com/office/drawing/2014/main" val="3896562415"/>
                    </a:ext>
                  </a:extLst>
                </a:gridCol>
                <a:gridCol w="1421903">
                  <a:extLst>
                    <a:ext uri="{9D8B030D-6E8A-4147-A177-3AD203B41FA5}">
                      <a16:colId xmlns:a16="http://schemas.microsoft.com/office/drawing/2014/main" val="2250587964"/>
                    </a:ext>
                  </a:extLst>
                </a:gridCol>
                <a:gridCol w="109555">
                  <a:extLst>
                    <a:ext uri="{9D8B030D-6E8A-4147-A177-3AD203B41FA5}">
                      <a16:colId xmlns:a16="http://schemas.microsoft.com/office/drawing/2014/main" val="613555187"/>
                    </a:ext>
                  </a:extLst>
                </a:gridCol>
                <a:gridCol w="1530687">
                  <a:extLst>
                    <a:ext uri="{9D8B030D-6E8A-4147-A177-3AD203B41FA5}">
                      <a16:colId xmlns:a16="http://schemas.microsoft.com/office/drawing/2014/main" val="2182143956"/>
                    </a:ext>
                  </a:extLst>
                </a:gridCol>
              </a:tblGrid>
              <a:tr h="235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DIVI-Intensivregister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(Datenstand 20.04.21)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815955"/>
                  </a:ext>
                </a:extLst>
              </a:tr>
              <a:tr h="812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100" b="1" baseline="300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Veränderung, Fälle in intensivmedizinischer Behandlung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44311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+24.884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+4.100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160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-2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1. Impfung: + 464.701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+34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60050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(3.188.192)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[ca. 283.500]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[406/412]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2. Impfung: +65.836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4.966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972140"/>
                  </a:ext>
                </a:extLst>
              </a:tr>
              <a:tr h="1110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60-79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80+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900" b="1" baseline="300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4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Auf ITS verstorben </a:t>
                      </a:r>
                      <a:b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</a:b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zum Vortag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54754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+20.400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+331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96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70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N1: 14.058.329 (16,9%)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+142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98132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(ca. 2.824.100)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(80.634)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[351/412]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N2: 5.186.135 (6,2%)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119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49DE25-1522-418C-BE0A-0DEA803F9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18" y="953121"/>
            <a:ext cx="7483093" cy="40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N=133.165 (COVID-19)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C9141E-93FA-4557-A817-BAE90C70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86" y="511123"/>
            <a:ext cx="6455905" cy="44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20.04.2021)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54D5A2-A112-42A9-8D21-155EC782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86" y="1352695"/>
            <a:ext cx="7398074" cy="3699037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C99203-C639-44A8-BC6D-7DBC68B4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5A9C83-CF0C-4FC2-80B1-0E4BAD8D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A240C2-4FE2-42DE-922F-1BC1B9AF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63" y="1288036"/>
            <a:ext cx="6438437" cy="37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20.04.2021)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BD94E583-35E4-4FF3-9177-8931BC9F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68AD9C-52C8-4A74-AF6B-9DAE44514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50" y="775110"/>
            <a:ext cx="7983646" cy="40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20.04.2021)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7CE52711-2088-4B75-86EC-4A840AE7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A4F32A-B34D-4A91-952E-20D609EF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89" y="1315991"/>
            <a:ext cx="6641536" cy="38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ADF76A0-7553-4C77-8DAB-BC256214B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59" y="1183874"/>
            <a:ext cx="6907367" cy="396274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laborbestätigte COVID-19-Fälle mit und ohne Antigennachweis nach Meldewoche</a:t>
            </a:r>
          </a:p>
        </p:txBody>
      </p:sp>
    </p:spTree>
    <p:extLst>
      <p:ext uri="{BB962C8B-B14F-4D97-AF65-F5344CB8AC3E}">
        <p14:creationId xmlns:p14="http://schemas.microsoft.com/office/powerpoint/2010/main" val="3619458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Bildschirmpräsentation (16:9)</PresentationFormat>
  <Paragraphs>94</Paragraphs>
  <Slides>10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ＭＳ 明朝</vt:lpstr>
      <vt:lpstr>ＭＳ 明朝</vt:lpstr>
      <vt:lpstr>ScalaSans</vt:lpstr>
      <vt:lpstr>Arial</vt:lpstr>
      <vt:lpstr>Calibri</vt:lpstr>
      <vt:lpstr>Cambria</vt:lpstr>
      <vt:lpstr>Times New Roman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N=133.165 (COVID-19)</vt:lpstr>
      <vt:lpstr>7-Tage-Inzidenz der COVID-19-Fälle nach Altersgruppe und Meldewoche (Stand 20.04.2021)</vt:lpstr>
      <vt:lpstr>COVID-19-Fälle/100.000 Einwohner nach Altersgruppe und Meldewoche</vt:lpstr>
      <vt:lpstr>Hospitalisierte COVID-19-Fälle nach Altersgruppen  (Stand 20.04.2021)</vt:lpstr>
      <vt:lpstr>Anzahl COVID-19-Todesfälle nach Sterbewoche (Stand 20.04.2021)</vt:lpstr>
      <vt:lpstr>Anzahl laborbestätigte COVID-19-Fälle mit und ohne Antigennachweis nach Meldewoche</vt:lpstr>
      <vt:lpstr>Anteil laborbestätigte COVID-19-Fälle mit und ohne Antigennachweis nach Meldewoche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240</cp:revision>
  <dcterms:created xsi:type="dcterms:W3CDTF">2015-11-02T12:29:13Z</dcterms:created>
  <dcterms:modified xsi:type="dcterms:W3CDTF">2021-04-21T08:47:33Z</dcterms:modified>
</cp:coreProperties>
</file>