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5" r:id="rId4"/>
    <p:sldId id="268" r:id="rId5"/>
    <p:sldId id="262" r:id="rId6"/>
    <p:sldId id="26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63" d="100"/>
          <a:sy n="63" d="100"/>
        </p:scale>
        <p:origin x="1396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21.04.2021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10838" y="5445224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leicht gestiegen (12,41 %), Anzahl der Testungen leicht angestiegen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9793041-B4EB-4A38-805C-EF00AB169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" y="1895475"/>
            <a:ext cx="844867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323528" y="60932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110C67E-2DAC-465C-8108-A09145E75E0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60"/>
          <a:stretch/>
        </p:blipFill>
        <p:spPr>
          <a:xfrm>
            <a:off x="323528" y="1448780"/>
            <a:ext cx="8539117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A259F-833C-4424-A50C-5EFD08BEA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de-DE" dirty="0"/>
              <a:t>PCR-</a:t>
            </a:r>
            <a:r>
              <a:rPr lang="de-DE" dirty="0" err="1"/>
              <a:t>Positivenanteil</a:t>
            </a:r>
            <a:r>
              <a:rPr lang="de-DE" dirty="0"/>
              <a:t> nach Antigentest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4236C25-8D7C-4FC9-8DCF-2E8FB5328D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31438"/>
            <a:ext cx="8316416" cy="498985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28E8C56-ADE4-4664-A9A5-FE8B8E91029B}"/>
              </a:ext>
            </a:extLst>
          </p:cNvPr>
          <p:cNvSpPr txBox="1"/>
          <p:nvPr/>
        </p:nvSpPr>
        <p:spPr>
          <a:xfrm>
            <a:off x="179512" y="6030337"/>
            <a:ext cx="7093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Positive Tests </a:t>
            </a:r>
            <a:r>
              <a:rPr lang="de-DE" dirty="0">
                <a:sym typeface="Wingdings" panose="05000000000000000000" pitchFamily="2" charset="2"/>
              </a:rPr>
              <a:t> Testzahlerfassung  Tests, NICHT Personen!</a:t>
            </a:r>
          </a:p>
          <a:p>
            <a:r>
              <a:rPr lang="de-DE" dirty="0">
                <a:sym typeface="Wingdings" panose="05000000000000000000" pitchFamily="2" charset="2"/>
              </a:rPr>
              <a:t>Bestätigte Fälle + Best. Fälle nach Antigentest  Meldedaten  Personen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9674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085184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und Lieferengpässe unproblematisch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olidFill>
                  <a:srgbClr val="FF0000"/>
                </a:solidFill>
                <a:sym typeface="Wingdings" panose="05000000000000000000" pitchFamily="2" charset="2"/>
              </a:rPr>
              <a:t>Ab nächster Woche entfällt diese Folie, solange keine Problematik besteht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AF1E32-0927-49C9-8451-0F5ED625DC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358"/>
          <a:stretch/>
        </p:blipFill>
        <p:spPr>
          <a:xfrm>
            <a:off x="179512" y="1864700"/>
            <a:ext cx="8622450" cy="286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17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CE61B5B7-0DFF-49DE-B66A-6DF617A7C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112043"/>
              </p:ext>
            </p:extLst>
          </p:nvPr>
        </p:nvGraphicFramePr>
        <p:xfrm>
          <a:off x="611560" y="548680"/>
          <a:ext cx="7931221" cy="5879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0628">
                  <a:extLst>
                    <a:ext uri="{9D8B030D-6E8A-4147-A177-3AD203B41FA5}">
                      <a16:colId xmlns:a16="http://schemas.microsoft.com/office/drawing/2014/main" val="1833687821"/>
                    </a:ext>
                  </a:extLst>
                </a:gridCol>
                <a:gridCol w="1011007">
                  <a:extLst>
                    <a:ext uri="{9D8B030D-6E8A-4147-A177-3AD203B41FA5}">
                      <a16:colId xmlns:a16="http://schemas.microsoft.com/office/drawing/2014/main" val="3970041621"/>
                    </a:ext>
                  </a:extLst>
                </a:gridCol>
                <a:gridCol w="1011893">
                  <a:extLst>
                    <a:ext uri="{9D8B030D-6E8A-4147-A177-3AD203B41FA5}">
                      <a16:colId xmlns:a16="http://schemas.microsoft.com/office/drawing/2014/main" val="2037786860"/>
                    </a:ext>
                  </a:extLst>
                </a:gridCol>
                <a:gridCol w="1011007">
                  <a:extLst>
                    <a:ext uri="{9D8B030D-6E8A-4147-A177-3AD203B41FA5}">
                      <a16:colId xmlns:a16="http://schemas.microsoft.com/office/drawing/2014/main" val="2537040660"/>
                    </a:ext>
                  </a:extLst>
                </a:gridCol>
                <a:gridCol w="1011893">
                  <a:extLst>
                    <a:ext uri="{9D8B030D-6E8A-4147-A177-3AD203B41FA5}">
                      <a16:colId xmlns:a16="http://schemas.microsoft.com/office/drawing/2014/main" val="922911411"/>
                    </a:ext>
                  </a:extLst>
                </a:gridCol>
                <a:gridCol w="1011007">
                  <a:extLst>
                    <a:ext uri="{9D8B030D-6E8A-4147-A177-3AD203B41FA5}">
                      <a16:colId xmlns:a16="http://schemas.microsoft.com/office/drawing/2014/main" val="3151613693"/>
                    </a:ext>
                  </a:extLst>
                </a:gridCol>
                <a:gridCol w="1011893">
                  <a:extLst>
                    <a:ext uri="{9D8B030D-6E8A-4147-A177-3AD203B41FA5}">
                      <a16:colId xmlns:a16="http://schemas.microsoft.com/office/drawing/2014/main" val="1507642033"/>
                    </a:ext>
                  </a:extLst>
                </a:gridCol>
                <a:gridCol w="1011893">
                  <a:extLst>
                    <a:ext uri="{9D8B030D-6E8A-4147-A177-3AD203B41FA5}">
                      <a16:colId xmlns:a16="http://schemas.microsoft.com/office/drawing/2014/main" val="3558071466"/>
                    </a:ext>
                  </a:extLst>
                </a:gridCol>
              </a:tblGrid>
              <a:tr h="561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KW 2021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Meldende Labore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Tests auf VOC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Anzahl VOC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Anteil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VOC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Anzahl B.1.1.7 </a:t>
                      </a:r>
                      <a:br>
                        <a:rPr lang="de-DE" sz="1200">
                          <a:effectLst/>
                        </a:rPr>
                      </a:br>
                      <a:r>
                        <a:rPr lang="de-DE" sz="1200">
                          <a:effectLst/>
                        </a:rPr>
                        <a:t>(Anteil) 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Anzahl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B.1.351 </a:t>
                      </a:r>
                      <a:br>
                        <a:rPr lang="de-DE" sz="1200">
                          <a:effectLst/>
                        </a:rPr>
                      </a:br>
                      <a:r>
                        <a:rPr lang="de-DE" sz="1200">
                          <a:effectLst/>
                        </a:rPr>
                        <a:t>(Anteil)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Anzahl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P.1 </a:t>
                      </a:r>
                      <a:br>
                        <a:rPr lang="de-DE" sz="1200">
                          <a:effectLst/>
                        </a:rPr>
                      </a:br>
                      <a:r>
                        <a:rPr lang="de-DE" sz="1200">
                          <a:effectLst/>
                        </a:rPr>
                        <a:t>(Anteil) 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4236203364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(2,0%)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(0,0%)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 (0,0%)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2297443769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3.344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3,6%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122 (3,6%)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(0,0%)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 (0,0%)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3903642671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30.449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1.537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1.441 (4,7%)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95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(0,3%)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(0,0%)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486612844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26.849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2.105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7,8%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1.931 (7,2%)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174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(0,6%)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(0,0%)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3609571019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33.943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6.380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18,8%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5.978 (17,6%)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385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(1,1%)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(0,1%)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1437525155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29.770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7.935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26,7%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7.698 (25,9%)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210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(0,7%)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27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(0,1%)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2228419665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08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45.581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18.763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41,2%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18.224 (40,0%)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502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(1,1%)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37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(0,1%)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1504671258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09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36.157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20.081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55,5%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19.687 (54,4%)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379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(1,0%)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(0,0%)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2709247448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10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56.977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36.776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64,5%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36.224 (63,6%)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540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(0,9%)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(0,0%)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3556377604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11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142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62.505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45.209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72,3%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44.580 (71,3%)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604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(1,0%)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25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(0,0%)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4083539000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12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130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87.987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69.874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79,4%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69.057 (78,5%)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759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(0,9%)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58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(0,1%)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2758550773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13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134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75.623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62.965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83,3%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62.318 (82,4%)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589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(0,8%)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58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(0,1%)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1411213249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14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131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77.888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67.147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86,2%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66.403 (85,3%)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704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(0,9%)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(0,1%)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2883836250"/>
                  </a:ext>
                </a:extLst>
              </a:tr>
              <a:tr h="37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15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130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105.362*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95.469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90,6%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94.692 (89,9%)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722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(0,7%)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55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(0,1%)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31" marR="25931" marT="0" marB="0" anchor="ctr"/>
                </a:tc>
                <a:extLst>
                  <a:ext uri="{0D108BD9-81ED-4DB2-BD59-A6C34878D82A}">
                    <a16:rowId xmlns:a16="http://schemas.microsoft.com/office/drawing/2014/main" val="836270712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8FD9DE52-4F3F-4525-896B-93505B148B0C}"/>
              </a:ext>
            </a:extLst>
          </p:cNvPr>
          <p:cNvSpPr txBox="1"/>
          <p:nvPr/>
        </p:nvSpPr>
        <p:spPr>
          <a:xfrm>
            <a:off x="2339752" y="6453336"/>
            <a:ext cx="5821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*76% aller übermittelten positiven PCR-Testungen  in KW 15</a:t>
            </a:r>
          </a:p>
        </p:txBody>
      </p:sp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5A791DE-84FB-43F4-813C-1019450081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6" y="0"/>
            <a:ext cx="6858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2040" y="188640"/>
            <a:ext cx="4690864" cy="1143000"/>
          </a:xfrm>
        </p:spPr>
        <p:txBody>
          <a:bodyPr>
            <a:normAutofit fontScale="90000"/>
          </a:bodyPr>
          <a:lstStyle/>
          <a:p>
            <a:r>
              <a:rPr lang="de-DE" dirty="0"/>
              <a:t>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4441207" y="4880552"/>
            <a:ext cx="44725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Insgesamt aus 354 Einrichtungen 642.417 POCT erfasst, 1114 positiv (0,17%), davon 943 (84,6%) in PCR gegangen, davon 517 (54,8%) als positiv bestätigt übermittelt. </a:t>
            </a:r>
          </a:p>
          <a:p>
            <a:r>
              <a:rPr lang="de-DE" dirty="0"/>
              <a:t>2950 POCT (0,5%) waren nicht auswertbar/unklares Ergebnis.</a:t>
            </a:r>
          </a:p>
        </p:txBody>
      </p:sp>
    </p:spTree>
    <p:extLst>
      <p:ext uri="{BB962C8B-B14F-4D97-AF65-F5344CB8AC3E}">
        <p14:creationId xmlns:p14="http://schemas.microsoft.com/office/powerpoint/2010/main" val="24623228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442</Words>
  <Application>Microsoft Office PowerPoint</Application>
  <PresentationFormat>Bildschirmpräsentation (4:3)</PresentationFormat>
  <Paragraphs>138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PCR-Positivenanteil nach Antigentest</vt:lpstr>
      <vt:lpstr>Probenrückstau</vt:lpstr>
      <vt:lpstr>Testzahlerfassung-VOC</vt:lpstr>
      <vt:lpstr>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112</cp:revision>
  <dcterms:created xsi:type="dcterms:W3CDTF">2020-11-18T09:03:03Z</dcterms:created>
  <dcterms:modified xsi:type="dcterms:W3CDTF">2021-04-21T05:40:53Z</dcterms:modified>
</cp:coreProperties>
</file>