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7" r:id="rId9"/>
    <p:sldId id="629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1444" y="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liegt nun auf dem Niveau des Vorjahres (aber trotzdem seit 36. KW so niedrig wie noch nie in diesem Zeitraum (keine Grippewelle), aber noch deutlich unter der ARE-Rate der anderen Vorsaisons um die 15. KW. 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15 ist ARE-Rate bei 0- bis 4-Jährigen  und 15- bis 34-Jährigen gestiegen und in den anderen Altersgruppen stabil geblieben oder gesunken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gestiegen im Vergleich zur Vorwoche, mit Ausnahme der über 59-Jährigen auch in allen Altersgruppen. (zuvor aber Osterferien)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Falls andere BL gewünscht: \\rki.local\daten\Projekte\FG36_AGI\Wochenberichte\Berichterstellung\Saison_2020_21\Woche_15_2021\AGI-Wochenbericht_2021-04-20.xls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allen Altersgruppen ab 15 Jahre angestiegen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starker Anstieg in AG 35-59, hier erstmalig mehr SARI-Fälle als in AG 60-79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 35 -59 Jahre auf sehr hohem Niveau, wie in Grippewelle 2017/18, höher als in 2. Welle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Alters­grup­pen unter 15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  (AG unter 15 </a:t>
            </a:r>
            <a:r>
              <a:rPr lang="de-DE"/>
              <a:t>rückläufig und unter </a:t>
            </a:r>
            <a:r>
              <a:rPr lang="de-DE" dirty="0"/>
              <a:t>Niveau der Vorjahre)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allen Altersgruppen ab 15 Jahre angestiegen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starker Anstieg in AG 35-59, hier erstmalig mehr SARI-Fälle als in AG 60-79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 35 -59 Jahre auf sehr hohem Niveau, wie in Grippewelle 2017/18, höher als in 2. Welle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15-34 Jahre und 60-79 Jahre: erhöhtes Niveau, gerade noch „jahreszeitlich üblich“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AG 35-59: weiterer </a:t>
            </a:r>
            <a:r>
              <a:rPr lang="de-DE" b="0" u="sng" dirty="0"/>
              <a:t>deutlicher</a:t>
            </a:r>
            <a:r>
              <a:rPr lang="de-DE" b="0" dirty="0"/>
              <a:t> Anstieg, SEHR hohes Niveau!</a:t>
            </a:r>
          </a:p>
          <a:p>
            <a:pPr marL="0" indent="0">
              <a:buFontTx/>
              <a:buNone/>
            </a:pPr>
            <a:r>
              <a:rPr lang="de-DE" b="0" dirty="0"/>
              <a:t>AG 60-79: </a:t>
            </a:r>
            <a:r>
              <a:rPr lang="de-DE" b="0" dirty="0" err="1"/>
              <a:t>möglw</a:t>
            </a:r>
            <a:r>
              <a:rPr lang="de-DE" b="0" dirty="0"/>
              <a:t>. weiterer Anstieg</a:t>
            </a:r>
          </a:p>
          <a:p>
            <a:pPr marL="0" indent="0">
              <a:buFontTx/>
              <a:buNone/>
            </a:pPr>
            <a:r>
              <a:rPr lang="de-DE" b="0" dirty="0"/>
              <a:t>AG 80+ : seit einigen Wochen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66% in KW 12/2021 </a:t>
            </a:r>
          </a:p>
          <a:p>
            <a:pPr marL="0" indent="0">
              <a:buFontTx/>
              <a:buNone/>
            </a:pPr>
            <a:r>
              <a:rPr lang="de-DE" b="0" dirty="0"/>
              <a:t>Anstieg im Vgl. zur Vorwoche bei gleichzeitig steigenden SARI-Fallzahlen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COVID-19 -SARI Fälle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kontinuierlicher Anstieg der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in der AG 60-79, deutlich stärker als Anstieg der COVID-SARI-Fälle in AG 60-79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Anzahl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in AG 35-59 höher als in 2. Welle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Medianes Alter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seit KW 11/2021 unter 70 (KW 14: 67 Jahre, KW 13: 68 Jahre)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S:\Projekte\FG36_INV_ICOSARI\Arbeitsordner\Wochenbericht\Intensiv_COVID-SARI_AG6_FB.png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mit COVID-19 sind in KW 14/2021 weiter gestiegen, SARI ohne COVID-19 rückläufig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20.4.2021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15.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20.4.2021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201EC0-B610-4BEE-A65E-3C0E5BE7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4" y="904166"/>
            <a:ext cx="4500000" cy="32756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EB9E1E-FE94-4AF7-85EB-EFC4FE777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32" y="3181023"/>
            <a:ext cx="4500000" cy="32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15.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15. KW 2021 bei ca. 670 Arzt­konsul­ta­tionen wegen ARE pro 100.000 Einwohner. Auf die Bevölke­rung in Deutschland bezogen entspricht das einer Gesamtzahl von ca. 557.000 Arzt­besuchen wegen akuter Atem­wegs­er­kran­kungen (Vorwoche: 480.000). </a:t>
            </a:r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54D86F-29D5-46B9-BBD5-F0E22D121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9" r="3171"/>
          <a:stretch/>
        </p:blipFill>
        <p:spPr>
          <a:xfrm>
            <a:off x="204629" y="991772"/>
            <a:ext cx="4500000" cy="26855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39D4D3-4402-477E-B7E3-88F4E51F6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29" y="3677358"/>
            <a:ext cx="4500000" cy="29056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380D33-E475-4158-991C-99C0B49E3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780" y="3677357"/>
            <a:ext cx="4500000" cy="29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" y="1800845"/>
            <a:ext cx="8786812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0" y="1018938"/>
            <a:ext cx="4429220" cy="265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210" y="1019670"/>
            <a:ext cx="4428000" cy="26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6196"/>
            <a:ext cx="4428000" cy="2656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00" y="3686196"/>
            <a:ext cx="4428000" cy="26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29" y="4198951"/>
            <a:ext cx="4924469" cy="24622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195" y="853521"/>
            <a:ext cx="5747874" cy="287393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569703"/>
            <a:ext cx="3113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Patienten, bis 15. KW</a:t>
            </a:r>
          </a:p>
          <a:p>
            <a:r>
              <a:rPr lang="de-DE" b="1" dirty="0">
                <a:solidFill>
                  <a:srgbClr val="FF0000"/>
                </a:solidFill>
              </a:rPr>
              <a:t>(Preview, vorläufig!!)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152314" y="4846956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324650" y="1411761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422097" y="2239907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425678" y="4630130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358826" y="1986203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436818" y="1141586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B98F8BA-1531-4CDC-9987-970CC4BBA571}"/>
              </a:ext>
            </a:extLst>
          </p:cNvPr>
          <p:cNvCxnSpPr>
            <a:cxnSpLocks/>
          </p:cNvCxnSpPr>
          <p:nvPr/>
        </p:nvCxnSpPr>
        <p:spPr>
          <a:xfrm flipH="1" flipV="1">
            <a:off x="8175582" y="5291168"/>
            <a:ext cx="369176" cy="368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22796F-8DA8-46DE-83F9-BA98A4F7B825}"/>
              </a:ext>
            </a:extLst>
          </p:cNvPr>
          <p:cNvSpPr txBox="1"/>
          <p:nvPr/>
        </p:nvSpPr>
        <p:spPr>
          <a:xfrm>
            <a:off x="8422097" y="5569766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24431" y="3791305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15. KW 2021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20C0731-8B49-4275-8719-4482BE41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1970"/>
            <a:ext cx="9144000" cy="50292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14.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>
            <a:cxnSpLocks/>
          </p:cNvCxnSpPr>
          <p:nvPr/>
        </p:nvCxnSpPr>
        <p:spPr>
          <a:xfrm flipH="1">
            <a:off x="1098550" y="2832410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6F6517-A603-4E7D-852C-73E7E4AEE837}"/>
              </a:ext>
            </a:extLst>
          </p:cNvPr>
          <p:cNvCxnSpPr>
            <a:cxnSpLocks/>
          </p:cNvCxnSpPr>
          <p:nvPr/>
        </p:nvCxnSpPr>
        <p:spPr>
          <a:xfrm flipH="1">
            <a:off x="1098550" y="4473498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B1197E-6975-4711-8EDF-47176A5A5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1" b="6183"/>
          <a:stretch/>
        </p:blipFill>
        <p:spPr>
          <a:xfrm>
            <a:off x="1591894" y="722768"/>
            <a:ext cx="6389649" cy="28902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0F9E10-43F2-4A47-B145-7711ACD0E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85" y="3950785"/>
            <a:ext cx="7438410" cy="272741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362044" y="384214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SARI-Fälle in Intensivbehandlung mit COVID-19 bis 15/2021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64402" y="1280233"/>
            <a:ext cx="242405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/>
              <a:t>SARI-Fälle </a:t>
            </a:r>
          </a:p>
          <a:p>
            <a:r>
              <a:rPr lang="de-DE" sz="1700" b="1" u="sng" dirty="0"/>
              <a:t>mit</a:t>
            </a:r>
            <a:r>
              <a:rPr lang="de-DE" sz="1700" b="1" dirty="0"/>
              <a:t> COVID-19 </a:t>
            </a:r>
          </a:p>
          <a:p>
            <a:r>
              <a:rPr lang="de-DE" sz="1700" b="1" dirty="0"/>
              <a:t>und Intensiv:</a:t>
            </a:r>
          </a:p>
          <a:p>
            <a:r>
              <a:rPr lang="de-DE" sz="1700" b="1" dirty="0"/>
              <a:t>Anzahl und </a:t>
            </a:r>
          </a:p>
          <a:p>
            <a:r>
              <a:rPr lang="de-DE" sz="1700" b="1" dirty="0"/>
              <a:t>mittleres Alter;</a:t>
            </a:r>
          </a:p>
          <a:p>
            <a:r>
              <a:rPr lang="de-DE" sz="1700" b="1" dirty="0">
                <a:solidFill>
                  <a:srgbClr val="FF0000"/>
                </a:solidFill>
              </a:rPr>
              <a:t>Preview!! </a:t>
            </a:r>
          </a:p>
          <a:p>
            <a:r>
              <a:rPr lang="de-DE" sz="1700" b="1" dirty="0">
                <a:solidFill>
                  <a:srgbClr val="FF0000"/>
                </a:solidFill>
              </a:rPr>
              <a:t>vorläufige Daten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DB3D2DF-3BB7-453A-966B-8FACA4BEE0FE}"/>
              </a:ext>
            </a:extLst>
          </p:cNvPr>
          <p:cNvCxnSpPr>
            <a:cxnSpLocks/>
          </p:cNvCxnSpPr>
          <p:nvPr/>
        </p:nvCxnSpPr>
        <p:spPr>
          <a:xfrm flipH="1">
            <a:off x="6969512" y="1563092"/>
            <a:ext cx="1000880" cy="47757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0B3752D-A2B4-48F3-82B8-9EA04B433229}"/>
              </a:ext>
            </a:extLst>
          </p:cNvPr>
          <p:cNvSpPr txBox="1"/>
          <p:nvPr/>
        </p:nvSpPr>
        <p:spPr>
          <a:xfrm>
            <a:off x="7923164" y="1392934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9EC7952-83E8-471A-8C1E-AF863DF35A08}"/>
              </a:ext>
            </a:extLst>
          </p:cNvPr>
          <p:cNvCxnSpPr>
            <a:cxnSpLocks/>
          </p:cNvCxnSpPr>
          <p:nvPr/>
        </p:nvCxnSpPr>
        <p:spPr>
          <a:xfrm flipH="1" flipV="1">
            <a:off x="6980663" y="2404692"/>
            <a:ext cx="848750" cy="442850"/>
          </a:xfrm>
          <a:prstGeom prst="straightConnector1">
            <a:avLst/>
          </a:prstGeom>
          <a:ln w="28575"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329A6CF-8072-400D-B4C6-6C69D77D1BCA}"/>
              </a:ext>
            </a:extLst>
          </p:cNvPr>
          <p:cNvSpPr txBox="1"/>
          <p:nvPr/>
        </p:nvSpPr>
        <p:spPr>
          <a:xfrm>
            <a:off x="7784809" y="2708273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81F96BB-441C-4BA4-A8C5-EB85AB1E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734C9DBB-0E8D-41D4-8524-6689D42AF63E}"/>
              </a:ext>
            </a:extLst>
          </p:cNvPr>
          <p:cNvSpPr txBox="1">
            <a:spLocks/>
          </p:cNvSpPr>
          <p:nvPr/>
        </p:nvSpPr>
        <p:spPr>
          <a:xfrm>
            <a:off x="-74926" y="360184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SARI-Fälle in Intensivbehandlung, Anteil mit COVID-19 bis 14/2021</a:t>
            </a:r>
          </a:p>
        </p:txBody>
      </p:sp>
    </p:spTree>
    <p:extLst>
      <p:ext uri="{BB962C8B-B14F-4D97-AF65-F5344CB8AC3E}">
        <p14:creationId xmlns:p14="http://schemas.microsoft.com/office/powerpoint/2010/main" val="3468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283A18-ED8D-40BF-B6D7-EE75033B2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0" y="856580"/>
            <a:ext cx="5975297" cy="28848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A0A746-35D2-4C6E-A376-0CD3FF8D8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3700237"/>
            <a:ext cx="5975297" cy="29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Bildschirmpräsentation (4:3)</PresentationFormat>
  <Paragraphs>105</Paragraphs>
  <Slides>9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20.4.2021</vt:lpstr>
      <vt:lpstr>GrippeWeb bis zur 15. KW 2021 </vt:lpstr>
      <vt:lpstr>Arbeitsgemeinschaft Influenza ARE-Konsultationen bis zur 15.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2123</cp:revision>
  <cp:lastPrinted>2020-05-13T06:04:10Z</cp:lastPrinted>
  <dcterms:created xsi:type="dcterms:W3CDTF">2015-11-02T12:29:13Z</dcterms:created>
  <dcterms:modified xsi:type="dcterms:W3CDTF">2021-04-21T08:53:48Z</dcterms:modified>
</cp:coreProperties>
</file>