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91" r:id="rId2"/>
    <p:sldId id="694" r:id="rId3"/>
    <p:sldId id="695" r:id="rId4"/>
    <p:sldId id="692" r:id="rId5"/>
    <p:sldId id="693" r:id="rId6"/>
    <p:sldId id="696" r:id="rId7"/>
    <p:sldId id="683" r:id="rId8"/>
    <p:sldId id="689" r:id="rId9"/>
    <p:sldId id="676" r:id="rId10"/>
    <p:sldId id="677" r:id="rId11"/>
    <p:sldId id="675" r:id="rId1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60" d="100"/>
          <a:sy n="60" d="100"/>
        </p:scale>
        <p:origin x="1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23.04.2021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0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57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42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 December 24, 2020 only 5% of the positive results were attributed to the British variant. Just six weeks later, in January 2021, this variant was responsible for 90% of Covid-19 cases in Israel. The current figure is about 99.5%.</a:t>
            </a:r>
          </a:p>
          <a:p>
            <a:r>
              <a:rPr lang="en-US" dirty="0"/>
              <a:t>Until January we saw a linear dependence of almost 100% between the different age groups in new cases per 1,000 people," says Dr. Dan </a:t>
            </a:r>
            <a:r>
              <a:rPr lang="en-US" dirty="0" err="1"/>
              <a:t>Yamin</a:t>
            </a:r>
            <a:r>
              <a:rPr lang="en-US" dirty="0"/>
              <a:t>. "Two weeks after 50% of the 60+ population received the first dose of the vaccine this graph broke sharply and significantly. During January a dramatic drop was observed in the number of new cases in the 60+ group, alongside a continued rise in the rest of the population. Simply put, since more than 90% of those who died from Covid-19 were over 60, we can say that the vaccine saved hundreds of lives - even in the short run.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5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23.04.2021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investigation-of-novel-sars-cov-2-variant-variant-of-concern-20201201" TargetMode="External"/><Relationship Id="rId2" Type="http://schemas.openxmlformats.org/officeDocument/2006/relationships/hyperlink" Target="https://www.ecdc.europa.eu/en/publications-data/interim-guidance-benefits-full-vaccination-against-covid-19-transmission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822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143.445.675 </a:t>
            </a:r>
            <a:r>
              <a:rPr lang="de-DE" sz="2000" b="1" dirty="0">
                <a:solidFill>
                  <a:schemeClr val="tx2"/>
                </a:solidFill>
              </a:rPr>
              <a:t>Fälle </a:t>
            </a:r>
            <a:r>
              <a:rPr lang="de-DE" sz="2000" b="1" dirty="0">
                <a:solidFill>
                  <a:srgbClr val="FF0000"/>
                </a:solidFill>
              </a:rPr>
              <a:t>(+14,5%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3.051.736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300848" y="6117646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22.04.2021; *https://ourworldindata.org/covid-vaccinations, 23.04.2021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37943"/>
              </p:ext>
            </p:extLst>
          </p:nvPr>
        </p:nvGraphicFramePr>
        <p:xfrm>
          <a:off x="114063" y="1512672"/>
          <a:ext cx="8991462" cy="4396962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15.930.965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1.856.401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+61.99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134,52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14.043.076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443.082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208,45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31.466.876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437.176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4.446.591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421.034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+7.51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499,22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5.291.461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221.462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2.311.813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168.019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+5.38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2.743.620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164.620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+9.04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364,24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3.217.710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144.268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173,47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2.684.101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114.787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+13.56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225,59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3.904.899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95.706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-12.03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160,47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  <a:r>
              <a:rPr lang="de-DE"/>
              <a:t>, Italien, Niederlande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3031976" y="6597352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5B4C1E-D596-4648-AF49-88163FB1C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363"/>
            <a:ext cx="9144000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4760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27584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Keine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E913F0-2C01-4363-991D-AF3F6A68E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" y="1153431"/>
            <a:ext cx="8604448" cy="439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4712D9-3CA0-4AD1-8BED-A63A6BB9B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6" y="1470684"/>
            <a:ext cx="7884368" cy="5372417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 und B.1.618 in Indien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3995936" y="6577606"/>
            <a:ext cx="399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HSC </a:t>
            </a:r>
            <a:r>
              <a:rPr lang="de-DE" sz="1400" i="1" dirty="0" err="1">
                <a:solidFill>
                  <a:prstClr val="black"/>
                </a:solidFill>
              </a:rPr>
              <a:t>meeting</a:t>
            </a:r>
            <a:r>
              <a:rPr lang="de-DE" sz="1400" i="1" dirty="0">
                <a:solidFill>
                  <a:prstClr val="black"/>
                </a:solidFill>
              </a:rPr>
              <a:t>, 21.04.2021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2E8993-A7E0-4869-BB44-E9DAD35A8744}"/>
              </a:ext>
            </a:extLst>
          </p:cNvPr>
          <p:cNvSpPr txBox="1"/>
          <p:nvPr/>
        </p:nvSpPr>
        <p:spPr>
          <a:xfrm>
            <a:off x="395536" y="611396"/>
            <a:ext cx="6921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B.1.617</a:t>
            </a:r>
            <a:r>
              <a:rPr lang="de-DE" dirty="0"/>
              <a:t>: L452R und E484Q</a:t>
            </a:r>
          </a:p>
          <a:p>
            <a:r>
              <a:rPr lang="de-DE" b="1" dirty="0">
                <a:solidFill>
                  <a:srgbClr val="0070C0"/>
                </a:solidFill>
              </a:rPr>
              <a:t>B.1.618</a:t>
            </a:r>
            <a:r>
              <a:rPr lang="de-DE" dirty="0"/>
              <a:t>: E484K und Deletion in N-terminaler Domäne (Mutationsprofil nicht besorgniserregender im Vergleich zu anderen E484K-Mutanten</a:t>
            </a:r>
          </a:p>
        </p:txBody>
      </p:sp>
    </p:spTree>
    <p:extLst>
      <p:ext uri="{BB962C8B-B14F-4D97-AF65-F5344CB8AC3E}">
        <p14:creationId xmlns:p14="http://schemas.microsoft.com/office/powerpoint/2010/main" val="216419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35332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B.1.617 in Indien und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40466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3995936" y="6577606"/>
            <a:ext cx="3991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HSC </a:t>
            </a:r>
            <a:r>
              <a:rPr lang="de-DE" sz="1400" i="1" dirty="0" err="1">
                <a:solidFill>
                  <a:prstClr val="black"/>
                </a:solidFill>
              </a:rPr>
              <a:t>meeting</a:t>
            </a:r>
            <a:r>
              <a:rPr lang="de-DE" sz="1400" i="1" dirty="0">
                <a:solidFill>
                  <a:prstClr val="black"/>
                </a:solidFill>
              </a:rPr>
              <a:t>, 21.04.2021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2E8993-A7E0-4869-BB44-E9DAD35A8744}"/>
              </a:ext>
            </a:extLst>
          </p:cNvPr>
          <p:cNvSpPr txBox="1"/>
          <p:nvPr/>
        </p:nvSpPr>
        <p:spPr>
          <a:xfrm>
            <a:off x="395536" y="611396"/>
            <a:ext cx="692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AB2C0B1-A66A-4764-B75D-D3F1C1ACF173}"/>
              </a:ext>
            </a:extLst>
          </p:cNvPr>
          <p:cNvSpPr txBox="1"/>
          <p:nvPr/>
        </p:nvSpPr>
        <p:spPr>
          <a:xfrm>
            <a:off x="171279" y="404664"/>
            <a:ext cx="77826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Treiber</a:t>
            </a:r>
            <a:r>
              <a:rPr lang="en-US" dirty="0"/>
              <a:t> der </a:t>
            </a:r>
            <a:r>
              <a:rPr lang="en-US" dirty="0" err="1"/>
              <a:t>Neuinfektionen</a:t>
            </a:r>
            <a:r>
              <a:rPr lang="en-US" dirty="0"/>
              <a:t> in </a:t>
            </a:r>
            <a:r>
              <a:rPr lang="en-US" dirty="0" err="1"/>
              <a:t>Indien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Nichteinhaltung</a:t>
            </a:r>
            <a:r>
              <a:rPr lang="en-US" dirty="0"/>
              <a:t> </a:t>
            </a:r>
            <a:r>
              <a:rPr lang="en-US" dirty="0" err="1"/>
              <a:t>nicht-pharmazeutischer</a:t>
            </a:r>
            <a:r>
              <a:rPr lang="en-US" dirty="0"/>
              <a:t> </a:t>
            </a:r>
            <a:r>
              <a:rPr lang="en-US" dirty="0" err="1"/>
              <a:t>Maßnahmen</a:t>
            </a:r>
            <a:r>
              <a:rPr lang="en-US" dirty="0"/>
              <a:t>, </a:t>
            </a:r>
            <a:r>
              <a:rPr lang="en-US" dirty="0" err="1"/>
              <a:t>falsches</a:t>
            </a:r>
            <a:r>
              <a:rPr lang="en-US" dirty="0"/>
              <a:t> </a:t>
            </a:r>
            <a:r>
              <a:rPr lang="en-US" dirty="0" err="1"/>
              <a:t>Sicherheitsgefühl</a:t>
            </a:r>
            <a:r>
              <a:rPr lang="en-US" dirty="0"/>
              <a:t>, </a:t>
            </a:r>
            <a:r>
              <a:rPr lang="en-US" dirty="0" err="1"/>
              <a:t>Massenbewegungen</a:t>
            </a:r>
            <a:r>
              <a:rPr lang="en-US" dirty="0"/>
              <a:t> von Stadt </a:t>
            </a:r>
            <a:r>
              <a:rPr lang="en-US" dirty="0" err="1"/>
              <a:t>aufs</a:t>
            </a:r>
            <a:r>
              <a:rPr lang="en-US" dirty="0"/>
              <a:t> Land, </a:t>
            </a:r>
            <a:r>
              <a:rPr lang="en-US" dirty="0" err="1"/>
              <a:t>frühzeitig</a:t>
            </a:r>
            <a:r>
              <a:rPr lang="en-US" dirty="0"/>
              <a:t> </a:t>
            </a:r>
            <a:r>
              <a:rPr lang="en-US" dirty="0" err="1"/>
              <a:t>gelockerte</a:t>
            </a:r>
            <a:r>
              <a:rPr lang="en-US" dirty="0"/>
              <a:t> </a:t>
            </a:r>
            <a:r>
              <a:rPr lang="en-US" dirty="0" err="1"/>
              <a:t>Maßnahmen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B1.617 in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Ländern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England, DEU, Israel, Bahrain, USA, </a:t>
            </a:r>
            <a:r>
              <a:rPr lang="en-US" dirty="0" err="1"/>
              <a:t>Australien</a:t>
            </a:r>
            <a:r>
              <a:rPr lang="en-US" dirty="0"/>
              <a:t>, </a:t>
            </a:r>
            <a:r>
              <a:rPr lang="en-US" dirty="0" err="1"/>
              <a:t>Neuseeland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dirty="0" err="1">
                <a:solidFill>
                  <a:srgbClr val="00B050"/>
                </a:solidFill>
              </a:rPr>
              <a:t>Schlussfolgerung</a:t>
            </a:r>
            <a:r>
              <a:rPr lang="en-US" sz="2000" b="1" dirty="0">
                <a:solidFill>
                  <a:srgbClr val="00B050"/>
                </a:solidFill>
              </a:rPr>
              <a:t> ECDC: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If the so-far scarce sequence data are representative for the country, they indicate that B.1.617 is driving the rapid increase in COVID-19 cases in India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 mutation profile for B.1.617 suggests that the variant will be less susceptible to </a:t>
            </a:r>
            <a:r>
              <a:rPr lang="en-US" dirty="0" err="1"/>
              <a:t>neutralisation</a:t>
            </a:r>
            <a:r>
              <a:rPr lang="en-US" dirty="0"/>
              <a:t> by antibodies, which may lead to higher rates of reinfections and breakthrough infections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It is unlikely but not impossible the variant will pose an increased public health threat for the EU/EEA compared to variants B.1.351 and P.1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More data is required to provide a full assessment 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9EA09E-3ABB-430F-8C1F-9B32EE19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57" y="1378280"/>
            <a:ext cx="3991390" cy="15156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972E938-0D72-4B27-9336-EC7564B61FCF}"/>
              </a:ext>
            </a:extLst>
          </p:cNvPr>
          <p:cNvSpPr txBox="1"/>
          <p:nvPr/>
        </p:nvSpPr>
        <p:spPr>
          <a:xfrm>
            <a:off x="5866931" y="274927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WHO, 22.02.2021</a:t>
            </a:r>
          </a:p>
        </p:txBody>
      </p:sp>
    </p:spTree>
    <p:extLst>
      <p:ext uri="{BB962C8B-B14F-4D97-AF65-F5344CB8AC3E}">
        <p14:creationId xmlns:p14="http://schemas.microsoft.com/office/powerpoint/2010/main" val="247232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C5CB5D-A843-4705-9A9A-F7E13932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4" y="5307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20.04.2021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CE1BDCF-5B7B-45E8-9396-1A617A3BB900}"/>
              </a:ext>
            </a:extLst>
          </p:cNvPr>
          <p:cNvCxnSpPr/>
          <p:nvPr/>
        </p:nvCxnSpPr>
        <p:spPr>
          <a:xfrm>
            <a:off x="0" y="50639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BFE6EEFA-7F25-468D-8A12-9D38A51B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0" y="506394"/>
            <a:ext cx="8108824" cy="561662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07FDC7-D8BB-4221-9FEC-43B1F9A7437B}"/>
              </a:ext>
            </a:extLst>
          </p:cNvPr>
          <p:cNvSpPr txBox="1"/>
          <p:nvPr/>
        </p:nvSpPr>
        <p:spPr>
          <a:xfrm>
            <a:off x="755576" y="593467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3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(VOC),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6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(VOI),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19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r>
              <a:rPr lang="de-DE" dirty="0"/>
              <a:t> (VUI)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9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48DFF-3E24-4E42-88F3-A9D7E588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5903"/>
            <a:ext cx="8092592" cy="1015663"/>
          </a:xfrm>
        </p:spPr>
        <p:txBody>
          <a:bodyPr/>
          <a:lstStyle/>
          <a:p>
            <a:r>
              <a:rPr lang="en-US" dirty="0" err="1"/>
              <a:t>Munitz</a:t>
            </a:r>
            <a:r>
              <a:rPr lang="en-US" dirty="0"/>
              <a:t> et al. 2021 in Cell Report Medicine: </a:t>
            </a:r>
            <a:br>
              <a:rPr lang="en-US" dirty="0"/>
            </a:br>
            <a:r>
              <a:rPr lang="en-US" b="0" dirty="0"/>
              <a:t>BNT162b2 Vaccination Effectively Prevents the Rapid Rise of SARS-CoV-2 Variant B.1.1.7 in high risk populations in Israel</a:t>
            </a:r>
            <a:endParaRPr lang="de-DE" b="0" dirty="0"/>
          </a:p>
        </p:txBody>
      </p:sp>
      <p:pic>
        <p:nvPicPr>
          <p:cNvPr id="3" name="Main graphic">
            <a:extLst>
              <a:ext uri="{FF2B5EF4-FFF2-40B4-BE49-F238E27FC236}">
                <a16:creationId xmlns:a16="http://schemas.microsoft.com/office/drawing/2014/main" id="{F04EE169-1171-4C7C-9A44-C266EC73918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923928" y="1260065"/>
            <a:ext cx="4984200" cy="4984200"/>
          </a:xfrm>
          <a:prstGeom prst="rect">
            <a:avLst/>
          </a:prstGeom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C6A96D4-18E6-42E5-B986-89D892EA1770}"/>
              </a:ext>
            </a:extLst>
          </p:cNvPr>
          <p:cNvSpPr/>
          <p:nvPr/>
        </p:nvSpPr>
        <p:spPr>
          <a:xfrm>
            <a:off x="1979712" y="6474822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https://www.sciencedirect.com/science/article/pii/S266637912100080X?via%3Dihub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4FBC0E-E65B-4411-BEA4-87C13013289F}"/>
              </a:ext>
            </a:extLst>
          </p:cNvPr>
          <p:cNvSpPr/>
          <p:nvPr/>
        </p:nvSpPr>
        <p:spPr>
          <a:xfrm>
            <a:off x="0" y="1196752"/>
            <a:ext cx="3923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292,000 RT-PCR samples collected from December 6th 2020 until February 10th 2021: SGTF analyses, comparison of R-number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B.1.1.7 became dominant within 3,5 weeks: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24/12/2020: </a:t>
            </a:r>
            <a:r>
              <a:rPr lang="en-US" b="1" dirty="0"/>
              <a:t>5 % </a:t>
            </a:r>
            <a:r>
              <a:rPr lang="en-US" dirty="0"/>
              <a:t>B.1.1.7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Jan 2021: </a:t>
            </a:r>
            <a:r>
              <a:rPr lang="en-US" b="1" dirty="0">
                <a:sym typeface="Wingdings" panose="05000000000000000000" pitchFamily="2" charset="2"/>
              </a:rPr>
              <a:t>90%</a:t>
            </a:r>
            <a:r>
              <a:rPr lang="en-US" dirty="0">
                <a:sym typeface="Wingdings" panose="05000000000000000000" pitchFamily="2" charset="2"/>
              </a:rPr>
              <a:t> B.1.1.7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Currently: </a:t>
            </a:r>
            <a:r>
              <a:rPr lang="en-US" b="1" dirty="0">
                <a:sym typeface="Wingdings" panose="05000000000000000000" pitchFamily="2" charset="2"/>
              </a:rPr>
              <a:t>99,5%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B.1.1.7  is  45%  (95%  CI:20-60%)  more  transmissible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Massive RT-PCR  testing, focused surveillance in nursing homes and  prioritized  vaccination programs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preventing the spread of the B.1.1.7 variant in the 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98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40768"/>
            <a:ext cx="8092592" cy="4739759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Interim guidance on the benefits of full vaccination against COVID-19 for transmission and implications for non-pharmaceutical interventions, ECDC, 21.04.2021</a:t>
            </a:r>
            <a:br>
              <a:rPr lang="en-US" sz="2400" dirty="0"/>
            </a:br>
            <a:r>
              <a:rPr lang="en-US" sz="1800" dirty="0">
                <a:hlinkClick r:id="rId2"/>
              </a:rPr>
              <a:t>https://www.ecdc.europa.eu/en/publications-data/interim-guidance-benefits-full-vaccination-against-covid-19-transmission</a:t>
            </a:r>
            <a:r>
              <a:rPr lang="en-US" sz="1800" dirty="0"/>
              <a:t> </a:t>
            </a:r>
            <a:br>
              <a:rPr lang="en-US" sz="2400" dirty="0"/>
            </a:br>
            <a:br>
              <a:rPr lang="en-US" sz="2400" dirty="0"/>
            </a:br>
            <a:br>
              <a:rPr lang="de-DE" sz="2400" dirty="0"/>
            </a:br>
            <a:r>
              <a:rPr lang="de-DE" sz="2400" dirty="0"/>
              <a:t>Technical </a:t>
            </a:r>
            <a:r>
              <a:rPr lang="de-DE" sz="2400" dirty="0" err="1"/>
              <a:t>briefing</a:t>
            </a:r>
            <a:r>
              <a:rPr lang="de-DE" sz="2400" dirty="0"/>
              <a:t> </a:t>
            </a:r>
            <a:r>
              <a:rPr lang="de-DE" sz="2400" dirty="0" err="1"/>
              <a:t>documents</a:t>
            </a:r>
            <a:r>
              <a:rPr lang="de-DE" sz="2400" dirty="0"/>
              <a:t> on </a:t>
            </a:r>
            <a:r>
              <a:rPr lang="de-DE" sz="2400" dirty="0" err="1"/>
              <a:t>novel</a:t>
            </a:r>
            <a:r>
              <a:rPr lang="de-DE" sz="2400" dirty="0"/>
              <a:t> SARS-CoV-2 variants,9th Update, PHE, 22.04.2021</a:t>
            </a:r>
            <a:br>
              <a:rPr lang="de-DE" sz="2400" dirty="0"/>
            </a:br>
            <a:r>
              <a:rPr lang="de-DE" sz="1600" dirty="0">
                <a:hlinkClick r:id="rId3"/>
              </a:rPr>
              <a:t>https://www.gov.uk/government/publications/investigation-of-novel-sars-cov-2-variant-variant-of-concern-20201201</a:t>
            </a:r>
            <a:r>
              <a:rPr lang="de-DE" sz="1600" dirty="0"/>
              <a:t> </a:t>
            </a:r>
            <a:br>
              <a:rPr lang="de-DE" sz="2400" dirty="0"/>
            </a:br>
            <a:br>
              <a:rPr lang="de-DE" sz="2400" dirty="0"/>
            </a:br>
            <a:br>
              <a:rPr lang="de-DE" sz="2400" dirty="0"/>
            </a:br>
            <a:endParaRPr lang="de-BE" sz="2400" dirty="0"/>
          </a:p>
        </p:txBody>
      </p:sp>
    </p:spTree>
    <p:extLst>
      <p:ext uri="{BB962C8B-B14F-4D97-AF65-F5344CB8AC3E}">
        <p14:creationId xmlns:p14="http://schemas.microsoft.com/office/powerpoint/2010/main" val="315269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22.04.2021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0D7066-57A0-4A8A-A75C-E825A29BF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6400"/>
          <a:stretch/>
        </p:blipFill>
        <p:spPr>
          <a:xfrm>
            <a:off x="539552" y="664362"/>
            <a:ext cx="8218634" cy="55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Tansania)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2987824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20.04.2021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ED6A4F-E317-4989-B7CB-F3E85DBBF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045"/>
            <a:ext cx="91440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Bildschirmpräsentation (4:3)</PresentationFormat>
  <Paragraphs>188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B.1.617 und B.1.618 in Indien</vt:lpstr>
      <vt:lpstr>B.1.617 in Indien und weltweit</vt:lpstr>
      <vt:lpstr>WHO Epidemiological Update 20.04.2021</vt:lpstr>
      <vt:lpstr>Munitz et al. 2021 in Cell Report Medicine:  BNT162b2 Vaccination Effectively Prevents the Rapid Rise of SARS-CoV-2 Variant B.1.1.7 in high risk populations in Israel</vt:lpstr>
      <vt:lpstr>Interim guidance on the benefits of full vaccination against COVID-19 for transmission and implications for non-pharmaceutical interventions, ECDC, 21.04.2021 https://www.ecdc.europa.eu/en/publications-data/interim-guidance-benefits-full-vaccination-against-covid-19-transmission    Technical briefing documents on novel SARS-CoV-2 variants,9th Update, PHE, 22.04.2021 https://www.gov.uk/government/publications/investigation-of-novel-sars-cov-2-variant-variant-of-concern-20201201    </vt:lpstr>
      <vt:lpstr>BACK-UP</vt:lpstr>
      <vt:lpstr>7-Tages-Inzidenz weltweit pro 100.000 Einwohner </vt:lpstr>
      <vt:lpstr>SARS-CoV-2 Varianten: 501Y.V2 (Linie B1.351) </vt:lpstr>
      <vt:lpstr>SARS-CoV-2 Varianten: P1. Variante (Linie B1.128.1)</vt:lpstr>
      <vt:lpstr>SARS-CoV-2 Varianten: VOC 202012/01 (Linie B.1.1.7)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Badenschier, Franziska</cp:lastModifiedBy>
  <cp:revision>1419</cp:revision>
  <cp:lastPrinted>2020-09-29T15:21:52Z</cp:lastPrinted>
  <dcterms:created xsi:type="dcterms:W3CDTF">2020-03-24T07:57:46Z</dcterms:created>
  <dcterms:modified xsi:type="dcterms:W3CDTF">2021-04-23T17:21:51Z</dcterms:modified>
</cp:coreProperties>
</file>