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266" r:id="rId4"/>
    <p:sldId id="269" r:id="rId5"/>
    <p:sldId id="270" r:id="rId6"/>
    <p:sldId id="338" r:id="rId7"/>
    <p:sldId id="280" r:id="rId8"/>
    <p:sldId id="281" r:id="rId9"/>
    <p:sldId id="279" r:id="rId10"/>
    <p:sldId id="283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2405" autoAdjust="0"/>
  </p:normalViewPr>
  <p:slideViewPr>
    <p:cSldViewPr snapToGrid="0" snapToObjects="1">
      <p:cViewPr varScale="1">
        <p:scale>
          <a:sx n="116" d="100"/>
          <a:sy n="116" d="100"/>
        </p:scale>
        <p:origin x="25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15:</a:t>
            </a:r>
          </a:p>
          <a:p>
            <a:r>
              <a:rPr lang="de-DE" sz="1000" b="0" dirty="0"/>
              <a:t>0-5 Jahre:	303.000 ARE (6.400/100.000), davon 17%</a:t>
            </a:r>
            <a:r>
              <a:rPr lang="de-DE" sz="1000" b="0" baseline="0" dirty="0"/>
              <a:t> mit Arztbesuch (rund 51.000 Kinder)</a:t>
            </a:r>
            <a:endParaRPr lang="de-DE" sz="1000" b="0" dirty="0"/>
          </a:p>
          <a:p>
            <a:r>
              <a:rPr lang="de-DE" sz="1000" b="0" dirty="0"/>
              <a:t>6-10 Jahre:	107.000</a:t>
            </a:r>
            <a:r>
              <a:rPr lang="de-DE" sz="1000" b="0" baseline="0" dirty="0"/>
              <a:t> ARE (2.900/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19%</a:t>
            </a:r>
            <a:r>
              <a:rPr lang="de-DE" sz="1000" b="0" baseline="0" dirty="0"/>
              <a:t> mit Arztbesuch (rund 20.000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18</a:t>
            </a:r>
            <a:r>
              <a:rPr lang="de-DE" sz="1000" b="0" baseline="0" dirty="0"/>
              <a:t>.</a:t>
            </a:r>
            <a:r>
              <a:rPr lang="de-DE" sz="1000" b="0" dirty="0"/>
              <a:t>000 ARE (   600/100.000),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baseline="0" dirty="0"/>
              <a:t>-Anstieg der ARE-Rate AG 0-5 von 4,6 auf 6,4% (aufgrund der Glättung in Abb. noch nicht zu sehen)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baseline="0" dirty="0"/>
              <a:t>-In den Jahren vor Pandemie wurden rund zweimal mehr ARE bei Kindern (0-5) in KW 15 geschätzt</a:t>
            </a:r>
            <a:endParaRPr lang="de-DE" sz="1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AG     n (gesamt)	n (KW 16)		% KW 16</a:t>
            </a:r>
            <a:r>
              <a:rPr lang="de-DE" sz="1200" baseline="0" dirty="0"/>
              <a:t>    </a:t>
            </a:r>
            <a:r>
              <a:rPr lang="de-DE" sz="1200" dirty="0"/>
              <a:t>Bevölkerungsanteil</a:t>
            </a:r>
          </a:p>
          <a:p>
            <a:r>
              <a:rPr lang="de-DE" sz="1200" dirty="0"/>
              <a:t>0-5:      98.581		6.930  (146/100.000)	4,9%		5,7%</a:t>
            </a:r>
          </a:p>
          <a:p>
            <a:r>
              <a:rPr lang="de-DE" sz="1200" dirty="0"/>
              <a:t>6-10:  104.829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8.405</a:t>
            </a:r>
            <a:r>
              <a:rPr lang="de-DE" sz="1200" dirty="0"/>
              <a:t>  (227/100.000)	6,0%		4,4%</a:t>
            </a:r>
          </a:p>
          <a:p>
            <a:r>
              <a:rPr lang="de-DE" sz="1200" dirty="0"/>
              <a:t>11-14:  96.200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6.634</a:t>
            </a:r>
            <a:r>
              <a:rPr lang="de-DE" sz="1200" dirty="0"/>
              <a:t>  (223/100.000)	4,7%		3,6%</a:t>
            </a:r>
          </a:p>
          <a:p>
            <a:r>
              <a:rPr lang="de-DE" sz="1200" dirty="0"/>
              <a:t>15-20: 236.357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12.268</a:t>
            </a:r>
            <a:r>
              <a:rPr lang="de-DE" sz="1200" dirty="0"/>
              <a:t> (255/100.000)	8,7%		5,8%</a:t>
            </a:r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- 186 neue Ausbrüche (inkl. Nachmeldungen)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ansteigender Trend seit dem Ende der Osterferien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mediane Ausbruchsgröße bleibt seit einem Monat konstant bei 3-4 Fällen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Anteil AG 0-5 an allen Kita-Ausbruchsfällen nimmt weiter zu: seit Ende des Lockdown (KW 8) sind es rund 46%, während der 2. Welle waren es ca. 35%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-85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ansteigender Trend seit dem Ende der Osterferien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Ende Lockdown (KW 8) ist die Mehrheit der Ausbruchsfälle 6-10 Jahre alt (45%), AG 11-14 (13%), 15-20 (19%), 21+ (23%); während der 2. Welle hatten die AG der Kinder und Jugendlichen jeweils einen Anteil von ca. 24-26%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7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26.04.2021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26.04.2021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26.04.2021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26.04.2021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26.04.2021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170F0E-A1CC-4480-BF46-15D39AB5E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723293"/>
            <a:ext cx="2733675" cy="2095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BB65DE-DCF5-4EE7-A2DF-47F94493C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087" y="1926557"/>
            <a:ext cx="4641292" cy="27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20.04.2021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D177EE-7C8D-4C53-A394-791E3779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03" y="459223"/>
            <a:ext cx="6067897" cy="42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26.04.2021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2545EC-AE09-4E73-A49D-C55149BC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" y="1245858"/>
            <a:ext cx="4677548" cy="30679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0319CBE-5A75-40D1-A01F-B211111FC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21" y="1236102"/>
            <a:ext cx="4394652" cy="30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26.04.2021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043" y="123900"/>
            <a:ext cx="6457035" cy="714291"/>
          </a:xfrm>
        </p:spPr>
        <p:txBody>
          <a:bodyPr/>
          <a:lstStyle/>
          <a:p>
            <a:r>
              <a:rPr lang="de-DE" sz="2400" dirty="0"/>
              <a:t>COVID-19: Inzidenz und Anteil AG 0-5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4216" y="4742698"/>
            <a:ext cx="2548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26.04.2021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1D25A2-2E2F-402B-B21F-3F5B9950E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73844"/>
            <a:ext cx="2117252" cy="5536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145E1E5-6330-4237-BDD1-5E6CB0964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3687"/>
            <a:ext cx="4573328" cy="32180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D70BAED-E0D4-4C4B-B40F-643017DCC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80" y="1193687"/>
            <a:ext cx="4385020" cy="32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2.691 Ausbrüche in Kindergärten/Horte (&gt;= 2 Fälle) übermittelt</a:t>
            </a:r>
          </a:p>
          <a:p>
            <a:pPr lvl="1"/>
            <a:r>
              <a:rPr lang="de-DE" sz="1200" dirty="0"/>
              <a:t>2.240 (83%) Ausbrüche mit Kinderbeteiligung (&lt;15J.), 44% (7.177/16.155) der Fälle sind 0 - 5 Jahre alt</a:t>
            </a:r>
          </a:p>
          <a:p>
            <a:pPr lvl="1"/>
            <a:r>
              <a:rPr lang="de-DE" sz="1200" dirty="0"/>
              <a:t>451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6088" y="230428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26.04.2021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108E84-BF36-482D-A1DD-9A5AD5928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916"/>
            <a:ext cx="9144000" cy="305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26.04.2021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062" y="125769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141077" y="17040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3801421" y="612552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26.04.2021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2D8CD4-E0EA-46AB-9731-8A015DD6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976" y="1435330"/>
            <a:ext cx="4409322" cy="24325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E708809-9149-4355-BCED-140376F9B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78" y="876862"/>
            <a:ext cx="3124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2.038 Ausbrüche in Schulen übermittelt (&gt;= 2 Fälle, 0-5 Jahre ausgeschlossen) </a:t>
            </a:r>
          </a:p>
          <a:p>
            <a:pPr lvl="1"/>
            <a:r>
              <a:rPr lang="de-DE" sz="1200" dirty="0"/>
              <a:t>1.898 (93%) Ausbrüche mit Fällen &lt; 21 Jahren, 29% (6-10J.), 22% (11-14J.), 27% (15-20J.), 22% (21+)</a:t>
            </a:r>
          </a:p>
          <a:p>
            <a:pPr lvl="1"/>
            <a:r>
              <a:rPr lang="de-DE" sz="1200" dirty="0"/>
              <a:t>140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26.04.2021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26.04.2021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A394B7-0160-480B-96AA-1496D394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850"/>
            <a:ext cx="9144000" cy="35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Bildschirmpräsentation (16:9)</PresentationFormat>
  <Paragraphs>100</Paragraphs>
  <Slides>10</Slides>
  <Notes>6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COVID-19: Inzidenz und Anteil AG 0-5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546</cp:revision>
  <dcterms:created xsi:type="dcterms:W3CDTF">2015-11-02T12:29:13Z</dcterms:created>
  <dcterms:modified xsi:type="dcterms:W3CDTF">2021-04-26T08:52:23Z</dcterms:modified>
</cp:coreProperties>
</file>