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949" r:id="rId3"/>
    <p:sldId id="950" r:id="rId4"/>
    <p:sldId id="953" r:id="rId5"/>
    <p:sldId id="958" r:id="rId6"/>
    <p:sldId id="955" r:id="rId7"/>
    <p:sldId id="948" r:id="rId8"/>
    <p:sldId id="957" r:id="rId9"/>
    <p:sldId id="954" r:id="rId10"/>
    <p:sldId id="956" r:id="rId11"/>
    <p:sldId id="952" r:id="rId12"/>
    <p:sldId id="951" r:id="rId13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hfeld, Ann-Sophie" initials="AL" lastIdx="10" clrIdx="0"/>
  <p:cmAuthor id="1" name="Buchholz, Udo" initials="BU" lastIdx="5" clrIdx="1"/>
  <p:cmAuthor id="2" name="Loenenbach, Anna" initials="LA" lastIdx="12" clrIdx="2">
    <p:extLst>
      <p:ext uri="{19B8F6BF-5375-455C-9EA6-DF929625EA0E}">
        <p15:presenceInfo xmlns:p15="http://schemas.microsoft.com/office/powerpoint/2012/main" userId="Loenenbach,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572F"/>
    <a:srgbClr val="FF3300"/>
    <a:srgbClr val="CCFFFF"/>
    <a:srgbClr val="66FFFF"/>
    <a:srgbClr val="00CC00"/>
    <a:srgbClr val="E2AC00"/>
    <a:srgbClr val="FFCC00"/>
    <a:srgbClr val="045AA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09" autoAdjust="0"/>
    <p:restoredTop sz="89240" autoAdjust="0"/>
  </p:normalViewPr>
  <p:slideViewPr>
    <p:cSldViewPr snapToGrid="0" snapToObjects="1">
      <p:cViewPr>
        <p:scale>
          <a:sx n="66" d="100"/>
          <a:sy n="66" d="100"/>
        </p:scale>
        <p:origin x="27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02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35177-BA70-49E2-A37C-642CCC71113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93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75797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05881" y="1748845"/>
            <a:ext cx="4769708" cy="3534033"/>
          </a:xfrm>
        </p:spPr>
        <p:txBody>
          <a:bodyPr>
            <a:normAutofit fontScale="90000"/>
          </a:bodyPr>
          <a:lstStyle/>
          <a:p>
            <a:r>
              <a:rPr lang="de-DE" dirty="0"/>
              <a:t>Vorläufige Ergebnisse von Proben zu Isolations-Ende von B.1.1.7-Fallpersonen aus LK Bergstraße; März 2021</a:t>
            </a:r>
            <a:br>
              <a:rPr lang="de-DE" sz="1800" dirty="0"/>
            </a:br>
            <a:br>
              <a:rPr lang="de-DE" sz="1800" dirty="0"/>
            </a:br>
            <a:r>
              <a:rPr lang="de-DE" sz="1800" i="1" dirty="0"/>
              <a:t>Anna Loenenbach, Inessa Markus, Janina Stauke, Udo Buchholz, Andreas Nitsche, Janine Michel</a:t>
            </a:r>
            <a:br>
              <a:rPr lang="de-DE" sz="1800" i="1" dirty="0"/>
            </a:br>
            <a:br>
              <a:rPr lang="de-DE" sz="1800" dirty="0"/>
            </a:br>
            <a:r>
              <a:rPr lang="de-DE" sz="1800" dirty="0"/>
              <a:t>Präsentation für Krisenstab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D0AECD-41E2-425D-A146-40C59BA9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2B19B00-003C-4E72-8BA3-4C21F941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Mediane RNA-Kopien/ml und Anzucht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61C0652-6F0D-4A31-BAA7-B267DE32EA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6087" y="1447230"/>
            <a:ext cx="8084597" cy="4831021"/>
          </a:xfrm>
        </p:spPr>
        <p:txBody>
          <a:bodyPr>
            <a:normAutofit/>
          </a:bodyPr>
          <a:lstStyle/>
          <a:p>
            <a:r>
              <a:rPr lang="de-DE" dirty="0"/>
              <a:t>36 Proben (B.1.1.7) mit Ct-Wert &lt;30: 0/36 positiver Anzuchtversuch</a:t>
            </a:r>
          </a:p>
          <a:p>
            <a:r>
              <a:rPr lang="de-DE" dirty="0"/>
              <a:t>Mediane RNA-Kopien von B.1.1.7-Proben nach Erkrankungstag (n=129):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A5613D4-4E06-404F-A138-9E5BCB94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38" y="2147915"/>
            <a:ext cx="6062935" cy="3464534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0C7ABB5-557D-4F37-A078-9F4D1EFE3159}"/>
              </a:ext>
            </a:extLst>
          </p:cNvPr>
          <p:cNvCxnSpPr>
            <a:cxnSpLocks/>
          </p:cNvCxnSpPr>
          <p:nvPr/>
        </p:nvCxnSpPr>
        <p:spPr>
          <a:xfrm>
            <a:off x="3775783" y="2147915"/>
            <a:ext cx="0" cy="31266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Geschweifte Klammer links 1">
            <a:extLst>
              <a:ext uri="{FF2B5EF4-FFF2-40B4-BE49-F238E27FC236}">
                <a16:creationId xmlns:a16="http://schemas.microsoft.com/office/drawing/2014/main" id="{C19943AA-B79B-4CE3-B9A4-63D91A7B5D27}"/>
              </a:ext>
            </a:extLst>
          </p:cNvPr>
          <p:cNvSpPr/>
          <p:nvPr/>
        </p:nvSpPr>
        <p:spPr>
          <a:xfrm rot="16200000">
            <a:off x="2437622" y="4553592"/>
            <a:ext cx="279304" cy="239701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3AD633-F13E-4917-85CC-B745C2F165FF}"/>
              </a:ext>
            </a:extLst>
          </p:cNvPr>
          <p:cNvSpPr txBox="1"/>
          <p:nvPr/>
        </p:nvSpPr>
        <p:spPr>
          <a:xfrm>
            <a:off x="1731273" y="5908920"/>
            <a:ext cx="169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53 Fallpersonen</a:t>
            </a:r>
          </a:p>
        </p:txBody>
      </p:sp>
    </p:spTree>
    <p:extLst>
      <p:ext uri="{BB962C8B-B14F-4D97-AF65-F5344CB8AC3E}">
        <p14:creationId xmlns:p14="http://schemas.microsoft.com/office/powerpoint/2010/main" val="347254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7D19BA3-3189-49A5-8AEE-FABC617B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D0AECD-41E2-425D-A146-40C59BA9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2B19B00-003C-4E72-8BA3-4C21F941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Mediane Ct-Werte und Anzucht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61C0652-6F0D-4A31-BAA7-B267DE32EA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43 Proben mit Ct-Wert &lt;30 Anzuchtversuch: alle negativ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8F776C-C348-4F88-A85A-8D0CD52F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4" y="2135654"/>
            <a:ext cx="6524288" cy="44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2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BDC9334-7727-42FA-928E-F3A36F77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EE3725-8C2E-4F5B-B7F3-4825B181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6485DF-2614-4930-81E7-0F8930F6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Positivenquote</a:t>
            </a:r>
            <a:r>
              <a:rPr lang="de-DE" dirty="0"/>
              <a:t> (alle Proben)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C282A8-A820-4232-92AC-B8E9DBDD1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Bis Tag 14: noch &gt;75% PCR-positiv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06461B9-5037-4FC8-86CC-CAD6DA2F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20" y="2188046"/>
            <a:ext cx="6400813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FC3277A-5BB4-4A1D-B127-F762FE81C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5C5364-E96A-428E-A200-D89B23CA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AB1982E-B7E7-4BA4-8047-F60F6BA7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Setting und Methodik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1AB59B-350F-4308-ADBB-7829E87241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05054"/>
            <a:ext cx="7983646" cy="4813425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Amtshilfe im LK Bergstraße im Rahmen mehrerer (Kita-)Ausbrüche durch VOC B.1.1.7 im Januar/Februar 2021</a:t>
            </a:r>
          </a:p>
          <a:p>
            <a:r>
              <a:rPr lang="de-DE" dirty="0"/>
              <a:t>Proaktive Verschärfung des GA im Fall- und KP-Management</a:t>
            </a:r>
          </a:p>
          <a:p>
            <a:pPr lvl="1"/>
            <a:r>
              <a:rPr lang="de-DE" dirty="0"/>
              <a:t>Verlängerung der Isolation auf 14 Tage (keine vorherige Freitestung) und Beprobung der Fallpersonen an Tag 13 (wenn positiv </a:t>
            </a:r>
            <a:r>
              <a:rPr lang="de-DE" dirty="0">
                <a:sym typeface="Wingdings" panose="05000000000000000000" pitchFamily="2" charset="2"/>
              </a:rPr>
              <a:t> 5 d Qu-Verlängerung)</a:t>
            </a:r>
            <a:endParaRPr lang="de-DE" dirty="0"/>
          </a:p>
          <a:p>
            <a:r>
              <a:rPr lang="de-DE" dirty="0"/>
              <a:t>In Absprache mit GA: Begleituntersuchung durch RKI </a:t>
            </a:r>
          </a:p>
          <a:p>
            <a:pPr lvl="1"/>
            <a:r>
              <a:rPr lang="de-DE" dirty="0"/>
              <a:t>Abnahme einer Zweitprobe der „Tag 13-Proben“ und Versand an ZBS1</a:t>
            </a:r>
          </a:p>
          <a:p>
            <a:pPr lvl="1"/>
            <a:r>
              <a:rPr lang="de-DE" dirty="0"/>
              <a:t>Erstellung einer </a:t>
            </a:r>
            <a:r>
              <a:rPr lang="de-DE" dirty="0" err="1"/>
              <a:t>Lineliste</a:t>
            </a:r>
            <a:r>
              <a:rPr lang="de-DE" dirty="0"/>
              <a:t> (Symptombeginn, Alter)</a:t>
            </a:r>
          </a:p>
          <a:p>
            <a:pPr lvl="1"/>
            <a:r>
              <a:rPr lang="de-DE" dirty="0"/>
              <a:t>PCR auf SARS-CoV-2 (E-Gen, Orf1ab)</a:t>
            </a:r>
          </a:p>
          <a:p>
            <a:pPr lvl="1"/>
            <a:r>
              <a:rPr lang="de-DE" dirty="0"/>
              <a:t>Target-PCRs/Sequenzierungen</a:t>
            </a:r>
          </a:p>
          <a:p>
            <a:pPr lvl="1"/>
            <a:r>
              <a:rPr lang="de-DE" dirty="0"/>
              <a:t>Bei Ct&lt;30: Versuch der Anzucht</a:t>
            </a:r>
          </a:p>
          <a:p>
            <a:r>
              <a:rPr lang="de-DE" dirty="0"/>
              <a:t>Auswertung</a:t>
            </a:r>
          </a:p>
          <a:p>
            <a:pPr lvl="1"/>
            <a:r>
              <a:rPr lang="de-DE" dirty="0" err="1"/>
              <a:t>Positivenrate</a:t>
            </a:r>
            <a:r>
              <a:rPr lang="de-DE" dirty="0"/>
              <a:t> nach Erkrankungstag </a:t>
            </a:r>
          </a:p>
          <a:p>
            <a:pPr lvl="1"/>
            <a:r>
              <a:rPr lang="de-DE" dirty="0"/>
              <a:t>Bei fehlendem Symptombeginn: Imputation durch Verwendung der medianen Differenz an Tagen zwischen SB und erstem Testdatum bei Fallpersonen MIT Information zu Symptombeginn</a:t>
            </a:r>
          </a:p>
          <a:p>
            <a:pPr lvl="1"/>
            <a:r>
              <a:rPr lang="de-DE" dirty="0"/>
              <a:t>Nur Auswertung der „ersten Probe“ (ab Tag 15 evtl. auch spätere Probe)</a:t>
            </a:r>
          </a:p>
        </p:txBody>
      </p:sp>
    </p:spTree>
    <p:extLst>
      <p:ext uri="{BB962C8B-B14F-4D97-AF65-F5344CB8AC3E}">
        <p14:creationId xmlns:p14="http://schemas.microsoft.com/office/powerpoint/2010/main" val="347303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BB4237-4652-4CDF-BE8C-34B2C351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E8D55C-823F-4D39-B7FA-10DC5B46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90CA7A6-6B5C-41BF-9E59-9D4F1B4E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– Anzahl Fallpersonen (nur B.1.1.7)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6E170D3-294A-43A8-B353-648B1A6538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20407"/>
            <a:ext cx="7983646" cy="4403258"/>
          </a:xfrm>
        </p:spPr>
        <p:txBody>
          <a:bodyPr/>
          <a:lstStyle/>
          <a:p>
            <a:r>
              <a:rPr lang="de-DE" dirty="0"/>
              <a:t>Anzahl Proben mit B.1.1.7 und Angaben zu Erkrankungstag: 135</a:t>
            </a:r>
          </a:p>
          <a:p>
            <a:r>
              <a:rPr lang="de-DE" dirty="0"/>
              <a:t>Meiste Proben zwischen Erkrankungstag 12 und 19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BE22A2-A9B6-4F18-B166-01B17728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85" y="2373136"/>
            <a:ext cx="6400813" cy="3657607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9C0B74D-B053-4474-8D1D-D0C6B83AE9FF}"/>
              </a:ext>
            </a:extLst>
          </p:cNvPr>
          <p:cNvCxnSpPr/>
          <p:nvPr/>
        </p:nvCxnSpPr>
        <p:spPr>
          <a:xfrm>
            <a:off x="3624150" y="2285997"/>
            <a:ext cx="0" cy="3523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29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BDC9334-7727-42FA-928E-F3A36F77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EE3725-8C2E-4F5B-B7F3-4825B181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26485DF-2614-4930-81E7-0F8930F6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Positivenanteil</a:t>
            </a:r>
            <a:r>
              <a:rPr lang="de-DE" dirty="0"/>
              <a:t> (nur B.1.1.7; n=129)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C282A8-A820-4232-92AC-B8E9DBDD1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Bis Tag 14: noch &gt;80% PCR-positiv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ED5CA5-709A-43CC-83BA-80870BD01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16" y="2269269"/>
            <a:ext cx="6400813" cy="3657607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D4C7223-3DDB-4231-B370-1D3990C21E3C}"/>
              </a:ext>
            </a:extLst>
          </p:cNvPr>
          <p:cNvCxnSpPr/>
          <p:nvPr/>
        </p:nvCxnSpPr>
        <p:spPr>
          <a:xfrm>
            <a:off x="4003288" y="2141034"/>
            <a:ext cx="0" cy="3523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13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61C0652-6F0D-4A31-BAA7-B267DE32EA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6087" y="1447230"/>
            <a:ext cx="8084597" cy="4831021"/>
          </a:xfrm>
        </p:spPr>
        <p:txBody>
          <a:bodyPr>
            <a:normAutofit/>
          </a:bodyPr>
          <a:lstStyle/>
          <a:p>
            <a:r>
              <a:rPr lang="de-DE" dirty="0"/>
              <a:t>36 Proben (B.1.1.7) mit Ct-Wert &lt;30: 0/36 positiver Anzuchtversuch</a:t>
            </a:r>
          </a:p>
          <a:p>
            <a:r>
              <a:rPr lang="de-DE" dirty="0"/>
              <a:t>RNA-Kopien von B.1.1.7-Proben nach Erkrankungstag (n=129):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D0AECD-41E2-425D-A146-40C59BA9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2B19B00-003C-4E72-8BA3-4C21F941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RNA-Kopien/ml und Anzucht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C8F0D1D-F09B-4F16-9FE0-757BD018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4" y="2080983"/>
            <a:ext cx="6400813" cy="3657607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0C7ABB5-557D-4F37-A078-9F4D1EFE3159}"/>
              </a:ext>
            </a:extLst>
          </p:cNvPr>
          <p:cNvCxnSpPr>
            <a:cxnSpLocks/>
          </p:cNvCxnSpPr>
          <p:nvPr/>
        </p:nvCxnSpPr>
        <p:spPr>
          <a:xfrm>
            <a:off x="3836116" y="2170217"/>
            <a:ext cx="0" cy="321582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Geschweifte Klammer links 1">
            <a:extLst>
              <a:ext uri="{FF2B5EF4-FFF2-40B4-BE49-F238E27FC236}">
                <a16:creationId xmlns:a16="http://schemas.microsoft.com/office/drawing/2014/main" id="{C19943AA-B79B-4CE3-B9A4-63D91A7B5D27}"/>
              </a:ext>
            </a:extLst>
          </p:cNvPr>
          <p:cNvSpPr/>
          <p:nvPr/>
        </p:nvSpPr>
        <p:spPr>
          <a:xfrm rot="16200000">
            <a:off x="2542566" y="4675660"/>
            <a:ext cx="218374" cy="2248066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3AD633-F13E-4917-85CC-B745C2F165FF}"/>
              </a:ext>
            </a:extLst>
          </p:cNvPr>
          <p:cNvSpPr txBox="1"/>
          <p:nvPr/>
        </p:nvSpPr>
        <p:spPr>
          <a:xfrm>
            <a:off x="1820483" y="5908920"/>
            <a:ext cx="169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53 Fallpersonen</a:t>
            </a:r>
          </a:p>
        </p:txBody>
      </p:sp>
    </p:spTree>
    <p:extLst>
      <p:ext uri="{BB962C8B-B14F-4D97-AF65-F5344CB8AC3E}">
        <p14:creationId xmlns:p14="http://schemas.microsoft.com/office/powerpoint/2010/main" val="20774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7D19BA3-3189-49A5-8AEE-FABC617B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D0AECD-41E2-425D-A146-40C59BA9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2B19B00-003C-4E72-8BA3-4C21F941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61C0652-6F0D-4A31-BAA7-B267DE32EA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6088" y="1447231"/>
            <a:ext cx="7983646" cy="4403258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Bei keiner von 53 Fallpersonen (95% KI 0-7%) mit B.1.1.7 wurde in Proben ab spätestens dem 14. Erkrankungstag vermehrungsfähiges Virus nachgewiesen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41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0605" y="849565"/>
            <a:ext cx="6842257" cy="990600"/>
          </a:xfrm>
        </p:spPr>
        <p:txBody>
          <a:bodyPr/>
          <a:lstStyle/>
          <a:p>
            <a:r>
              <a:rPr lang="de-DE" altLang="de-DE" sz="2800" dirty="0">
                <a:latin typeface="Arial" charset="0"/>
                <a:ea typeface="ＭＳ Ｐゴシック" pitchFamily="-32" charset="-128"/>
              </a:rPr>
              <a:t>Vielen Dank!</a:t>
            </a:r>
            <a:br>
              <a:rPr lang="de-DE" altLang="de-DE" sz="2800" dirty="0">
                <a:latin typeface="Arial" charset="0"/>
                <a:ea typeface="ＭＳ Ｐゴシック" pitchFamily="-32" charset="-128"/>
              </a:rPr>
            </a:br>
            <a:br>
              <a:rPr lang="de-DE" altLang="de-DE" sz="2800" dirty="0">
                <a:latin typeface="Arial" charset="0"/>
                <a:ea typeface="ＭＳ Ｐゴシック" pitchFamily="-32" charset="-128"/>
              </a:rPr>
            </a:br>
            <a:r>
              <a:rPr lang="de-DE" altLang="de-DE" sz="2800" dirty="0">
                <a:latin typeface="Arial" charset="0"/>
                <a:ea typeface="ＭＳ Ｐゴシック" pitchFamily="-32" charset="-128"/>
              </a:rPr>
              <a:t> </a:t>
            </a:r>
            <a:br>
              <a:rPr lang="de-DE" altLang="de-DE" sz="2800" dirty="0">
                <a:latin typeface="Arial" charset="0"/>
                <a:ea typeface="ＭＳ Ｐゴシック" pitchFamily="-32" charset="-128"/>
              </a:rPr>
            </a:br>
            <a:br>
              <a:rPr lang="de-DE" altLang="de-DE" sz="2800" dirty="0">
                <a:latin typeface="Arial" charset="0"/>
                <a:ea typeface="ＭＳ Ｐゴシック" pitchFamily="-32" charset="-128"/>
              </a:rPr>
            </a:br>
            <a:br>
              <a:rPr lang="de-DE" altLang="de-DE" sz="2800" dirty="0">
                <a:latin typeface="Arial" charset="0"/>
                <a:ea typeface="ＭＳ Ｐゴシック" pitchFamily="-32" charset="-128"/>
              </a:rPr>
            </a:br>
            <a:endParaRPr lang="de-DE" altLang="de-DE" sz="2800" dirty="0">
              <a:latin typeface="Arial" charset="0"/>
              <a:ea typeface="ＭＳ Ｐゴシック" pitchFamily="-32" charset="-128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D2CE187-918D-4738-B0DD-100CE36D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32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B4FEA17-4E77-44A9-8D17-CD33E525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FC182-484C-4E13-9477-44C3F6D9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E0D9633-DC04-40F3-9797-74E8F3D6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</a:t>
            </a:r>
            <a:r>
              <a:rPr lang="de-DE" dirty="0"/>
              <a:t>-VOC, amplifizierungsfähiges Virus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8ED91EC-D74A-48B2-BB76-3DDFF60C2D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872413" cy="4071229"/>
          </a:xfrm>
        </p:spPr>
        <p:txBody>
          <a:bodyPr/>
          <a:lstStyle/>
          <a:p>
            <a:r>
              <a:rPr lang="de-DE" dirty="0"/>
              <a:t>Kein amplifizierungsfähiges Virus </a:t>
            </a:r>
          </a:p>
          <a:p>
            <a:pPr lvl="1"/>
            <a:r>
              <a:rPr lang="de-DE" dirty="0"/>
              <a:t>nach Erkrankungstag 9*</a:t>
            </a:r>
          </a:p>
          <a:p>
            <a:pPr lvl="1"/>
            <a:r>
              <a:rPr lang="de-DE" dirty="0"/>
              <a:t>Unter 1 </a:t>
            </a:r>
            <a:r>
              <a:rPr lang="de-DE" dirty="0" err="1"/>
              <a:t>Mio</a:t>
            </a:r>
            <a:r>
              <a:rPr lang="de-DE" dirty="0"/>
              <a:t> RNA-Kopien/ml</a:t>
            </a:r>
          </a:p>
          <a:p>
            <a:pPr lvl="1"/>
            <a:r>
              <a:rPr lang="de-DE" dirty="0"/>
              <a:t>&gt;Ct 24 ** bzw. Ct 34 ***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334DA71-324D-40D9-9E34-694FCD11CCF6}"/>
              </a:ext>
            </a:extLst>
          </p:cNvPr>
          <p:cNvSpPr txBox="1"/>
          <p:nvPr/>
        </p:nvSpPr>
        <p:spPr>
          <a:xfrm>
            <a:off x="457200" y="5748053"/>
            <a:ext cx="7511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*Cevik, Lancet </a:t>
            </a:r>
            <a:r>
              <a:rPr lang="de-DE" i="1" dirty="0" err="1"/>
              <a:t>Microbe</a:t>
            </a:r>
            <a:r>
              <a:rPr lang="de-DE" i="1" dirty="0"/>
              <a:t>, 2021. „SARS-CoV-2, SARS-</a:t>
            </a:r>
            <a:r>
              <a:rPr lang="de-DE" i="1" dirty="0" err="1"/>
              <a:t>CoV</a:t>
            </a:r>
            <a:r>
              <a:rPr lang="de-DE" i="1" dirty="0"/>
              <a:t>, and MERS-</a:t>
            </a:r>
            <a:r>
              <a:rPr lang="de-DE" i="1" dirty="0" err="1"/>
              <a:t>CoV</a:t>
            </a:r>
            <a:r>
              <a:rPr lang="de-DE" i="1" dirty="0"/>
              <a:t> </a:t>
            </a:r>
            <a:r>
              <a:rPr lang="de-DE" i="1" dirty="0" err="1"/>
              <a:t>virals</a:t>
            </a:r>
            <a:r>
              <a:rPr lang="de-DE" i="1" dirty="0"/>
              <a:t>…“</a:t>
            </a:r>
          </a:p>
          <a:p>
            <a:r>
              <a:rPr lang="de-DE" i="1" dirty="0"/>
              <a:t>**Arons, NEJM, 2020. „</a:t>
            </a:r>
            <a:r>
              <a:rPr lang="de-DE" i="1" dirty="0" err="1"/>
              <a:t>Presymptomatic</a:t>
            </a:r>
            <a:r>
              <a:rPr lang="de-DE" i="1" dirty="0"/>
              <a:t> SARS-CoV-2 </a:t>
            </a:r>
            <a:r>
              <a:rPr lang="de-DE" i="1" dirty="0" err="1"/>
              <a:t>infections</a:t>
            </a:r>
            <a:r>
              <a:rPr lang="de-DE" i="1" dirty="0"/>
              <a:t>…“</a:t>
            </a:r>
          </a:p>
          <a:p>
            <a:r>
              <a:rPr lang="de-DE" i="1" dirty="0"/>
              <a:t>***La Scola, </a:t>
            </a:r>
            <a:r>
              <a:rPr lang="de-DE" i="1" dirty="0" err="1"/>
              <a:t>EurJClinMicrID</a:t>
            </a:r>
            <a:r>
              <a:rPr lang="de-DE" i="1" dirty="0"/>
              <a:t>, 2020. „Viral RNA </a:t>
            </a:r>
            <a:r>
              <a:rPr lang="de-DE" i="1" dirty="0" err="1"/>
              <a:t>load</a:t>
            </a:r>
            <a:r>
              <a:rPr lang="de-DE" i="1" dirty="0"/>
              <a:t> </a:t>
            </a:r>
            <a:r>
              <a:rPr lang="de-DE" i="1" dirty="0" err="1"/>
              <a:t>as</a:t>
            </a:r>
            <a:r>
              <a:rPr lang="de-DE" i="1" dirty="0"/>
              <a:t> </a:t>
            </a:r>
            <a:r>
              <a:rPr lang="de-DE" i="1" dirty="0" err="1"/>
              <a:t>determined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</a:t>
            </a:r>
            <a:r>
              <a:rPr lang="de-DE" i="1" dirty="0" err="1"/>
              <a:t>cell</a:t>
            </a:r>
            <a:r>
              <a:rPr lang="de-DE" i="1" dirty="0"/>
              <a:t>…“</a:t>
            </a:r>
          </a:p>
        </p:txBody>
      </p:sp>
    </p:spTree>
    <p:extLst>
      <p:ext uri="{BB962C8B-B14F-4D97-AF65-F5344CB8AC3E}">
        <p14:creationId xmlns:p14="http://schemas.microsoft.com/office/powerpoint/2010/main" val="329659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7D19BA3-3189-49A5-8AEE-FABC617B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D0AECD-41E2-425D-A146-40C59BA9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2B19B00-003C-4E72-8BA3-4C21F941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Mediane Ct-Werte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61C0652-6F0D-4A31-BAA7-B267DE32EA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6087" y="1447230"/>
            <a:ext cx="8084597" cy="4831021"/>
          </a:xfrm>
        </p:spPr>
        <p:txBody>
          <a:bodyPr>
            <a:normAutofit/>
          </a:bodyPr>
          <a:lstStyle/>
          <a:p>
            <a:r>
              <a:rPr lang="de-DE" dirty="0"/>
              <a:t>Mediane Ct-Werte von B.1.1.7-Proben nach Erkrankungstag (n=129):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D5EC05-32DA-410F-8DEF-EE7B8333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32" y="2147915"/>
            <a:ext cx="5389034" cy="3079448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0C7ABB5-557D-4F37-A078-9F4D1EFE3159}"/>
              </a:ext>
            </a:extLst>
          </p:cNvPr>
          <p:cNvCxnSpPr>
            <a:cxnSpLocks/>
          </p:cNvCxnSpPr>
          <p:nvPr/>
        </p:nvCxnSpPr>
        <p:spPr>
          <a:xfrm>
            <a:off x="3850506" y="2147915"/>
            <a:ext cx="0" cy="282552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3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Bildschirmpräsentation (4:3)</PresentationFormat>
  <Paragraphs>89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ＭＳ 明朝</vt:lpstr>
      <vt:lpstr>Wingdings</vt:lpstr>
      <vt:lpstr>Office-Design</vt:lpstr>
      <vt:lpstr>Vorläufige Ergebnisse von Proben zu Isolations-Ende von B.1.1.7-Fallpersonen aus LK Bergstraße; März 2021  Anna Loenenbach, Inessa Markus, Janina Stauke, Udo Buchholz, Andreas Nitsche, Janine Michel  Präsentation für Krisenstab</vt:lpstr>
      <vt:lpstr>Setting und Methodik</vt:lpstr>
      <vt:lpstr>Ergebnisse – Anzahl Fallpersonen (nur B.1.1.7)</vt:lpstr>
      <vt:lpstr>Positivenanteil (nur B.1.1.7; n=129)</vt:lpstr>
      <vt:lpstr>RNA-Kopien/ml und Anzucht</vt:lpstr>
      <vt:lpstr>Zusammenfassung</vt:lpstr>
      <vt:lpstr>Vielen Dank!      </vt:lpstr>
      <vt:lpstr>Pre-VOC, amplifizierungsfähiges Virus</vt:lpstr>
      <vt:lpstr>Mediane Ct-Werte</vt:lpstr>
      <vt:lpstr>Mediane RNA-Kopien/ml und Anzucht</vt:lpstr>
      <vt:lpstr>Mediane Ct-Werte und Anzucht</vt:lpstr>
      <vt:lpstr>Positivenquote (alle Proben)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Loenenbach, Anna</cp:lastModifiedBy>
  <cp:revision>1430</cp:revision>
  <cp:lastPrinted>2019-09-10T12:12:01Z</cp:lastPrinted>
  <dcterms:created xsi:type="dcterms:W3CDTF">2015-11-02T12:29:13Z</dcterms:created>
  <dcterms:modified xsi:type="dcterms:W3CDTF">2021-04-26T09:48:58Z</dcterms:modified>
</cp:coreProperties>
</file>