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4" r:id="rId2"/>
    <p:sldId id="296" r:id="rId3"/>
    <p:sldId id="297" r:id="rId4"/>
    <p:sldId id="295" r:id="rId5"/>
    <p:sldId id="259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7" userDrawn="1">
          <p15:clr>
            <a:srgbClr val="A4A3A4"/>
          </p15:clr>
        </p15:guide>
        <p15:guide id="2" pos="47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43" autoAdjust="0"/>
    <p:restoredTop sz="94464" autoAdjust="0"/>
  </p:normalViewPr>
  <p:slideViewPr>
    <p:cSldViewPr snapToGrid="0">
      <p:cViewPr varScale="1">
        <p:scale>
          <a:sx n="107" d="100"/>
          <a:sy n="107" d="100"/>
        </p:scale>
        <p:origin x="672" y="114"/>
      </p:cViewPr>
      <p:guideLst>
        <p:guide orient="horz" pos="1207"/>
        <p:guide pos="47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FF886-B5B9-4FB6-9DED-CA36CEBFA13A}" type="datetimeFigureOut">
              <a:rPr lang="de-DE" smtClean="0"/>
              <a:t>27.04.2021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BF1B7-7312-4C12-9FDB-B436F86FE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19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Vorwoche: 4.987 Fälle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8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/>
              <a:t>In 9 Bundesländern liegt der Anteil von COVID-19-Patient*innen an ITS-Betten über 20% (jedes 5.Bett) 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7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2215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9095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3350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8EE7F-8910-46B5-BE98-A496C93F0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7B58FB2-ABFA-4A6F-A909-F34B8299C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1F2F51-BBD2-499F-8A10-847060A2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2CFC9E-2912-405A-AB43-0DBC08059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65EAAA-CC58-4642-8ACA-F216C4E0E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06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112AA-580C-4879-9AEE-DD9A52F39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9E95D3-C1C0-4292-9609-C47D45791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F898EB-0538-4019-94E8-B58E7B2C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DB0286-7D39-46A2-A013-45E8C4F00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1356B4-1FC4-47B0-96D8-05D1DD2D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48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1A57E8E-AFA3-4EBD-A2FE-87851E44C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A44117-F5BF-4A45-81EE-9D86F04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AFDB7C-509B-4D2A-B6EE-8A5983289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959C64-748D-4209-8F0E-6D397D23A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62834-4146-417F-B68D-797D59C1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470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09.12.2020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COVID-19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609599" y="1155700"/>
            <a:ext cx="10790124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10790123" cy="60939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959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CA41A7-C82C-485C-A6E7-F818540F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AC3FA9-93CC-4EAA-A954-3AB575D1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351714-5F24-49D7-8507-664D3C3C3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F9815B-A534-4466-B38F-D0D71767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BD322E-3F36-422C-9ABE-EB688BBB2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433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13600-4E1E-40C0-82C9-21448B89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074DA3-A7ED-4F8A-A642-50EEBAB9B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04E298-96C9-457F-A92A-99998A56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8C52C7-D2BB-4549-8722-5B1FAA58F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E9D73-AD7D-4C90-860D-BC104449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93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BDC607-5151-4291-AB2C-8823CBC0C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2B5E91-DA33-4805-AD44-3338F7F03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DD5363-0DBF-4E2A-A2AE-80A1117CB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DA6B8A-2D4E-499C-A3F1-F5C5519A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27.04.2021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F4EC31-BB70-47BF-B0E1-AD71E5804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1DFA81-F67E-479B-B10D-D07C65C1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38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3D2A0-84BD-4090-89BB-CEB2E012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544766-50B4-425F-8BD7-193938AB2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ECFA2B-7812-4A47-BE46-29E4CE961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7741EE-5D5D-4D0A-8A82-E171BCD39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2F404E3-A8E2-4ED9-A8D4-2637B83FB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F663D6-5810-4966-B9F8-29422E88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27.04.2021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903B110-3A29-4D4E-A872-37A190CE6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DA7DD1-A6F1-4BBD-965E-157A10D4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82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35408-8BBE-4465-9BCA-4BC705080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31A65A6-4FCC-4C0C-86D9-CC4B23C44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27.04.2021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8E6451-C646-47FE-83FC-419C87AF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453269-DC48-4AFE-B6A6-C92C018B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33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E063097-B30A-438C-ADB2-6257210A9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27.04.2021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CD54172-FF7A-4C34-85EE-4A9F35797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812217-FD6D-47F4-BC1C-68A61611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55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AAAFB-7540-465F-BAC8-EECC5C113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F9E9B2-3025-4E8A-8BB5-C37A97DCB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96F8C8-A20A-481B-BC37-BAE75F94F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3F5A58-DD47-4E3A-ADB8-73FA1D2E6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27.04.2021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8DECE1-932E-4BB5-BBB0-14E64889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10FEA2-37BE-4794-A018-75AF138BD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0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CF580-F166-4BD5-9823-42BC77D12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AA8889B-CB81-4FAD-8505-62589B0EE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A35A1B-12E3-4A65-B7A6-54FDD99B4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E38374-3FD4-40A3-AAD8-1E8A26A59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27.04.2021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A814C7-8239-4EFE-81AE-DB08CA58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81DAF9-FAF6-45B7-B84E-47DBB606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51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69F4455-75A6-4097-A78C-4DBC619D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517C78-2FAA-489C-8932-1F768E0E3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841ADC-68B7-461E-BD1F-F512E550FF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34D07-CF14-49B9-9B67-E733C7E65F38}" type="datetimeFigureOut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221EA0-13E1-4A1A-8CE5-4AB3C97A6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353BEB-A983-4FDB-AFC0-9648770A3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07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224461" y="718241"/>
            <a:ext cx="11822513" cy="126134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de-DE" sz="1600" dirty="0"/>
              <a:t>Mit Stand 28.04.2020 werden </a:t>
            </a:r>
            <a:r>
              <a:rPr lang="de-DE" sz="1600" b="1" dirty="0"/>
              <a:t>5.045  </a:t>
            </a:r>
            <a:r>
              <a:rPr lang="de-DE" sz="1600" dirty="0"/>
              <a:t>COVID-19-Patienten auf Intensivstationen (der ca. 1.300 Akutkrankenhäuser) behandelt. 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Die Intensivstationen füllen sich in einigen Bundesländern weiter, manche Länder zeigen erstes Plateau in COVID-ITS-Belegung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Hohe Dynamik an Zu-Abgängen/Verlegungen. Die Todeszahlen der COVID-19-Erkrankten auf ITS sind weiter steigend.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1</a:t>
            </a:fld>
            <a:endParaRPr lang="de-DE" dirty="0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8233" y="160408"/>
            <a:ext cx="7983646" cy="387798"/>
          </a:xfrm>
        </p:spPr>
        <p:txBody>
          <a:bodyPr/>
          <a:lstStyle/>
          <a:p>
            <a:r>
              <a:rPr lang="de-DE" sz="2800" dirty="0"/>
              <a:t>DIVI-Intensivregister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200297" y="6518818"/>
            <a:ext cx="15101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28.04.2021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8B209C2B-C649-47CF-9B15-0F2B88950A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82" y="2074985"/>
            <a:ext cx="6607466" cy="4064775"/>
          </a:xfrm>
          <a:prstGeom prst="rect">
            <a:avLst/>
          </a:prstGeom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id="{D73E6659-02B7-4105-A782-708515D3013E}"/>
              </a:ext>
            </a:extLst>
          </p:cNvPr>
          <p:cNvSpPr txBox="1"/>
          <p:nvPr/>
        </p:nvSpPr>
        <p:spPr>
          <a:xfrm>
            <a:off x="3937212" y="2346601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78E05476-1B7D-42B7-B693-607D1AAFF78E}"/>
              </a:ext>
            </a:extLst>
          </p:cNvPr>
          <p:cNvSpPr txBox="1"/>
          <p:nvPr/>
        </p:nvSpPr>
        <p:spPr>
          <a:xfrm>
            <a:off x="3273239" y="2346601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D94FA65-78BB-490E-93D3-A41CCE0BC88E}"/>
              </a:ext>
            </a:extLst>
          </p:cNvPr>
          <p:cNvSpPr txBox="1"/>
          <p:nvPr/>
        </p:nvSpPr>
        <p:spPr>
          <a:xfrm>
            <a:off x="4622187" y="2251202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5.762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21BC29F1-248A-43B5-91BB-6499CD29C5E5}"/>
              </a:ext>
            </a:extLst>
          </p:cNvPr>
          <p:cNvCxnSpPr>
            <a:cxnSpLocks/>
          </p:cNvCxnSpPr>
          <p:nvPr/>
        </p:nvCxnSpPr>
        <p:spPr>
          <a:xfrm flipH="1">
            <a:off x="6332309" y="2251202"/>
            <a:ext cx="138829" cy="387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5785B65B-14EA-4574-853C-A004843C0E4E}"/>
              </a:ext>
            </a:extLst>
          </p:cNvPr>
          <p:cNvSpPr txBox="1"/>
          <p:nvPr/>
        </p:nvSpPr>
        <p:spPr>
          <a:xfrm>
            <a:off x="6278736" y="2622038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5.045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0CA83659-043F-48EE-B4FA-9672C9C9D7C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0" b="24918"/>
          <a:stretch/>
        </p:blipFill>
        <p:spPr>
          <a:xfrm>
            <a:off x="7301475" y="2074985"/>
            <a:ext cx="4684503" cy="3859823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5916880B-ED29-43CB-963F-4E557E48D8B4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063" r="55829"/>
          <a:stretch/>
        </p:blipFill>
        <p:spPr>
          <a:xfrm>
            <a:off x="7803390" y="5758187"/>
            <a:ext cx="2882194" cy="939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50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3B4ADC84-E69C-48C0-A0C8-E3B81A78DC55}"/>
              </a:ext>
            </a:extLst>
          </p:cNvPr>
          <p:cNvSpPr txBox="1"/>
          <p:nvPr/>
        </p:nvSpPr>
        <p:spPr>
          <a:xfrm>
            <a:off x="119473" y="148045"/>
            <a:ext cx="170932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+mj-lt"/>
              </a:rPr>
              <a:t>Anteil der COVID-19-Patient*innen an der Gesamtzahl betreibbarer </a:t>
            </a:r>
            <a:br>
              <a:rPr lang="de-DE" sz="2000" b="1" dirty="0">
                <a:latin typeface="+mj-lt"/>
              </a:rPr>
            </a:br>
            <a:r>
              <a:rPr lang="de-DE" sz="2000" b="1" dirty="0">
                <a:latin typeface="+mj-lt"/>
              </a:rPr>
              <a:t>ITS-Betten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BC6B324-7386-4982-97A9-CBF160342B9A}"/>
              </a:ext>
            </a:extLst>
          </p:cNvPr>
          <p:cNvSpPr txBox="1"/>
          <p:nvPr/>
        </p:nvSpPr>
        <p:spPr>
          <a:xfrm>
            <a:off x="200297" y="6518818"/>
            <a:ext cx="15101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27.04.2021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BEC7B37-7AF6-4380-803F-2A0F49757E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2908" y="1"/>
            <a:ext cx="93952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901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193590" y="687605"/>
            <a:ext cx="7757491" cy="99326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de-DE" sz="1400" dirty="0"/>
              <a:t>Über 85% der COVID-19 ITS Behandelten benötigen eine Beatmung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de-DE" sz="1400" dirty="0"/>
              <a:t>Die Belegungszahlen in der Beatmungsbehandlung haben die Auslastung der 2. Welle überstiegen.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de-DE" sz="1400" dirty="0"/>
              <a:t>Besonders schwere Fälle mit ECMO Behandlung nehmen besorgniserregend zu.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3</a:t>
            </a:fld>
            <a:endParaRPr lang="de-DE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193590" y="234394"/>
            <a:ext cx="8142541" cy="387798"/>
          </a:xfrm>
        </p:spPr>
        <p:txBody>
          <a:bodyPr/>
          <a:lstStyle/>
          <a:p>
            <a:r>
              <a:rPr lang="de-DE" sz="2800" dirty="0"/>
              <a:t>COVID-19-Belegung und Belastung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BEC00495-8F2D-4499-80A9-8751C1E4D82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175" t="9307" r="13503" b="84424"/>
          <a:stretch/>
        </p:blipFill>
        <p:spPr>
          <a:xfrm>
            <a:off x="477677" y="5865023"/>
            <a:ext cx="445602" cy="619172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61C75B57-FF4D-4165-B4A7-AB87E4F2E24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113" t="12719" b="74709"/>
          <a:stretch/>
        </p:blipFill>
        <p:spPr>
          <a:xfrm>
            <a:off x="8280444" y="5895461"/>
            <a:ext cx="3223704" cy="574791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64D5411C-CEE2-4902-9489-755E69649A08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17"/>
          <a:stretch/>
        </p:blipFill>
        <p:spPr>
          <a:xfrm>
            <a:off x="211174" y="2431646"/>
            <a:ext cx="3222271" cy="3145908"/>
          </a:xfrm>
          <a:prstGeom prst="rect">
            <a:avLst/>
          </a:prstGeom>
        </p:spPr>
      </p:pic>
      <p:sp>
        <p:nvSpPr>
          <p:cNvPr id="19" name="Rechteck 18">
            <a:extLst>
              <a:ext uri="{FF2B5EF4-FFF2-40B4-BE49-F238E27FC236}">
                <a16:creationId xmlns:a16="http://schemas.microsoft.com/office/drawing/2014/main" id="{3BEE98B7-32AF-4F63-956E-AC43AC52C5B7}"/>
              </a:ext>
            </a:extLst>
          </p:cNvPr>
          <p:cNvSpPr/>
          <p:nvPr/>
        </p:nvSpPr>
        <p:spPr>
          <a:xfrm>
            <a:off x="7822756" y="1968338"/>
            <a:ext cx="128325" cy="7295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5D263F91-9EDA-4ED1-86E2-2788C277A65F}"/>
              </a:ext>
            </a:extLst>
          </p:cNvPr>
          <p:cNvSpPr txBox="1"/>
          <p:nvPr/>
        </p:nvSpPr>
        <p:spPr>
          <a:xfrm>
            <a:off x="334268" y="1891265"/>
            <a:ext cx="32075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Nicht-invasive Beatmungsbehandlung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13F03E5A-E900-4B59-BD8F-E5B010D6ED59}"/>
              </a:ext>
            </a:extLst>
          </p:cNvPr>
          <p:cNvSpPr txBox="1"/>
          <p:nvPr/>
        </p:nvSpPr>
        <p:spPr>
          <a:xfrm>
            <a:off x="8280444" y="1891265"/>
            <a:ext cx="22156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ECMO-Behandlung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0642B502-CE6B-46F9-8B37-6D5A49B947FF}"/>
              </a:ext>
            </a:extLst>
          </p:cNvPr>
          <p:cNvSpPr txBox="1"/>
          <p:nvPr/>
        </p:nvSpPr>
        <p:spPr>
          <a:xfrm>
            <a:off x="911442" y="5895461"/>
            <a:ext cx="2740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NIV-Patient*innen gesamt</a:t>
            </a:r>
            <a:br>
              <a:rPr lang="de-DE" sz="1200" dirty="0"/>
            </a:br>
            <a:r>
              <a:rPr lang="de-DE" sz="1200" dirty="0"/>
              <a:t>Davon NIV-Patient*innen mit COVID-19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A8F9AD9F-DEEF-4D09-8908-342535932E2B}"/>
              </a:ext>
            </a:extLst>
          </p:cNvPr>
          <p:cNvSpPr txBox="1"/>
          <p:nvPr/>
        </p:nvSpPr>
        <p:spPr>
          <a:xfrm>
            <a:off x="4264860" y="1898734"/>
            <a:ext cx="32075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Invasive Beatmungsbehandlung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2DCE1995-CC2E-4F9A-956C-54DA8802A38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07160" y="2431646"/>
            <a:ext cx="3207570" cy="3233133"/>
          </a:xfrm>
          <a:prstGeom prst="rect">
            <a:avLst/>
          </a:prstGeom>
        </p:spPr>
      </p:pic>
      <p:pic>
        <p:nvPicPr>
          <p:cNvPr id="20" name="Grafik 19">
            <a:extLst>
              <a:ext uri="{FF2B5EF4-FFF2-40B4-BE49-F238E27FC236}">
                <a16:creationId xmlns:a16="http://schemas.microsoft.com/office/drawing/2014/main" id="{A77C1E0D-827B-41FA-8FA2-30715780BE4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175" t="9307" r="13503" b="84424"/>
          <a:stretch/>
        </p:blipFill>
        <p:spPr>
          <a:xfrm>
            <a:off x="4384883" y="5886672"/>
            <a:ext cx="445602" cy="619172"/>
          </a:xfrm>
          <a:prstGeom prst="rect">
            <a:avLst/>
          </a:prstGeom>
        </p:spPr>
      </p:pic>
      <p:sp>
        <p:nvSpPr>
          <p:cNvPr id="21" name="Textfeld 20">
            <a:extLst>
              <a:ext uri="{FF2B5EF4-FFF2-40B4-BE49-F238E27FC236}">
                <a16:creationId xmlns:a16="http://schemas.microsoft.com/office/drawing/2014/main" id="{12C71A81-B8F8-4B9F-BA68-401C54B26951}"/>
              </a:ext>
            </a:extLst>
          </p:cNvPr>
          <p:cNvSpPr txBox="1"/>
          <p:nvPr/>
        </p:nvSpPr>
        <p:spPr>
          <a:xfrm>
            <a:off x="4830485" y="5899807"/>
            <a:ext cx="2740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err="1"/>
              <a:t>Inv</a:t>
            </a:r>
            <a:r>
              <a:rPr lang="de-DE" sz="1200" dirty="0"/>
              <a:t>. beatmete Patient*innen gesamt</a:t>
            </a:r>
            <a:br>
              <a:rPr lang="de-DE" sz="1200" dirty="0"/>
            </a:br>
            <a:r>
              <a:rPr lang="de-DE" sz="1200" dirty="0"/>
              <a:t>Davon </a:t>
            </a:r>
            <a:r>
              <a:rPr lang="de-DE" sz="1200" dirty="0" err="1"/>
              <a:t>inv</a:t>
            </a:r>
            <a:r>
              <a:rPr lang="de-DE" sz="1200" dirty="0"/>
              <a:t>. Beatmete mit COVID-19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7735DE84-F0A9-46F9-9696-DCD04B57D87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21547" y="2251478"/>
            <a:ext cx="3177510" cy="3394284"/>
          </a:xfrm>
          <a:prstGeom prst="rect">
            <a:avLst/>
          </a:prstGeom>
        </p:spPr>
      </p:pic>
      <p:sp>
        <p:nvSpPr>
          <p:cNvPr id="22" name="Datumsplatzhalter 2">
            <a:extLst>
              <a:ext uri="{FF2B5EF4-FFF2-40B4-BE49-F238E27FC236}">
                <a16:creationId xmlns:a16="http://schemas.microsoft.com/office/drawing/2014/main" id="{C697B9EF-D11B-41EF-83F6-137341F1FC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550" y="6538912"/>
            <a:ext cx="2743200" cy="365125"/>
          </a:xfrm>
        </p:spPr>
        <p:txBody>
          <a:bodyPr/>
          <a:lstStyle/>
          <a:p>
            <a:pPr defTabSz="457189"/>
            <a:r>
              <a:rPr lang="de-DE" dirty="0">
                <a:latin typeface="Calibri"/>
              </a:rPr>
              <a:t>27.04.21</a:t>
            </a:r>
          </a:p>
        </p:txBody>
      </p: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8EA97CAA-4D2A-4F6B-9638-A82CF6EE69E2}"/>
              </a:ext>
            </a:extLst>
          </p:cNvPr>
          <p:cNvCxnSpPr>
            <a:cxnSpLocks/>
          </p:cNvCxnSpPr>
          <p:nvPr/>
        </p:nvCxnSpPr>
        <p:spPr>
          <a:xfrm>
            <a:off x="8357245" y="2976282"/>
            <a:ext cx="2841812" cy="0"/>
          </a:xfrm>
          <a:prstGeom prst="line">
            <a:avLst/>
          </a:prstGeom>
          <a:ln>
            <a:solidFill>
              <a:schemeClr val="accent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EE8F27C0-5B92-4F0C-B885-21F516A261C5}"/>
              </a:ext>
            </a:extLst>
          </p:cNvPr>
          <p:cNvCxnSpPr>
            <a:cxnSpLocks/>
          </p:cNvCxnSpPr>
          <p:nvPr/>
        </p:nvCxnSpPr>
        <p:spPr>
          <a:xfrm>
            <a:off x="4473387" y="2554941"/>
            <a:ext cx="2841343" cy="0"/>
          </a:xfrm>
          <a:prstGeom prst="line">
            <a:avLst/>
          </a:prstGeom>
          <a:ln>
            <a:solidFill>
              <a:schemeClr val="accent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66AB7A81-89A3-4980-B6D8-B98FFA164A39}"/>
              </a:ext>
            </a:extLst>
          </p:cNvPr>
          <p:cNvCxnSpPr>
            <a:cxnSpLocks/>
          </p:cNvCxnSpPr>
          <p:nvPr/>
        </p:nvCxnSpPr>
        <p:spPr>
          <a:xfrm>
            <a:off x="636493" y="2653099"/>
            <a:ext cx="2796952" cy="0"/>
          </a:xfrm>
          <a:prstGeom prst="line">
            <a:avLst/>
          </a:prstGeom>
          <a:ln>
            <a:solidFill>
              <a:schemeClr val="accent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A1267485-4E75-4308-BC68-41156DCD0852}"/>
              </a:ext>
            </a:extLst>
          </p:cNvPr>
          <p:cNvCxnSpPr>
            <a:cxnSpLocks/>
          </p:cNvCxnSpPr>
          <p:nvPr/>
        </p:nvCxnSpPr>
        <p:spPr>
          <a:xfrm>
            <a:off x="8357245" y="3576464"/>
            <a:ext cx="2796952" cy="0"/>
          </a:xfrm>
          <a:prstGeom prst="line">
            <a:avLst/>
          </a:prstGeom>
          <a:ln>
            <a:solidFill>
              <a:schemeClr val="accent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r Verbinder 30">
            <a:extLst>
              <a:ext uri="{FF2B5EF4-FFF2-40B4-BE49-F238E27FC236}">
                <a16:creationId xmlns:a16="http://schemas.microsoft.com/office/drawing/2014/main" id="{4B380E4A-5CBF-4D7A-8A5E-488DAE73529E}"/>
              </a:ext>
            </a:extLst>
          </p:cNvPr>
          <p:cNvCxnSpPr>
            <a:cxnSpLocks/>
          </p:cNvCxnSpPr>
          <p:nvPr/>
        </p:nvCxnSpPr>
        <p:spPr>
          <a:xfrm>
            <a:off x="591668" y="4212958"/>
            <a:ext cx="2796952" cy="0"/>
          </a:xfrm>
          <a:prstGeom prst="line">
            <a:avLst/>
          </a:prstGeom>
          <a:ln>
            <a:solidFill>
              <a:schemeClr val="accent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r Verbinder 31">
            <a:extLst>
              <a:ext uri="{FF2B5EF4-FFF2-40B4-BE49-F238E27FC236}">
                <a16:creationId xmlns:a16="http://schemas.microsoft.com/office/drawing/2014/main" id="{1C4E1CAB-8F6E-4599-97FF-4A89ABEF6765}"/>
              </a:ext>
            </a:extLst>
          </p:cNvPr>
          <p:cNvCxnSpPr>
            <a:cxnSpLocks/>
          </p:cNvCxnSpPr>
          <p:nvPr/>
        </p:nvCxnSpPr>
        <p:spPr>
          <a:xfrm>
            <a:off x="4455457" y="4338918"/>
            <a:ext cx="2841343" cy="0"/>
          </a:xfrm>
          <a:prstGeom prst="line">
            <a:avLst/>
          </a:prstGeom>
          <a:ln>
            <a:solidFill>
              <a:schemeClr val="accent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6339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88550" y="6538912"/>
            <a:ext cx="2743200" cy="365125"/>
          </a:xfrm>
        </p:spPr>
        <p:txBody>
          <a:bodyPr/>
          <a:lstStyle/>
          <a:p>
            <a:pPr defTabSz="457189"/>
            <a:r>
              <a:rPr lang="de-DE" dirty="0">
                <a:latin typeface="Calibri"/>
              </a:rPr>
              <a:t>27.04.21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2928AC30-3EAD-4B9D-8F5B-6AEC9AF36E59}"/>
              </a:ext>
            </a:extLst>
          </p:cNvPr>
          <p:cNvSpPr/>
          <p:nvPr/>
        </p:nvSpPr>
        <p:spPr>
          <a:xfrm>
            <a:off x="4075642" y="692931"/>
            <a:ext cx="324908" cy="6310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377B48BE-FC6B-43AA-A1FC-40E3BE7DD939}"/>
              </a:ext>
            </a:extLst>
          </p:cNvPr>
          <p:cNvSpPr/>
          <p:nvPr/>
        </p:nvSpPr>
        <p:spPr>
          <a:xfrm>
            <a:off x="4075642" y="760576"/>
            <a:ext cx="390181" cy="5633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172027" y="767656"/>
            <a:ext cx="9640692" cy="1043885"/>
          </a:xfrm>
        </p:spPr>
        <p:txBody>
          <a:bodyPr>
            <a:noAutofit/>
          </a:bodyPr>
          <a:lstStyle/>
          <a:p>
            <a:r>
              <a:rPr lang="de-DE" sz="1600" dirty="0"/>
              <a:t>Pandemie Höchstwerte: Zwischen 60-70% der Intensivbereiche melden begrenzte Verfügbarkeit oder </a:t>
            </a:r>
            <a:br>
              <a:rPr lang="de-DE" sz="1600" dirty="0"/>
            </a:br>
            <a:r>
              <a:rPr lang="de-DE" sz="1600" dirty="0"/>
              <a:t>Auslastung in den Bereichen Low- High-Care und ECMO</a:t>
            </a:r>
          </a:p>
          <a:p>
            <a:r>
              <a:rPr lang="de-DE" sz="1600" dirty="0"/>
              <a:t>Die freien betreibbaren Kapazitäten zur Beatmung und ECMO-Behandlung haben weiter abgenommen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EE669FAA-726A-4AAE-A7C7-498F93D41C49}"/>
              </a:ext>
            </a:extLst>
          </p:cNvPr>
          <p:cNvSpPr txBox="1"/>
          <p:nvPr/>
        </p:nvSpPr>
        <p:spPr>
          <a:xfrm>
            <a:off x="4453061" y="2093493"/>
            <a:ext cx="28141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Verfügbarkeit High-Care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4201476E-BD40-4E4E-84B4-D95FB3C4FD55}"/>
              </a:ext>
            </a:extLst>
          </p:cNvPr>
          <p:cNvSpPr txBox="1"/>
          <p:nvPr/>
        </p:nvSpPr>
        <p:spPr>
          <a:xfrm>
            <a:off x="405965" y="2093493"/>
            <a:ext cx="28075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Verfügbarkeit Low-Care</a:t>
            </a:r>
          </a:p>
        </p:txBody>
      </p:sp>
      <p:sp>
        <p:nvSpPr>
          <p:cNvPr id="14" name="Titel 5">
            <a:extLst>
              <a:ext uri="{FF2B5EF4-FFF2-40B4-BE49-F238E27FC236}">
                <a16:creationId xmlns:a16="http://schemas.microsoft.com/office/drawing/2014/main" id="{642256BD-D270-447F-8CB7-62245080D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90" y="234394"/>
            <a:ext cx="8142541" cy="387798"/>
          </a:xfrm>
        </p:spPr>
        <p:txBody>
          <a:bodyPr/>
          <a:lstStyle/>
          <a:p>
            <a:r>
              <a:rPr lang="de-DE" sz="2800" dirty="0"/>
              <a:t>Einschätzung der Versorgungs-Verfügbarkeit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32B36E59-367B-47EC-8EE6-E48897FC11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992" y="2618968"/>
            <a:ext cx="3668584" cy="3546101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90504D31-C739-4CBD-94D6-2325E01F90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2699" y="2602256"/>
            <a:ext cx="3595536" cy="3546101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F55378C5-A480-4C5C-9968-3ACFCE949C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6818" y="2551816"/>
            <a:ext cx="3436190" cy="3613253"/>
          </a:xfrm>
          <a:prstGeom prst="rect">
            <a:avLst/>
          </a:prstGeom>
        </p:spPr>
      </p:pic>
      <p:sp>
        <p:nvSpPr>
          <p:cNvPr id="20" name="Textfeld 19">
            <a:extLst>
              <a:ext uri="{FF2B5EF4-FFF2-40B4-BE49-F238E27FC236}">
                <a16:creationId xmlns:a16="http://schemas.microsoft.com/office/drawing/2014/main" id="{5A592B36-2E68-43E5-B1C0-9E4DCC2AC87F}"/>
              </a:ext>
            </a:extLst>
          </p:cNvPr>
          <p:cNvSpPr txBox="1"/>
          <p:nvPr/>
        </p:nvSpPr>
        <p:spPr>
          <a:xfrm>
            <a:off x="8506818" y="2039919"/>
            <a:ext cx="28141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Verfügbarkeit ECMO</a:t>
            </a:r>
          </a:p>
        </p:txBody>
      </p:sp>
      <p:pic>
        <p:nvPicPr>
          <p:cNvPr id="18" name="Grafik 17">
            <a:extLst>
              <a:ext uri="{FF2B5EF4-FFF2-40B4-BE49-F238E27FC236}">
                <a16:creationId xmlns:a16="http://schemas.microsoft.com/office/drawing/2014/main" id="{E31356BD-803B-4095-BFBE-1A3AAD7626A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67059" y="819900"/>
            <a:ext cx="2124941" cy="916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958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B14323FE-0245-4C7B-83CD-E6C9908F9391}"/>
              </a:ext>
            </a:extLst>
          </p:cNvPr>
          <p:cNvSpPr txBox="1">
            <a:spLocks/>
          </p:cNvSpPr>
          <p:nvPr/>
        </p:nvSpPr>
        <p:spPr>
          <a:xfrm>
            <a:off x="59378" y="0"/>
            <a:ext cx="12085122" cy="5631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400" b="1" dirty="0">
                <a:solidFill>
                  <a:srgbClr val="0070C0"/>
                </a:solidFill>
              </a:rPr>
              <a:t> </a:t>
            </a:r>
            <a:r>
              <a:rPr lang="de-DE" sz="2400" b="1" dirty="0" err="1">
                <a:solidFill>
                  <a:srgbClr val="0070C0"/>
                </a:solidFill>
              </a:rPr>
              <a:t>SPoCK</a:t>
            </a:r>
            <a:r>
              <a:rPr lang="de-DE" sz="2400" b="1" dirty="0">
                <a:solidFill>
                  <a:srgbClr val="0070C0"/>
                </a:solidFill>
              </a:rPr>
              <a:t>: Prognosen intensivpflichtiger COVID-19-Patient*innen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6D316A3-AAC9-4090-A57A-7FD12D8B0A41}"/>
              </a:ext>
            </a:extLst>
          </p:cNvPr>
          <p:cNvSpPr txBox="1"/>
          <p:nvPr/>
        </p:nvSpPr>
        <p:spPr>
          <a:xfrm>
            <a:off x="181886" y="1893169"/>
            <a:ext cx="5334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Länder (nach Kleeblättern) mit Kapazitäts-Prognosen: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93051AC-CDBB-4F45-A416-A1763C928651}"/>
              </a:ext>
            </a:extLst>
          </p:cNvPr>
          <p:cNvSpPr/>
          <p:nvPr/>
        </p:nvSpPr>
        <p:spPr>
          <a:xfrm>
            <a:off x="5710844" y="1387921"/>
            <a:ext cx="1678706" cy="1346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BB67F89-C932-455D-A624-9369B62AD9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886" y="736314"/>
            <a:ext cx="7534275" cy="88582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632F46F8-91F6-44BC-9FD1-30BA5CABA547}"/>
              </a:ext>
            </a:extLst>
          </p:cNvPr>
          <p:cNvSpPr txBox="1"/>
          <p:nvPr/>
        </p:nvSpPr>
        <p:spPr>
          <a:xfrm>
            <a:off x="8085923" y="135650"/>
            <a:ext cx="1372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Deutschland</a:t>
            </a:r>
          </a:p>
        </p:txBody>
      </p:sp>
      <p:pic>
        <p:nvPicPr>
          <p:cNvPr id="27" name="Grafik 26">
            <a:extLst>
              <a:ext uri="{FF2B5EF4-FFF2-40B4-BE49-F238E27FC236}">
                <a16:creationId xmlns:a16="http://schemas.microsoft.com/office/drawing/2014/main" id="{B5BB7390-FD8F-488E-96F7-13B9597D65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9350" y="3017299"/>
            <a:ext cx="2956717" cy="379460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72D84F85-3FF1-40EF-9A5C-17EA3996C8E2}"/>
              </a:ext>
            </a:extLst>
          </p:cNvPr>
          <p:cNvSpPr txBox="1"/>
          <p:nvPr/>
        </p:nvSpPr>
        <p:spPr>
          <a:xfrm>
            <a:off x="10815043" y="5114586"/>
            <a:ext cx="1626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Kleeblatt Zuordnungen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76C3AAA-C578-41FA-8266-F4AEC06CD4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259" y="581424"/>
            <a:ext cx="3821040" cy="2419992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EFC02606-9BE5-4E95-8427-1915A7E914E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54" y="2303412"/>
            <a:ext cx="7406790" cy="4510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5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233</Words>
  <Application>Microsoft Office PowerPoint</Application>
  <PresentationFormat>Breitbild</PresentationFormat>
  <Paragraphs>41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DIVI-Intensivregister</vt:lpstr>
      <vt:lpstr>PowerPoint-Präsentation</vt:lpstr>
      <vt:lpstr>COVID-19-Belegung und Belastung</vt:lpstr>
      <vt:lpstr>Einschätzung der Versorgungs-Verfügbarkeit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Infektionssituation in Schulen</dc:title>
  <dc:creator>Lehfeld, Ann-Sophie</dc:creator>
  <cp:lastModifiedBy>Fischer, Martina</cp:lastModifiedBy>
  <cp:revision>206</cp:revision>
  <dcterms:created xsi:type="dcterms:W3CDTF">2021-01-13T08:46:29Z</dcterms:created>
  <dcterms:modified xsi:type="dcterms:W3CDTF">2021-04-28T08:55:28Z</dcterms:modified>
</cp:coreProperties>
</file>