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7" r:id="rId4"/>
    <p:sldId id="295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4464" autoAdjust="0"/>
  </p:normalViewPr>
  <p:slideViewPr>
    <p:cSldViewPr snapToGrid="0">
      <p:cViewPr varScale="1">
        <p:scale>
          <a:sx n="107" d="100"/>
          <a:sy n="107" d="100"/>
        </p:scale>
        <p:origin x="672" y="11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4.987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095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28.04.2020 werden </a:t>
            </a:r>
            <a:r>
              <a:rPr lang="de-DE" sz="1600" b="1" dirty="0"/>
              <a:t>5.045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Intensivstationen füllen sich in einigen Bundesländern weiter, manche Länder zeigen erstes Plateau in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Hohe Dynamik an Zu-Abgängen/Verlegungen. Die Todeszahlen der COVID-19-Erkrankten auf ITS sind weiter steigend.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28.04.2021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2" y="2074985"/>
            <a:ext cx="6607466" cy="4064775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937212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273239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622187" y="2251202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332309" y="2251202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278736" y="262203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5.045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CA83659-043F-48EE-B4FA-9672C9C9D7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" b="24918"/>
          <a:stretch/>
        </p:blipFill>
        <p:spPr>
          <a:xfrm>
            <a:off x="7301475" y="2074985"/>
            <a:ext cx="4684503" cy="385982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916880B-ED29-43CB-963F-4E557E48D8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63" r="55829"/>
          <a:stretch/>
        </p:blipFill>
        <p:spPr>
          <a:xfrm>
            <a:off x="7803390" y="5758187"/>
            <a:ext cx="2882194" cy="93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27.04.2021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08" y="1"/>
            <a:ext cx="9395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0" y="687605"/>
            <a:ext cx="7757491" cy="9932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Über 85% der COVID-19 ITS Behandelten benötigen eine Beatmung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Die Belegungszahlen in der Beatmungsbehandlung haben die Auslastung der 2. Welle überstiegen.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Besonders schwere Fälle mit ECMO Behandlung nehmen besorgniserregend zu.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EC00495-8F2D-4499-80A9-8751C1E4D8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5" t="9307" r="13503" b="84424"/>
          <a:stretch/>
        </p:blipFill>
        <p:spPr>
          <a:xfrm>
            <a:off x="477677" y="5865023"/>
            <a:ext cx="445602" cy="61917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61C75B57-FF4D-4165-B4A7-AB87E4F2E24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3" t="12719" b="74709"/>
          <a:stretch/>
        </p:blipFill>
        <p:spPr>
          <a:xfrm>
            <a:off x="8280444" y="5895461"/>
            <a:ext cx="3223704" cy="57479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4D5411C-CEE2-4902-9489-755E69649A0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7"/>
          <a:stretch/>
        </p:blipFill>
        <p:spPr>
          <a:xfrm>
            <a:off x="211174" y="2431646"/>
            <a:ext cx="3222271" cy="3145908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D263F91-9EDA-4ED1-86E2-2788C277A65F}"/>
              </a:ext>
            </a:extLst>
          </p:cNvPr>
          <p:cNvSpPr txBox="1"/>
          <p:nvPr/>
        </p:nvSpPr>
        <p:spPr>
          <a:xfrm>
            <a:off x="334268" y="1891265"/>
            <a:ext cx="3207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Nicht-invasive Beatmungsbehandlung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8280444" y="1891265"/>
            <a:ext cx="221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ECMO-Behandlung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642B502-CE6B-46F9-8B37-6D5A49B947FF}"/>
              </a:ext>
            </a:extLst>
          </p:cNvPr>
          <p:cNvSpPr txBox="1"/>
          <p:nvPr/>
        </p:nvSpPr>
        <p:spPr>
          <a:xfrm>
            <a:off x="911442" y="5895461"/>
            <a:ext cx="2740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NIV-Patient*innen gesamt</a:t>
            </a:r>
            <a:br>
              <a:rPr lang="de-DE" sz="1200" dirty="0"/>
            </a:br>
            <a:r>
              <a:rPr lang="de-DE" sz="1200" dirty="0"/>
              <a:t>Davon NIV-Patient*innen mit COVID-19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8F9AD9F-DEEF-4D09-8908-342535932E2B}"/>
              </a:ext>
            </a:extLst>
          </p:cNvPr>
          <p:cNvSpPr txBox="1"/>
          <p:nvPr/>
        </p:nvSpPr>
        <p:spPr>
          <a:xfrm>
            <a:off x="4264860" y="1898734"/>
            <a:ext cx="3207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Invasive Beatmungsbehandlung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DCE1995-CC2E-4F9A-956C-54DA8802A3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7160" y="2431646"/>
            <a:ext cx="3207570" cy="3233133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A77C1E0D-827B-41FA-8FA2-30715780BE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5" t="9307" r="13503" b="84424"/>
          <a:stretch/>
        </p:blipFill>
        <p:spPr>
          <a:xfrm>
            <a:off x="4384883" y="5886672"/>
            <a:ext cx="445602" cy="619172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12C71A81-B8F8-4B9F-BA68-401C54B26951}"/>
              </a:ext>
            </a:extLst>
          </p:cNvPr>
          <p:cNvSpPr txBox="1"/>
          <p:nvPr/>
        </p:nvSpPr>
        <p:spPr>
          <a:xfrm>
            <a:off x="4830485" y="5899807"/>
            <a:ext cx="2740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Inv</a:t>
            </a:r>
            <a:r>
              <a:rPr lang="de-DE" sz="1200" dirty="0"/>
              <a:t>. beatmete Patient*innen gesamt</a:t>
            </a:r>
            <a:br>
              <a:rPr lang="de-DE" sz="1200" dirty="0"/>
            </a:br>
            <a:r>
              <a:rPr lang="de-DE" sz="1200" dirty="0"/>
              <a:t>Davon </a:t>
            </a:r>
            <a:r>
              <a:rPr lang="de-DE" sz="1200" dirty="0" err="1"/>
              <a:t>inv</a:t>
            </a:r>
            <a:r>
              <a:rPr lang="de-DE" sz="1200" dirty="0"/>
              <a:t>. Beatmete mit COVID-19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35DE84-F0A9-46F9-9696-DCD04B57D8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1547" y="2251478"/>
            <a:ext cx="3177510" cy="3394284"/>
          </a:xfrm>
          <a:prstGeom prst="rect">
            <a:avLst/>
          </a:prstGeom>
        </p:spPr>
      </p:pic>
      <p:sp>
        <p:nvSpPr>
          <p:cNvPr id="22" name="Datumsplatzhalter 2">
            <a:extLst>
              <a:ext uri="{FF2B5EF4-FFF2-40B4-BE49-F238E27FC236}">
                <a16:creationId xmlns:a16="http://schemas.microsoft.com/office/drawing/2014/main" id="{C697B9EF-D11B-41EF-83F6-137341F1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27.04.21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EA97CAA-4D2A-4F6B-9638-A82CF6EE69E2}"/>
              </a:ext>
            </a:extLst>
          </p:cNvPr>
          <p:cNvCxnSpPr>
            <a:cxnSpLocks/>
          </p:cNvCxnSpPr>
          <p:nvPr/>
        </p:nvCxnSpPr>
        <p:spPr>
          <a:xfrm>
            <a:off x="8357245" y="2976282"/>
            <a:ext cx="2841812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EE8F27C0-5B92-4F0C-B885-21F516A261C5}"/>
              </a:ext>
            </a:extLst>
          </p:cNvPr>
          <p:cNvCxnSpPr>
            <a:cxnSpLocks/>
          </p:cNvCxnSpPr>
          <p:nvPr/>
        </p:nvCxnSpPr>
        <p:spPr>
          <a:xfrm>
            <a:off x="4473387" y="2554941"/>
            <a:ext cx="2841343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66AB7A81-89A3-4980-B6D8-B98FFA164A39}"/>
              </a:ext>
            </a:extLst>
          </p:cNvPr>
          <p:cNvCxnSpPr>
            <a:cxnSpLocks/>
          </p:cNvCxnSpPr>
          <p:nvPr/>
        </p:nvCxnSpPr>
        <p:spPr>
          <a:xfrm>
            <a:off x="636493" y="2653099"/>
            <a:ext cx="2796952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1267485-4E75-4308-BC68-41156DCD0852}"/>
              </a:ext>
            </a:extLst>
          </p:cNvPr>
          <p:cNvCxnSpPr>
            <a:cxnSpLocks/>
          </p:cNvCxnSpPr>
          <p:nvPr/>
        </p:nvCxnSpPr>
        <p:spPr>
          <a:xfrm>
            <a:off x="8357245" y="3576464"/>
            <a:ext cx="2796952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B380E4A-5CBF-4D7A-8A5E-488DAE73529E}"/>
              </a:ext>
            </a:extLst>
          </p:cNvPr>
          <p:cNvCxnSpPr>
            <a:cxnSpLocks/>
          </p:cNvCxnSpPr>
          <p:nvPr/>
        </p:nvCxnSpPr>
        <p:spPr>
          <a:xfrm>
            <a:off x="591668" y="4212958"/>
            <a:ext cx="2796952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1C4E1CAB-8F6E-4599-97FF-4A89ABEF6765}"/>
              </a:ext>
            </a:extLst>
          </p:cNvPr>
          <p:cNvCxnSpPr>
            <a:cxnSpLocks/>
          </p:cNvCxnSpPr>
          <p:nvPr/>
        </p:nvCxnSpPr>
        <p:spPr>
          <a:xfrm>
            <a:off x="4455457" y="4338918"/>
            <a:ext cx="2841343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27.04.21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72027" y="767656"/>
            <a:ext cx="9640692" cy="1043885"/>
          </a:xfrm>
        </p:spPr>
        <p:txBody>
          <a:bodyPr>
            <a:noAutofit/>
          </a:bodyPr>
          <a:lstStyle/>
          <a:p>
            <a:r>
              <a:rPr lang="de-DE" sz="1600" dirty="0"/>
              <a:t>Pandemie Höchstwerte: Zwischen 60-70% der Intensivbereiche melden begrenzte Verfügbarkeit oder </a:t>
            </a:r>
            <a:br>
              <a:rPr lang="de-DE" sz="1600" dirty="0"/>
            </a:br>
            <a:r>
              <a:rPr lang="de-DE" sz="1600" dirty="0"/>
              <a:t>Auslastung in den Bereichen Low- High-Care und ECMO</a:t>
            </a:r>
          </a:p>
          <a:p>
            <a:r>
              <a:rPr lang="de-DE" sz="1600" dirty="0"/>
              <a:t>Die freien betreibbaren Kapazitäten zur Beatmung und ECMO-Behandlung haben weiter abgenommen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E669FAA-726A-4AAE-A7C7-498F93D41C49}"/>
              </a:ext>
            </a:extLst>
          </p:cNvPr>
          <p:cNvSpPr txBox="1"/>
          <p:nvPr/>
        </p:nvSpPr>
        <p:spPr>
          <a:xfrm>
            <a:off x="4453061" y="2093493"/>
            <a:ext cx="2814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Verfügbarkeit High-Care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01476E-BD40-4E4E-84B4-D95FB3C4FD55}"/>
              </a:ext>
            </a:extLst>
          </p:cNvPr>
          <p:cNvSpPr txBox="1"/>
          <p:nvPr/>
        </p:nvSpPr>
        <p:spPr>
          <a:xfrm>
            <a:off x="405965" y="2093493"/>
            <a:ext cx="280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Verfügbarkeit Low-Care</a:t>
            </a:r>
          </a:p>
        </p:txBody>
      </p:sp>
      <p:sp>
        <p:nvSpPr>
          <p:cNvPr id="14" name="Titel 5">
            <a:extLst>
              <a:ext uri="{FF2B5EF4-FFF2-40B4-BE49-F238E27FC236}">
                <a16:creationId xmlns:a16="http://schemas.microsoft.com/office/drawing/2014/main" id="{642256BD-D270-447F-8CB7-62245080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Einschätzung der Versorgungs-Verfügbarkeit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2B36E59-367B-47EC-8EE6-E48897FC1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92" y="2618968"/>
            <a:ext cx="3668584" cy="354610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0504D31-C739-4CBD-94D6-2325E01F90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2699" y="2602256"/>
            <a:ext cx="3595536" cy="3546101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55378C5-A480-4C5C-9968-3ACFCE949C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6818" y="2551816"/>
            <a:ext cx="3436190" cy="3613253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5A592B36-2E68-43E5-B1C0-9E4DCC2AC87F}"/>
              </a:ext>
            </a:extLst>
          </p:cNvPr>
          <p:cNvSpPr txBox="1"/>
          <p:nvPr/>
        </p:nvSpPr>
        <p:spPr>
          <a:xfrm>
            <a:off x="8506818" y="2039919"/>
            <a:ext cx="2814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Verfügbarkeit ECMO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31356BD-803B-4095-BFBE-1A3AAD7626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7059" y="819900"/>
            <a:ext cx="2124941" cy="91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5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59" y="581424"/>
            <a:ext cx="3821040" cy="2419992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" y="2303412"/>
            <a:ext cx="7406790" cy="451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Breitbild</PresentationFormat>
  <Paragraphs>41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COVID-19-Belegung und Belastung</vt:lpstr>
      <vt:lpstr>Einschätzung der Versorgungs-Verfügbarkeit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206</cp:revision>
  <dcterms:created xsi:type="dcterms:W3CDTF">2021-01-13T08:46:29Z</dcterms:created>
  <dcterms:modified xsi:type="dcterms:W3CDTF">2021-04-28T08:55:28Z</dcterms:modified>
</cp:coreProperties>
</file>