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1" r:id="rId3"/>
    <p:sldId id="319" r:id="rId4"/>
    <p:sldId id="311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16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Epivurve_care_TOP!$D$1</c:f>
              <c:strCache>
                <c:ptCount val="1"/>
                <c:pt idx="0">
                  <c:v>Übermittelt bis KW 12</c:v>
                </c:pt>
              </c:strCache>
            </c:strRef>
          </c:tx>
          <c:spPr>
            <a:solidFill>
              <a:schemeClr val="accent6">
                <a:tint val="69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Epivurve_care_TOP!$D$2:$D$58</c:f>
              <c:numCache>
                <c:formatCode>General</c:formatCode>
                <c:ptCount val="5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48</c:v>
                </c:pt>
                <c:pt idx="4">
                  <c:v>122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151</c:v>
                </c:pt>
                <c:pt idx="35">
                  <c:v>176</c:v>
                </c:pt>
                <c:pt idx="36">
                  <c:v>215</c:v>
                </c:pt>
                <c:pt idx="37">
                  <c:v>249</c:v>
                </c:pt>
                <c:pt idx="38">
                  <c:v>277</c:v>
                </c:pt>
                <c:pt idx="39">
                  <c:v>263</c:v>
                </c:pt>
                <c:pt idx="40">
                  <c:v>287</c:v>
                </c:pt>
                <c:pt idx="41">
                  <c:v>350</c:v>
                </c:pt>
                <c:pt idx="42">
                  <c:v>381</c:v>
                </c:pt>
                <c:pt idx="43">
                  <c:v>316</c:v>
                </c:pt>
                <c:pt idx="44">
                  <c:v>310</c:v>
                </c:pt>
                <c:pt idx="45">
                  <c:v>282</c:v>
                </c:pt>
                <c:pt idx="46">
                  <c:v>233</c:v>
                </c:pt>
                <c:pt idx="47">
                  <c:v>174</c:v>
                </c:pt>
                <c:pt idx="48">
                  <c:v>138</c:v>
                </c:pt>
                <c:pt idx="49">
                  <c:v>102</c:v>
                </c:pt>
                <c:pt idx="50">
                  <c:v>57</c:v>
                </c:pt>
                <c:pt idx="51">
                  <c:v>76</c:v>
                </c:pt>
                <c:pt idx="52">
                  <c:v>47</c:v>
                </c:pt>
                <c:pt idx="53">
                  <c:v>43</c:v>
                </c:pt>
                <c:pt idx="54">
                  <c:v>54</c:v>
                </c:pt>
                <c:pt idx="55">
                  <c:v>42</c:v>
                </c:pt>
                <c:pt idx="5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1-4C31-A57F-859072E3D80D}"/>
            </c:ext>
          </c:extLst>
        </c:ser>
        <c:ser>
          <c:idx val="8"/>
          <c:order val="1"/>
          <c:tx>
            <c:strRef>
              <c:f>Epivurve_care_TOP!$I$1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6">
                <a:shade val="44000"/>
              </a:schemeClr>
            </a:solidFill>
            <a:ln>
              <a:solidFill>
                <a:srgbClr val="1F0E03"/>
              </a:solidFill>
            </a:ln>
            <a:effectLst/>
          </c:spPr>
          <c:invertIfNegative val="0"/>
          <c:cat>
            <c:multiLvlStrRef>
              <c:f>Epivurve_care_TOP!$A$2:$B$62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2</c:v>
                </c:pt>
                <c:pt idx="54">
                  <c:v>2</c:v>
                </c:pt>
                <c:pt idx="55">
                  <c:v>8</c:v>
                </c:pt>
                <c:pt idx="56">
                  <c:v>21</c:v>
                </c:pt>
                <c:pt idx="5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1-4C31-A57F-859072E3D80D}"/>
            </c:ext>
          </c:extLst>
        </c:ser>
        <c:ser>
          <c:idx val="9"/>
          <c:order val="2"/>
          <c:tx>
            <c:strRef>
              <c:f>Epivurve_care_TOP!$J$1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chemeClr val="accent6">
                <a:shade val="4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Epivurve_care_TOP!$J$2:$J$60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3</c:v>
                </c:pt>
                <c:pt idx="56">
                  <c:v>13</c:v>
                </c:pt>
                <c:pt idx="57">
                  <c:v>22</c:v>
                </c:pt>
                <c:pt idx="5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E1-4C31-A57F-859072E3D80D}"/>
            </c:ext>
          </c:extLst>
        </c:ser>
        <c:ser>
          <c:idx val="1"/>
          <c:order val="3"/>
          <c:tx>
            <c:strRef>
              <c:f>Epivurve_care_TOP!$K$1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chemeClr val="accent6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4</c:v>
                </c:pt>
                <c:pt idx="46">
                  <c:v>3</c:v>
                </c:pt>
                <c:pt idx="47">
                  <c:v>0</c:v>
                </c:pt>
                <c:pt idx="48">
                  <c:v>3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4</c:v>
                </c:pt>
                <c:pt idx="57">
                  <c:v>5</c:v>
                </c:pt>
                <c:pt idx="58">
                  <c:v>15</c:v>
                </c:pt>
                <c:pt idx="5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1-4C31-A57F-859072E3D80D}"/>
            </c:ext>
          </c:extLst>
        </c:ser>
        <c:ser>
          <c:idx val="0"/>
          <c:order val="4"/>
          <c:tx>
            <c:strRef>
              <c:f>Epivurve_care_TOP!$L$1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chemeClr val="accent6">
                <a:tint val="4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3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4</c:v>
                </c:pt>
                <c:pt idx="57">
                  <c:v>1</c:v>
                </c:pt>
                <c:pt idx="58">
                  <c:v>6</c:v>
                </c:pt>
                <c:pt idx="59">
                  <c:v>22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E1-4C31-A57F-859072E3D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Epicurve_noso_TOP!$D$1</c:f>
              <c:strCache>
                <c:ptCount val="1"/>
                <c:pt idx="0">
                  <c:v>Übermittelt bis KW 12</c:v>
                </c:pt>
              </c:strCache>
            </c:strRef>
          </c:tx>
          <c:spPr>
            <a:solidFill>
              <a:schemeClr val="accent5">
                <a:tint val="5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Epicurve_noso_TOP!$D$2:$D$58</c:f>
              <c:numCache>
                <c:formatCode>General</c:formatCode>
                <c:ptCount val="57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124</c:v>
                </c:pt>
                <c:pt idx="5">
                  <c:v>149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128</c:v>
                </c:pt>
                <c:pt idx="38">
                  <c:v>176</c:v>
                </c:pt>
                <c:pt idx="39">
                  <c:v>140</c:v>
                </c:pt>
                <c:pt idx="40">
                  <c:v>208</c:v>
                </c:pt>
                <c:pt idx="41">
                  <c:v>219</c:v>
                </c:pt>
                <c:pt idx="42">
                  <c:v>247</c:v>
                </c:pt>
                <c:pt idx="43">
                  <c:v>170</c:v>
                </c:pt>
                <c:pt idx="44">
                  <c:v>145</c:v>
                </c:pt>
                <c:pt idx="45">
                  <c:v>188</c:v>
                </c:pt>
                <c:pt idx="46">
                  <c:v>193</c:v>
                </c:pt>
                <c:pt idx="47">
                  <c:v>197</c:v>
                </c:pt>
                <c:pt idx="48">
                  <c:v>164</c:v>
                </c:pt>
                <c:pt idx="49">
                  <c:v>154</c:v>
                </c:pt>
                <c:pt idx="50">
                  <c:v>141</c:v>
                </c:pt>
                <c:pt idx="51">
                  <c:v>139</c:v>
                </c:pt>
                <c:pt idx="52">
                  <c:v>113</c:v>
                </c:pt>
                <c:pt idx="53">
                  <c:v>96</c:v>
                </c:pt>
                <c:pt idx="54">
                  <c:v>76</c:v>
                </c:pt>
                <c:pt idx="55">
                  <c:v>77</c:v>
                </c:pt>
                <c:pt idx="5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4-488A-A7A8-C4857266DD1C}"/>
            </c:ext>
          </c:extLst>
        </c:ser>
        <c:ser>
          <c:idx val="8"/>
          <c:order val="1"/>
          <c:tx>
            <c:strRef>
              <c:f>Epicurve_noso_TOP!$I$1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6</c:v>
                </c:pt>
                <c:pt idx="55">
                  <c:v>15</c:v>
                </c:pt>
                <c:pt idx="56">
                  <c:v>41</c:v>
                </c:pt>
                <c:pt idx="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4-488A-A7A8-C4857266DD1C}"/>
            </c:ext>
          </c:extLst>
        </c:ser>
        <c:ser>
          <c:idx val="9"/>
          <c:order val="2"/>
          <c:tx>
            <c:strRef>
              <c:f>Epicurve_noso_TOP!$J$1</c:f>
              <c:strCache>
                <c:ptCount val="1"/>
                <c:pt idx="0">
                  <c:v>Neu übermittelt in KW 14</c:v>
                </c:pt>
              </c:strCache>
            </c:strRef>
          </c:tx>
          <c:spPr>
            <a:solidFill>
              <a:schemeClr val="accent5">
                <a:shade val="4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2</c:v>
                </c:pt>
                <c:pt idx="49">
                  <c:v>2</c:v>
                </c:pt>
                <c:pt idx="50">
                  <c:v>0</c:v>
                </c:pt>
                <c:pt idx="51">
                  <c:v>1</c:v>
                </c:pt>
                <c:pt idx="52">
                  <c:v>3</c:v>
                </c:pt>
                <c:pt idx="53">
                  <c:v>2</c:v>
                </c:pt>
                <c:pt idx="54">
                  <c:v>1</c:v>
                </c:pt>
                <c:pt idx="55">
                  <c:v>4</c:v>
                </c:pt>
                <c:pt idx="56">
                  <c:v>8</c:v>
                </c:pt>
                <c:pt idx="57">
                  <c:v>42</c:v>
                </c:pt>
                <c:pt idx="5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4-488A-A7A8-C4857266DD1C}"/>
            </c:ext>
          </c:extLst>
        </c:ser>
        <c:ser>
          <c:idx val="0"/>
          <c:order val="3"/>
          <c:tx>
            <c:strRef>
              <c:f>Epicurve_noso_TOP!$K$1</c:f>
              <c:strCache>
                <c:ptCount val="1"/>
                <c:pt idx="0">
                  <c:v>Neu übermittelt in KW 15</c:v>
                </c:pt>
              </c:strCache>
            </c:strRef>
          </c:tx>
          <c:spPr>
            <a:solidFill>
              <a:schemeClr val="accent5">
                <a:tint val="4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Epicurve_noso_TOP!$K$2:$K$61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3</c:v>
                </c:pt>
                <c:pt idx="46">
                  <c:v>3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4</c:v>
                </c:pt>
                <c:pt idx="57">
                  <c:v>13</c:v>
                </c:pt>
                <c:pt idx="58">
                  <c:v>33</c:v>
                </c:pt>
                <c:pt idx="5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4-488A-A7A8-C4857266DD1C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16</c:v>
                </c:pt>
              </c:strCache>
            </c:strRef>
          </c:tx>
          <c:spPr>
            <a:solidFill>
              <a:schemeClr val="accent5">
                <a:tint val="69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Epicurve_noso_TOP!$A$2:$B$62</c:f>
              <c:multiLvlStrCache>
                <c:ptCount val="61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2</c:v>
                </c:pt>
                <c:pt idx="48">
                  <c:v>1</c:v>
                </c:pt>
                <c:pt idx="49">
                  <c:v>3</c:v>
                </c:pt>
                <c:pt idx="50">
                  <c:v>3</c:v>
                </c:pt>
                <c:pt idx="51">
                  <c:v>4</c:v>
                </c:pt>
                <c:pt idx="52">
                  <c:v>3</c:v>
                </c:pt>
                <c:pt idx="53">
                  <c:v>1</c:v>
                </c:pt>
                <c:pt idx="54">
                  <c:v>1</c:v>
                </c:pt>
                <c:pt idx="55">
                  <c:v>2</c:v>
                </c:pt>
                <c:pt idx="56">
                  <c:v>5</c:v>
                </c:pt>
                <c:pt idx="57">
                  <c:v>2</c:v>
                </c:pt>
                <c:pt idx="58">
                  <c:v>20</c:v>
                </c:pt>
                <c:pt idx="59">
                  <c:v>32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34-488A-A7A8-C4857266D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27.4.21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F9E116-4C33-4446-9C5D-8EAAAB714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406" y="72138"/>
            <a:ext cx="4833594" cy="29248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A204ED-A4EA-452E-8C4F-93478F74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2298"/>
            <a:ext cx="6550384" cy="40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27.4.2021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824536" y="2924944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752528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BE294-E0B1-4AC5-A21A-9BC5B999B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644008" cy="28634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6C195DD-474D-4C4F-9953-1B7EE34EA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624"/>
            <a:ext cx="4572000" cy="28329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FD112A9-3358-45A8-A2F4-C653633B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956495"/>
            <a:ext cx="4355976" cy="271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41E485-C6AB-4223-ABCC-2F71FA7A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1" y="1482032"/>
            <a:ext cx="8244286" cy="50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2384"/>
            <a:ext cx="4761881" cy="874368"/>
          </a:xfrm>
        </p:spPr>
        <p:txBody>
          <a:bodyPr/>
          <a:lstStyle/>
          <a:p>
            <a:r>
              <a:rPr lang="de-DE" dirty="0"/>
              <a:t>B.1.1.7 (delH69/V70) </a:t>
            </a:r>
            <a:br>
              <a:rPr lang="de-DE" dirty="0"/>
            </a:br>
            <a:r>
              <a:rPr lang="de-DE" dirty="0"/>
              <a:t>(Daten aus 16 Laboren) – </a:t>
            </a:r>
            <a:br>
              <a:rPr lang="de-DE" dirty="0"/>
            </a:br>
            <a:r>
              <a:rPr lang="de-DE" b="0" dirty="0"/>
              <a:t>Datenstand 13.4.2021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714837-4E0E-40A1-9A1D-9558BDB93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" y="3429000"/>
            <a:ext cx="4823218" cy="34273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F71FDEE-AA61-46EE-B086-A8DEFAE00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-27385"/>
            <a:ext cx="5940152" cy="36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696019"/>
              </p:ext>
            </p:extLst>
          </p:nvPr>
        </p:nvGraphicFramePr>
        <p:xfrm>
          <a:off x="-36512" y="1135016"/>
          <a:ext cx="4248472" cy="544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143200"/>
              </p:ext>
            </p:extLst>
          </p:nvPr>
        </p:nvGraphicFramePr>
        <p:xfrm>
          <a:off x="4381256" y="2204864"/>
          <a:ext cx="479925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27.4.21</vt:lpstr>
      <vt:lpstr>Datenstand 27.4.2021  Anzahl der Testungen pro 100.000 Einwohner nach Altersgruppe und Kalenderwoche </vt:lpstr>
      <vt:lpstr>Anzahl Teste und Positivenanteil in verschiedenen Organisationseinheiten</vt:lpstr>
      <vt:lpstr>B.1.1.7 (delH69/V70)  (Daten aus 16 Laboren) –  Datenstand 13.4.2021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296</cp:revision>
  <dcterms:created xsi:type="dcterms:W3CDTF">2020-01-21T10:42:53Z</dcterms:created>
  <dcterms:modified xsi:type="dcterms:W3CDTF">2021-04-28T08:50:33Z</dcterms:modified>
</cp:coreProperties>
</file>