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CD245-F7AA-401C-A078-CFB0EC26E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967D13A-A9D0-474C-A862-696A6C3D7C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17B211-CAF0-4979-AB50-78340FEA6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99356D9-0517-4683-A06B-3D5FF1E70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8213E40-BA3B-4D5E-A087-EC7BF01C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150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F7EF8-1BFF-4342-B85E-7A65D39F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A6655AB-86BD-461F-BC00-DFC8D8FFF2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BCB930E-1596-4B7D-8F27-2639701D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BE1A01-B0F5-4C0E-842C-C8B90D14E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E8B101-4C9F-46FC-AAB9-7B29C7736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1288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ACFD8CE-E04C-4B75-8D3E-FD4DFDEAEA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E05321C-0A2D-4987-8E92-3511349CBD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6F6A63C-D530-4797-BF2E-9F3759D6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456524-D263-47E8-8F74-DC2E4D827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4301325-28E9-4C7D-B6B3-F618C4C73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6884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61EF67F-2551-4592-A584-5CF02535A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6B3A045-A872-409E-A17C-E09D34F41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86A3BF-2A6E-4D4B-B83A-BF27DAAC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D462F44-8431-4CF4-ABC3-A877BFB5B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17CCCB-BCB8-41E7-9684-CC240A588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6919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29B73-40A6-4E42-95B7-E5D59E5C3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B810B9-8454-42E8-B9E6-DBD33DFDE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9C865B-8B16-43FF-A336-8077E6042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0C935D8-5B9F-4F7C-89A8-0E751E100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DEAEC8-67DD-445D-8B2B-95094C19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155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E45746-9567-41E6-9451-A48D8BB9E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FF93D24-C12C-45AE-9052-643F08BE5B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122966F-FDCB-4263-AC31-8D84FF19B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7ED279-C5E1-420C-AE48-F427605FE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1BA3F2-7177-4926-9202-DCDDF26BA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F505611-EB1E-4E0E-9996-23D24CF24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9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FFC428-0A85-43C4-ACF8-A44FAE9AF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FFD3659-F608-41E8-8F50-FFC206ABF8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86AFBD-38FA-4F9A-A9F2-DEAC64ACA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311C263-085D-4739-B5E1-E3B7222929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9E2EE8C-D4D1-4758-ABAF-2186B14DE8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79F649-A676-44FF-B9DD-8FA8332CA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773341D-74F0-49DF-84C8-E39DF49C8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616A9092-728E-4727-A561-1A3E3DEF4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5543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A30FD7-9659-465B-AC14-3EABF1DE0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73A383F-1844-4C02-860A-9AB3BB2DB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FA9C16-A9AE-4E01-B9A1-D64D193B2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EF612AC-AA9A-4538-BA47-AF120F8B7E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855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ADA1499-44BE-480E-8538-6FB0FD8F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2A39F9A-8261-4231-A352-3F16C3E9F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B6F276B-85DE-40A8-B8CF-124BBD47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25D15B-5094-4385-B9A3-7197C49B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1952FB-9FF0-4832-9D78-7FEB4D6E8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7C4BCBE-F95E-443F-9CB5-181B13106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5EF8DF-E188-4790-8CA9-EA8A53792A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413ECA-86F6-4164-B26C-F23FCA223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5D3C4E-D660-4ED4-90FA-2DC4A02BE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4057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F8F4AB-77E1-43C5-9E2C-9A833A407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FF6C8B-E5DF-41FF-9E3B-96F3AC3A14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88AC5EB-8EC0-43A6-8ABB-6AE966ECEA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5F85D0-8A1E-4CF7-82B7-8BA93D8F5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AF5F05B-1879-44C4-A233-740CF2EC9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8DEA2A4-8C4B-4E89-9B78-74A714387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640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3FBCEDC-6930-4C00-A747-54E66E235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DE767C-1D87-4B41-A644-450DFDE8A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C526355-52CD-48C9-88A0-1217ACAF4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40064-2F8C-44A7-AB09-26E12284EC6A}" type="datetimeFigureOut">
              <a:rPr lang="de-DE" smtClean="0"/>
              <a:t>03.05.2021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A485549-016A-4AA0-BFCD-E5BD06A301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8EB5B6-D9BF-4061-BC4F-925A9C883A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AFB52-CC5D-4D22-99F8-70EA6879AC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581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59B23470-227E-411D-B0F0-DB0E793C8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VOC basierend auf Übermittlungen im Meldesystem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175A784-DE08-4F49-8633-54B2381415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de-DE" dirty="0"/>
              <a:t>Problem: Anteil der VOC wird konstant massiv unterschätzt</a:t>
            </a:r>
          </a:p>
          <a:p>
            <a:r>
              <a:rPr lang="de-DE" dirty="0"/>
              <a:t>Ursache: </a:t>
            </a:r>
          </a:p>
          <a:p>
            <a:pPr marL="914400" lvl="2" indent="0">
              <a:buNone/>
            </a:pPr>
            <a:r>
              <a:rPr lang="de-DE" dirty="0"/>
              <a:t>a) Nur positive Testergebnisse werden gemeldet, aber Nenner bilden alle Meldefälle</a:t>
            </a:r>
            <a:br>
              <a:rPr lang="de-DE" dirty="0"/>
            </a:br>
            <a:r>
              <a:rPr lang="de-DE" dirty="0"/>
              <a:t>b) Nicht alle Proben w(u/e)</a:t>
            </a:r>
            <a:r>
              <a:rPr lang="de-DE" dirty="0" err="1"/>
              <a:t>rden</a:t>
            </a:r>
            <a:r>
              <a:rPr lang="de-DE" dirty="0"/>
              <a:t> getestet bzw. Ergebnisse nicht übermittelt</a:t>
            </a:r>
          </a:p>
          <a:p>
            <a:r>
              <a:rPr lang="de-DE" dirty="0"/>
              <a:t>Ansatz: Nenner bilden aus allen Fällen zu denen Informationen zu VOC übermittelt wurden (keine VOC, Hinweise, Verdacht, Nachweis von VOC)</a:t>
            </a:r>
            <a:br>
              <a:rPr lang="de-DE" dirty="0"/>
            </a:br>
            <a:r>
              <a:rPr lang="de-DE" dirty="0"/>
              <a:t>Probleme: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Abhängigkeit von Testintensität auf VOC der Labore: </a:t>
            </a:r>
            <a:br>
              <a:rPr lang="de-DE" dirty="0"/>
            </a:br>
            <a:r>
              <a:rPr lang="de-DE" dirty="0"/>
              <a:t>a) Überschätzung wenn spezifisch auf VOC getestet wird, aber Inzidenz niedrig ist</a:t>
            </a:r>
            <a:br>
              <a:rPr lang="de-DE" dirty="0"/>
            </a:br>
            <a:r>
              <a:rPr lang="de-DE" dirty="0"/>
              <a:t>b) Unterschätzung wenn nicht mehr getestet wird, da Verbreitung sehr hoch </a:t>
            </a:r>
            <a:r>
              <a:rPr lang="de-DE" dirty="0">
                <a:sym typeface="Wingdings" panose="05000000000000000000" pitchFamily="2" charset="2"/>
              </a:rPr>
              <a:t> B.1.1.7</a:t>
            </a:r>
          </a:p>
          <a:p>
            <a:pPr marL="914400" lvl="1" indent="-457200">
              <a:buFont typeface="+mj-lt"/>
              <a:buAutoNum type="arabicPeriod"/>
            </a:pPr>
            <a:r>
              <a:rPr lang="de-DE" dirty="0"/>
              <a:t>Bisher keine Meldepflicht für neg. Testung auf VOC </a:t>
            </a:r>
            <a:r>
              <a:rPr lang="de-DE" dirty="0">
                <a:sym typeface="Wingdings" panose="05000000000000000000" pitchFamily="2" charset="2"/>
              </a:rPr>
              <a:t> aber </a:t>
            </a:r>
            <a:r>
              <a:rPr lang="de-DE" dirty="0"/>
              <a:t>Möglichkeit vorhanden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226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767D6EA-D5C6-4567-8223-FF5C488E9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0306785"/>
              </p:ext>
            </p:extLst>
          </p:nvPr>
        </p:nvGraphicFramePr>
        <p:xfrm>
          <a:off x="93600" y="1403866"/>
          <a:ext cx="5224849" cy="52275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4211">
                  <a:extLst>
                    <a:ext uri="{9D8B030D-6E8A-4147-A177-3AD203B41FA5}">
                      <a16:colId xmlns:a16="http://schemas.microsoft.com/office/drawing/2014/main" val="2575354129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191930400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1112755510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1483090544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3683352375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530019398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3051947252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4153945588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275266335"/>
                    </a:ext>
                  </a:extLst>
                </a:gridCol>
                <a:gridCol w="441182">
                  <a:extLst>
                    <a:ext uri="{9D8B030D-6E8A-4147-A177-3AD203B41FA5}">
                      <a16:colId xmlns:a16="http://schemas.microsoft.com/office/drawing/2014/main" val="3683782415"/>
                    </a:ext>
                  </a:extLst>
                </a:gridCol>
              </a:tblGrid>
              <a:tr h="198242">
                <a:tc>
                  <a:txBody>
                    <a:bodyPr/>
                    <a:lstStyle/>
                    <a:p>
                      <a:pPr algn="l" fontAlgn="b"/>
                      <a:endParaRPr lang="de-DE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8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10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11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12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13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14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15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16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46663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Baden-Württemberg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95%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96%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863574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Bayern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90%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626571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Berlin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95%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3663529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Brandenburg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97%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0759716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Bremen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100%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100%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100%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100%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5865278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Hamburg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95%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654922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Hessen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93%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2061891"/>
                  </a:ext>
                </a:extLst>
              </a:tr>
              <a:tr h="386098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Mecklenburg-Vorpommern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99%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62%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8635166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Niedersachsen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94%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983319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Nordrhein-Westfalen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97%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875944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Rheinland-Pfalz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816482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Saarland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69%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77%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93%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7251936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Sachsen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74%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60%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57%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53%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49%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61248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Sachsen-Anhalt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76%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71%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92%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93%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2561242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Schleswig-Holstein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90%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91%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88%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89%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91%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731284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u="none" strike="noStrike" dirty="0">
                          <a:effectLst/>
                        </a:rPr>
                        <a:t>Thüringen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92%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94%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95%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97%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91%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 dirty="0">
                          <a:effectLst/>
                        </a:rPr>
                        <a:t>94%</a:t>
                      </a:r>
                      <a:endParaRPr lang="de-D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u="none" strike="noStrike">
                          <a:effectLst/>
                        </a:rPr>
                        <a:t>96%</a:t>
                      </a:r>
                      <a:endParaRPr lang="de-D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9600741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u="none" strike="noStrike" dirty="0">
                          <a:effectLst/>
                        </a:rPr>
                        <a:t>Gesamtergebnis</a:t>
                      </a:r>
                      <a:endParaRPr lang="de-DE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>
                          <a:effectLst/>
                        </a:rPr>
                        <a:t>94%</a:t>
                      </a:r>
                      <a:endParaRPr lang="de-DE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94%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93%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1" u="none" strike="noStrike" dirty="0">
                          <a:effectLst/>
                        </a:rPr>
                        <a:t>92%</a:t>
                      </a:r>
                      <a:endParaRPr lang="de-DE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7873997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Bisherige Berechnung</a:t>
                      </a:r>
                    </a:p>
                  </a:txBody>
                  <a:tcPr marL="7583" marR="7583" marT="7583" marB="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23%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19%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45%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46%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49%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51%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51%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53%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38%</a:t>
                      </a:r>
                    </a:p>
                  </a:txBody>
                  <a:tcPr marL="7583" marR="7583" marT="7583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589390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endParaRPr lang="de-DE" sz="105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de-DE" sz="1200" b="0" i="0" u="none" strike="noStrike" dirty="0">
                        <a:solidFill>
                          <a:schemeClr val="tx1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7118168"/>
                  </a:ext>
                </a:extLst>
              </a:tr>
              <a:tr h="207726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Genomseq</a:t>
                      </a:r>
                      <a:r>
                        <a:rPr lang="de-DE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88%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4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7583" marR="7583" marT="7583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75405216"/>
                  </a:ext>
                </a:extLst>
              </a:tr>
              <a:tr h="386098">
                <a:tc>
                  <a:txBody>
                    <a:bodyPr/>
                    <a:lstStyle/>
                    <a:p>
                      <a:pPr algn="l" fontAlgn="b"/>
                      <a:r>
                        <a:rPr lang="de-DE" sz="1050" b="0" u="none" strike="noStrike" dirty="0">
                          <a:effectLst/>
                        </a:rPr>
                        <a:t>RKI-Testzahlerfassung B.1.1.7</a:t>
                      </a:r>
                      <a:endParaRPr lang="de-DE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3" marR="7583" marT="7583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40%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54%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64%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71%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79%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82%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85%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90%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90%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7583" marR="7583" marT="7583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1463312"/>
                  </a:ext>
                </a:extLst>
              </a:tr>
            </a:tbl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5F72B2F6-D4E0-4DCF-8F13-6AB77F2C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IfSG-Daten zu B.1.1.7 </a:t>
            </a:r>
            <a:br>
              <a:rPr lang="de-DE" dirty="0"/>
            </a:br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886E354-FD49-4F4A-B946-B02163373DE9}"/>
              </a:ext>
            </a:extLst>
          </p:cNvPr>
          <p:cNvSpPr/>
          <p:nvPr/>
        </p:nvSpPr>
        <p:spPr>
          <a:xfrm>
            <a:off x="1343608" y="5337109"/>
            <a:ext cx="3974841" cy="811763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D4F7468-011A-4ECD-97CB-787EF46B88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1746" y="1334277"/>
            <a:ext cx="6790254" cy="3742547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9890D02A-F826-403F-8417-E3117685B3D4}"/>
              </a:ext>
            </a:extLst>
          </p:cNvPr>
          <p:cNvSpPr txBox="1"/>
          <p:nvPr/>
        </p:nvSpPr>
        <p:spPr>
          <a:xfrm>
            <a:off x="8458200" y="1219200"/>
            <a:ext cx="83388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B.1.1.7</a:t>
            </a:r>
          </a:p>
        </p:txBody>
      </p:sp>
    </p:spTree>
    <p:extLst>
      <p:ext uri="{BB962C8B-B14F-4D97-AF65-F5344CB8AC3E}">
        <p14:creationId xmlns:p14="http://schemas.microsoft.com/office/powerpoint/2010/main" val="2684353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767D6EA-D5C6-4567-8223-FF5C488E9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6455349"/>
              </p:ext>
            </p:extLst>
          </p:nvPr>
        </p:nvGraphicFramePr>
        <p:xfrm>
          <a:off x="179173" y="1026367"/>
          <a:ext cx="4887352" cy="5511128"/>
        </p:xfrm>
        <a:graphic>
          <a:graphicData uri="http://schemas.openxmlformats.org/drawingml/2006/table">
            <a:tbl>
              <a:tblPr>
                <a:tableStyleId>{B301B821-A1FF-4177-AEE7-76D212191A09}</a:tableStyleId>
              </a:tblPr>
              <a:tblGrid>
                <a:gridCol w="1082192">
                  <a:extLst>
                    <a:ext uri="{9D8B030D-6E8A-4147-A177-3AD203B41FA5}">
                      <a16:colId xmlns:a16="http://schemas.microsoft.com/office/drawing/2014/main" val="2575354129"/>
                    </a:ext>
                  </a:extLst>
                </a:gridCol>
                <a:gridCol w="421776">
                  <a:extLst>
                    <a:ext uri="{9D8B030D-6E8A-4147-A177-3AD203B41FA5}">
                      <a16:colId xmlns:a16="http://schemas.microsoft.com/office/drawing/2014/main" val="191930400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1112755510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1483090544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3683352375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530019398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3051947252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4153945588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275266335"/>
                    </a:ext>
                  </a:extLst>
                </a:gridCol>
                <a:gridCol w="422923">
                  <a:extLst>
                    <a:ext uri="{9D8B030D-6E8A-4147-A177-3AD203B41FA5}">
                      <a16:colId xmlns:a16="http://schemas.microsoft.com/office/drawing/2014/main" val="3683782415"/>
                    </a:ext>
                  </a:extLst>
                </a:gridCol>
              </a:tblGrid>
              <a:tr h="151667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8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9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10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11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12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13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14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15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16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046663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Baden-Württemberg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16%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0863574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Bayern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6%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6%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67626571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Berlin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23663529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Brandenburg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759716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Bremen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55865278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Hamburg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6%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8654922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Hessen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32061891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Mecklenburg-Vorpommern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8%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8%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48635166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Niedersachsen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47983319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Nordrhein-Westfalen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9%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98875944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Rheinland-Pfalz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8%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06816482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Saarland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16%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7%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87251936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Sachsen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37%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17%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7%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8161248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Sachsen-Anhalt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7%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4%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2%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2561242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Schleswig-Holstein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5%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1%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29731284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u="none" strike="noStrike" dirty="0">
                          <a:effectLst/>
                        </a:rPr>
                        <a:t>Thüringen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4%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6%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3%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3%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2%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 dirty="0">
                          <a:effectLst/>
                        </a:rPr>
                        <a:t>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u="none" strike="noStrike">
                          <a:effectLst/>
                        </a:rPr>
                        <a:t>0%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69600741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u="none" strike="noStrike" dirty="0">
                          <a:effectLst/>
                        </a:rPr>
                        <a:t>Gesamtergebnis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10%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8%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>
                          <a:effectLst/>
                        </a:rPr>
                        <a:t>5%</a:t>
                      </a:r>
                      <a:endParaRPr lang="de-D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4%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3%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2%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1" u="none" strike="noStrike" dirty="0">
                          <a:effectLst/>
                        </a:rPr>
                        <a:t>1%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27873997"/>
                  </a:ext>
                </a:extLst>
              </a:tr>
              <a:tr h="12103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Bisherige Berechnung</a:t>
                      </a:r>
                    </a:p>
                  </a:txBody>
                  <a:tcPr marL="7583" marR="7583" marT="7583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1 %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1%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1%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0,5%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0,4%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0,3%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Scala Sans OT" panose="020B0504030101020104" pitchFamily="34" charset="0"/>
                        </a:rPr>
                        <a:t>0,1%</a:t>
                      </a:r>
                    </a:p>
                  </a:txBody>
                  <a:tcPr marL="7583" marR="7583" marT="7583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30966"/>
                  </a:ext>
                </a:extLst>
              </a:tr>
              <a:tr h="134355">
                <a:tc>
                  <a:txBody>
                    <a:bodyPr/>
                    <a:lstStyle/>
                    <a:p>
                      <a:pPr algn="l" fontAlgn="b"/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de-DE" sz="1200" b="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98092340"/>
                  </a:ext>
                </a:extLst>
              </a:tr>
              <a:tr h="134355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Genomseq</a:t>
                      </a:r>
                      <a:r>
                        <a:rPr lang="de-DE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0,7 %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1,8%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1,1%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de-DE" sz="12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75405216"/>
                  </a:ext>
                </a:extLst>
              </a:tr>
              <a:tr h="151667"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u="none" strike="noStrike" dirty="0">
                          <a:effectLst/>
                        </a:rPr>
                        <a:t>RKI-Testzahlerfassung B.1.351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1,1%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1,0%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0,9%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1,0%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0,9%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0,8%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0,9%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0,8%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de-DE" sz="1200" b="0" u="none" strike="noStrike" dirty="0">
                          <a:effectLst/>
                        </a:rPr>
                        <a:t>0,7%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Scala Sans OT" panose="020B05040301010201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41463312"/>
                  </a:ext>
                </a:extLst>
              </a:tr>
            </a:tbl>
          </a:graphicData>
        </a:graphic>
      </p:graphicFrame>
      <p:sp>
        <p:nvSpPr>
          <p:cNvPr id="5" name="Titel 4">
            <a:extLst>
              <a:ext uri="{FF2B5EF4-FFF2-40B4-BE49-F238E27FC236}">
                <a16:creationId xmlns:a16="http://schemas.microsoft.com/office/drawing/2014/main" id="{5F72B2F6-D4E0-4DCF-8F13-6AB77F2C7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IfSG-Daten zu B.1.351 </a:t>
            </a:r>
            <a:br>
              <a:rPr lang="de-DE" dirty="0"/>
            </a:br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1DDF4D6-3146-44D4-91C2-76494F64105B}"/>
              </a:ext>
            </a:extLst>
          </p:cNvPr>
          <p:cNvSpPr/>
          <p:nvPr/>
        </p:nvSpPr>
        <p:spPr>
          <a:xfrm>
            <a:off x="1184987" y="5019870"/>
            <a:ext cx="3974841" cy="1035697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A4B540E-8AA4-40AA-9C90-FE04BE8C3A4F}"/>
              </a:ext>
            </a:extLst>
          </p:cNvPr>
          <p:cNvSpPr/>
          <p:nvPr/>
        </p:nvSpPr>
        <p:spPr>
          <a:xfrm>
            <a:off x="1268963" y="3853627"/>
            <a:ext cx="3890865" cy="410464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CA2C419-6F5F-4784-9DCA-40ADB4F5C6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2221" y="1107959"/>
            <a:ext cx="6799779" cy="3673591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89BE85DE-AF48-47F7-9157-C86AE06FA230}"/>
              </a:ext>
            </a:extLst>
          </p:cNvPr>
          <p:cNvSpPr txBox="1"/>
          <p:nvPr/>
        </p:nvSpPr>
        <p:spPr>
          <a:xfrm>
            <a:off x="8458200" y="1026367"/>
            <a:ext cx="89319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dirty="0"/>
              <a:t>B.1.351</a:t>
            </a:r>
          </a:p>
        </p:txBody>
      </p:sp>
    </p:spTree>
    <p:extLst>
      <p:ext uri="{BB962C8B-B14F-4D97-AF65-F5344CB8AC3E}">
        <p14:creationId xmlns:p14="http://schemas.microsoft.com/office/powerpoint/2010/main" val="37271512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Breitbild</PresentationFormat>
  <Paragraphs>429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Scala Sans OT</vt:lpstr>
      <vt:lpstr>Wingdings</vt:lpstr>
      <vt:lpstr>Office</vt:lpstr>
      <vt:lpstr>VOC basierend auf Übermittlungen im Meldesystem</vt:lpstr>
      <vt:lpstr>IfSG-Daten zu B.1.1.7  </vt:lpstr>
      <vt:lpstr>IfSG-Daten zu B.1.351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IfSG-Daten zu B.1.1.7  Nenner: Fälle</dc:title>
  <dc:creator>Kröger, Stefan</dc:creator>
  <cp:lastModifiedBy>Kröger, Stefan</cp:lastModifiedBy>
  <cp:revision>18</cp:revision>
  <dcterms:created xsi:type="dcterms:W3CDTF">2021-05-03T09:13:00Z</dcterms:created>
  <dcterms:modified xsi:type="dcterms:W3CDTF">2021-05-03T20:19:03Z</dcterms:modified>
</cp:coreProperties>
</file>