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34804462" r:id="rId2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31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56802-F716-49BA-A896-F87840FF557B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27DC2-FE48-4C56-A249-493179E904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80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6"/>
            <a:ext cx="11669813" cy="4355539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17" tIns="60959" rIns="121917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9" name="Textfeld 8"/>
          <p:cNvSpPr txBox="1"/>
          <p:nvPr userDrawn="1"/>
        </p:nvSpPr>
        <p:spPr>
          <a:xfrm>
            <a:off x="4832471" y="2264792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3979" tIns="311992" rIns="911977" bIns="5999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800"/>
              </a:spcAft>
            </a:pPr>
            <a:endParaRPr lang="de-DE" sz="3733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246521" y="2267307"/>
            <a:ext cx="6006459" cy="1687127"/>
          </a:xfrm>
        </p:spPr>
        <p:txBody>
          <a:bodyPr lIns="251994" tIns="107997" rIns="251994" bIns="107997" anchor="t" anchorCtr="0">
            <a:noAutofit/>
          </a:bodyPr>
          <a:lstStyle>
            <a:lvl1pPr algn="l">
              <a:defRPr sz="2933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xx.04.2021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5246520" y="2015661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11252979" y="2009672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11664622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17" tIns="60959" rIns="121917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13" name="Rechteck 12"/>
          <p:cNvSpPr/>
          <p:nvPr userDrawn="1"/>
        </p:nvSpPr>
        <p:spPr>
          <a:xfrm>
            <a:off x="3294136" y="6176546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9" rIns="121917" bIns="60959" rtlCol="0" anchor="ctr"/>
          <a:lstStyle/>
          <a:p>
            <a:pPr algn="ctr"/>
            <a:endParaRPr lang="de-DE" sz="240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1" y="1384302"/>
            <a:ext cx="4425951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119532" y="6290236"/>
            <a:ext cx="11545089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9" rIns="121917" bIns="60959" rtlCol="0" anchor="ctr"/>
          <a:lstStyle/>
          <a:p>
            <a:pPr algn="ctr"/>
            <a:endParaRPr lang="de-DE" sz="2400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9" y="3954433"/>
            <a:ext cx="6004983" cy="988936"/>
          </a:xfrm>
        </p:spPr>
        <p:txBody>
          <a:bodyPr lIns="251994" tIns="107997" rIns="251994" bIns="143996" anchor="b" anchorCtr="0">
            <a:noAutofit/>
          </a:bodyPr>
          <a:lstStyle>
            <a:lvl1pPr marL="0" indent="0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609570" indent="0">
              <a:buNone/>
              <a:defRPr>
                <a:solidFill>
                  <a:srgbClr val="FFFFFF"/>
                </a:solidFill>
              </a:defRPr>
            </a:lvl2pPr>
            <a:lvl3pPr marL="1219140" indent="0">
              <a:buNone/>
              <a:defRPr>
                <a:solidFill>
                  <a:srgbClr val="FFFFFF"/>
                </a:solidFill>
              </a:defRPr>
            </a:lvl3pPr>
            <a:lvl4pPr marL="1828709" indent="0">
              <a:buNone/>
              <a:defRPr>
                <a:solidFill>
                  <a:srgbClr val="FFFFFF"/>
                </a:solidFill>
              </a:defRPr>
            </a:lvl4pPr>
            <a:lvl5pPr marL="2438278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7695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2175"/>
            <a:ext cx="11663680" cy="4356608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4832471" y="2264792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35992" tIns="311992" rIns="335992" bIns="59998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800"/>
              </a:spcAft>
            </a:pPr>
            <a:endParaRPr lang="de-DE" sz="3733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5246520" y="2015661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11252979" y="2009672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11664622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17" tIns="60959" rIns="121917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xx.04.2021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3294136" y="6176546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9" rIns="121917" bIns="60959" rtlCol="0" anchor="ctr"/>
          <a:lstStyle/>
          <a:p>
            <a:pPr algn="ctr"/>
            <a:endParaRPr lang="de-DE" sz="2400"/>
          </a:p>
        </p:txBody>
      </p:sp>
      <p:sp>
        <p:nvSpPr>
          <p:cNvPr id="11" name="Rechteck 10"/>
          <p:cNvSpPr/>
          <p:nvPr userDrawn="1"/>
        </p:nvSpPr>
        <p:spPr>
          <a:xfrm>
            <a:off x="119532" y="6290236"/>
            <a:ext cx="11545089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9" rIns="121917" bIns="60959" rtlCol="0" anchor="ctr"/>
          <a:lstStyle/>
          <a:p>
            <a:pPr algn="ctr"/>
            <a:endParaRPr lang="de-DE" sz="240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5246521" y="2267307"/>
            <a:ext cx="6006459" cy="1687127"/>
          </a:xfrm>
        </p:spPr>
        <p:txBody>
          <a:bodyPr lIns="251994" tIns="107997" rIns="251994" bIns="107997" anchor="t" anchorCtr="0">
            <a:noAutofit/>
          </a:bodyPr>
          <a:lstStyle>
            <a:lvl1pPr algn="l">
              <a:defRPr sz="2933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9" y="3954433"/>
            <a:ext cx="6004983" cy="988936"/>
          </a:xfrm>
        </p:spPr>
        <p:txBody>
          <a:bodyPr lIns="251994" tIns="107997" rIns="251994" bIns="143996" anchor="b" anchorCtr="0">
            <a:noAutofit/>
          </a:bodyPr>
          <a:lstStyle>
            <a:lvl1pPr marL="0" indent="0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609570" indent="0">
              <a:buNone/>
              <a:defRPr>
                <a:solidFill>
                  <a:srgbClr val="FFFFFF"/>
                </a:solidFill>
              </a:defRPr>
            </a:lvl2pPr>
            <a:lvl3pPr marL="1219140" indent="0">
              <a:buNone/>
              <a:defRPr>
                <a:solidFill>
                  <a:srgbClr val="FFFFFF"/>
                </a:solidFill>
              </a:defRPr>
            </a:lvl3pPr>
            <a:lvl4pPr marL="1828709" indent="0">
              <a:buNone/>
              <a:defRPr>
                <a:solidFill>
                  <a:srgbClr val="FFFFFF"/>
                </a:solidFill>
              </a:defRPr>
            </a:lvl4pPr>
            <a:lvl5pPr marL="2438278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8361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09600" y="1901759"/>
            <a:ext cx="10644861" cy="432618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53104" y="6506300"/>
            <a:ext cx="2480561" cy="365125"/>
          </a:xfrm>
        </p:spPr>
        <p:txBody>
          <a:bodyPr/>
          <a:lstStyle>
            <a:lvl1pPr>
              <a:defRPr sz="1333"/>
            </a:lvl1pPr>
          </a:lstStyle>
          <a:p>
            <a:r>
              <a:rPr lang="de-DE"/>
              <a:t>xx.04.2021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99723" y="6483151"/>
            <a:ext cx="3860800" cy="365125"/>
          </a:xfrm>
        </p:spPr>
        <p:txBody>
          <a:bodyPr/>
          <a:lstStyle>
            <a:lvl1pPr>
              <a:defRPr sz="1333"/>
            </a:lvl1pPr>
          </a:lstStyle>
          <a:p>
            <a:r>
              <a:rPr lang="de-DE"/>
              <a:t>15. STIKO Beratung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591965" y="6538915"/>
            <a:ext cx="662496" cy="365125"/>
          </a:xfrm>
        </p:spPr>
        <p:txBody>
          <a:bodyPr/>
          <a:lstStyle>
            <a:lvl1pPr>
              <a:defRPr sz="1333"/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7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2923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xx.04.2021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15. STIKO Beratung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609600" y="1902509"/>
            <a:ext cx="5177227" cy="431597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6106835" y="1902509"/>
            <a:ext cx="5147628" cy="431597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7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4901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xx.04.2021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15. STIKO Beratung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851207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3884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xx.04.2021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15. STIKO Beratung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36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70" indent="0">
              <a:buNone/>
              <a:defRPr sz="3733"/>
            </a:lvl2pPr>
            <a:lvl3pPr marL="1219140" indent="0">
              <a:buNone/>
              <a:defRPr sz="3200"/>
            </a:lvl3pPr>
            <a:lvl4pPr marL="1828709" indent="0">
              <a:buNone/>
              <a:defRPr sz="2667"/>
            </a:lvl4pPr>
            <a:lvl5pPr marL="2438278" indent="0">
              <a:buNone/>
              <a:defRPr sz="2667"/>
            </a:lvl5pPr>
            <a:lvl6pPr marL="3047848" indent="0">
              <a:buNone/>
              <a:defRPr sz="2667"/>
            </a:lvl6pPr>
            <a:lvl7pPr marL="3657418" indent="0">
              <a:buNone/>
              <a:defRPr sz="2667"/>
            </a:lvl7pPr>
            <a:lvl8pPr marL="4266987" indent="0">
              <a:buNone/>
              <a:defRPr sz="2667"/>
            </a:lvl8pPr>
            <a:lvl9pPr marL="4876557" indent="0">
              <a:buNone/>
              <a:defRPr sz="2667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xx.04.2021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15. STIKO Beratung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724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xx.04.2021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15. STIKO Beratung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221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xx.04.2021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15. STIKO Beratung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462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851207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902509"/>
            <a:ext cx="10644861" cy="43159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3104" y="6356352"/>
            <a:ext cx="2480561" cy="365125"/>
          </a:xfrm>
          <a:prstGeom prst="rect">
            <a:avLst/>
          </a:prstGeom>
        </p:spPr>
        <p:txBody>
          <a:bodyPr vert="horz" lIns="0" tIns="45719" rIns="0" bIns="45719" rtlCol="0" anchor="ctr"/>
          <a:lstStyle>
            <a:lvl1pPr algn="l">
              <a:defRPr sz="1600">
                <a:solidFill>
                  <a:srgbClr val="045AA6"/>
                </a:solidFill>
              </a:defRPr>
            </a:lvl1pPr>
          </a:lstStyle>
          <a:p>
            <a:r>
              <a:rPr lang="de-DE"/>
              <a:t>xx.04.2021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99723" y="6356352"/>
            <a:ext cx="3860800" cy="365125"/>
          </a:xfrm>
          <a:prstGeom prst="rect">
            <a:avLst/>
          </a:prstGeom>
        </p:spPr>
        <p:txBody>
          <a:bodyPr vert="horz" lIns="0" tIns="45719" rIns="0" bIns="45719" rtlCol="0" anchor="ctr"/>
          <a:lstStyle>
            <a:lvl1pPr algn="l">
              <a:defRPr sz="1600">
                <a:solidFill>
                  <a:srgbClr val="045AA6"/>
                </a:solidFill>
              </a:defRPr>
            </a:lvl1pPr>
          </a:lstStyle>
          <a:p>
            <a:r>
              <a:rPr lang="de-DE"/>
              <a:t>15. STIKO Beratung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590483" y="6356352"/>
            <a:ext cx="662496" cy="365125"/>
          </a:xfrm>
          <a:prstGeom prst="rect">
            <a:avLst/>
          </a:prstGeom>
        </p:spPr>
        <p:txBody>
          <a:bodyPr vert="horz" lIns="0" tIns="45719" rIns="0" bIns="45719" rtlCol="0" anchor="ctr"/>
          <a:lstStyle>
            <a:lvl1pPr algn="ctr">
              <a:defRPr sz="16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053" y="326667"/>
            <a:ext cx="2041215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609602" y="6458253"/>
            <a:ext cx="10662508" cy="424727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535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609570" rtl="0" eaLnBrk="1" latinLnBrk="0" hangingPunct="1">
        <a:lnSpc>
          <a:spcPct val="100000"/>
        </a:lnSpc>
        <a:spcBef>
          <a:spcPct val="0"/>
        </a:spcBef>
        <a:buNone/>
        <a:defRPr sz="2933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457178" indent="-457178" algn="l" defTabSz="609570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defTabSz="609570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609570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609570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609570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00C27FDD-4CEB-4707-BA6E-E3170833DD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67853" y="1332417"/>
            <a:ext cx="4689445" cy="4835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/>
              <a:t>10 Bundesländer melden aus den Impfzentren, mobilen Impfteams und Krankenhäusern vollständig digital mit genauer Altersangabe: </a:t>
            </a:r>
          </a:p>
          <a:p>
            <a:r>
              <a:rPr lang="de-DE" sz="1800" dirty="0"/>
              <a:t>mindestens 1x geimpfte 80+ Jährige: </a:t>
            </a:r>
            <a:r>
              <a:rPr lang="de-DE" sz="1800" b="1" dirty="0">
                <a:solidFill>
                  <a:schemeClr val="accent1">
                    <a:lumMod val="75000"/>
                  </a:schemeClr>
                </a:solidFill>
              </a:rPr>
              <a:t>78%</a:t>
            </a:r>
          </a:p>
          <a:p>
            <a:r>
              <a:rPr lang="de-DE" sz="1800" dirty="0"/>
              <a:t>vollständig geimpfte 80+ Jährige: </a:t>
            </a:r>
            <a:r>
              <a:rPr lang="de-DE" sz="1800" b="1" dirty="0">
                <a:solidFill>
                  <a:schemeClr val="accent1">
                    <a:lumMod val="75000"/>
                  </a:schemeClr>
                </a:solidFill>
              </a:rPr>
              <a:t>62%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1800" dirty="0">
                <a:sym typeface="Wingdings" panose="05000000000000000000" pitchFamily="2" charset="2"/>
              </a:rPr>
              <a:t>Geschätzt auf Basis dieser Daten, haben v</a:t>
            </a:r>
            <a:r>
              <a:rPr lang="de-DE" sz="1800" dirty="0"/>
              <a:t>on den 5.681.135 in Deutschland lebenden Personen ≥80 Jahre max. 1.239.773 (22%) noch keine Erstimpfung erhalten.</a:t>
            </a:r>
            <a:br>
              <a:rPr lang="de-DE" sz="1800" dirty="0"/>
            </a:br>
            <a:endParaRPr lang="de-DE" sz="1800" dirty="0"/>
          </a:p>
          <a:p>
            <a:pPr>
              <a:buFont typeface="Wingdings" panose="05000000000000000000" pitchFamily="2" charset="2"/>
              <a:buChar char="à"/>
            </a:pPr>
            <a:r>
              <a:rPr lang="de-DE" sz="1800" dirty="0"/>
              <a:t>Der Anteil der Ungeimpften ist in diesen Angaben überschätzt: unberücksichtigt sind rund 2,3 </a:t>
            </a:r>
            <a:r>
              <a:rPr lang="de-DE" sz="1800" dirty="0" err="1"/>
              <a:t>Mio</a:t>
            </a:r>
            <a:r>
              <a:rPr lang="de-DE" sz="1800" dirty="0"/>
              <a:t> Impfungen bei Personen </a:t>
            </a:r>
            <a:r>
              <a:rPr lang="de-DE" sz="1800" u="sng" dirty="0"/>
              <a:t>&gt;</a:t>
            </a:r>
            <a:r>
              <a:rPr lang="de-DE" sz="1800" dirty="0"/>
              <a:t>60 Jahren (ohne genaue Altersangabe) in den Arztpraxen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12DFE01-FFAD-48DE-BAA9-F142B6788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1DB1A59-B62F-4316-9236-C88F3F59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4BF328B-675F-4C17-87E3-14C36CB6F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6AA09F6-CA12-4A4D-8A87-5E3305FDE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01" y="365212"/>
            <a:ext cx="10644861" cy="952388"/>
          </a:xfrm>
        </p:spPr>
        <p:txBody>
          <a:bodyPr/>
          <a:lstStyle/>
          <a:p>
            <a:r>
              <a:rPr lang="de-DE" sz="2800" dirty="0"/>
              <a:t>COVID-19-Impfquote bei Personen ab 80 Jahre nach Daten aus den Impfzentren (Stand 27.04.2021)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56D5B23-6E09-4E67-9794-8A7ADAE67154}"/>
              </a:ext>
            </a:extLst>
          </p:cNvPr>
          <p:cNvSpPr txBox="1"/>
          <p:nvPr/>
        </p:nvSpPr>
        <p:spPr>
          <a:xfrm>
            <a:off x="434701" y="5891931"/>
            <a:ext cx="6766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Hinweis: Impfungen bei niedergelassenen Ärzten sind aufgrund fehlender Altersangabe der Geimpften nicht enthalten.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BE91D79-F542-4A96-9CF0-E0BA52884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701" y="1332417"/>
            <a:ext cx="6444031" cy="454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970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ＭＳ 明朝</vt:lpstr>
      <vt:lpstr>Wingdings</vt:lpstr>
      <vt:lpstr>Office-Design</vt:lpstr>
      <vt:lpstr>COVID-19-Impfquote bei Personen ab 80 Jahre nach Daten aus den Impfzentren (Stand 27.04.2021)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Beratung der STIKO zur  SARS-CoV-2/COVID-19 Impfung  8. STIKO-Beratung Vorstellung der Daten zum Janssen-Impfstoff  10 oder 11.03.2021</dc:title>
  <dc:creator>Koch, Judith</dc:creator>
  <cp:lastModifiedBy>Siedler, Anette</cp:lastModifiedBy>
  <cp:revision>365</cp:revision>
  <cp:lastPrinted>2021-03-09T14:21:20Z</cp:lastPrinted>
  <dcterms:created xsi:type="dcterms:W3CDTF">2021-02-26T08:42:40Z</dcterms:created>
  <dcterms:modified xsi:type="dcterms:W3CDTF">2021-04-27T13:21:40Z</dcterms:modified>
</cp:coreProperties>
</file>