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134804462" r:id="rId2"/>
  </p:sldIdLst>
  <p:sldSz cx="12192000" cy="6858000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31" autoAdjust="0"/>
    <p:restoredTop sz="94660"/>
  </p:normalViewPr>
  <p:slideViewPr>
    <p:cSldViewPr snapToGrid="0">
      <p:cViewPr varScale="1">
        <p:scale>
          <a:sx n="90" d="100"/>
          <a:sy n="90" d="100"/>
        </p:scale>
        <p:origin x="84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956802-F716-49BA-A896-F87840FF557B}" type="datetimeFigureOut">
              <a:rPr lang="de-DE" smtClean="0"/>
              <a:t>27.04.2021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B27DC2-FE48-4C56-A249-493179E904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7808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384876"/>
            <a:ext cx="11669813" cy="4355539"/>
          </a:xfrm>
          <a:prstGeom prst="rect">
            <a:avLst/>
          </a:prstGeom>
          <a:solidFill>
            <a:srgbClr val="045AA6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21917" tIns="60959" rIns="121917" bIns="609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 sz="2400"/>
          </a:p>
        </p:txBody>
      </p:sp>
      <p:sp>
        <p:nvSpPr>
          <p:cNvPr id="9" name="Textfeld 8"/>
          <p:cNvSpPr txBox="1"/>
          <p:nvPr userDrawn="1"/>
        </p:nvSpPr>
        <p:spPr>
          <a:xfrm>
            <a:off x="4832471" y="2264792"/>
            <a:ext cx="6832149" cy="2678579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863979" tIns="311992" rIns="911977" bIns="5999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600"/>
              </a:lnSpc>
              <a:spcAft>
                <a:spcPts val="800"/>
              </a:spcAft>
            </a:pPr>
            <a:endParaRPr lang="de-DE" sz="3733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246521" y="2267307"/>
            <a:ext cx="6006459" cy="1687127"/>
          </a:xfrm>
        </p:spPr>
        <p:txBody>
          <a:bodyPr lIns="251994" tIns="107997" rIns="251994" bIns="107997" anchor="t" anchorCtr="0">
            <a:noAutofit/>
          </a:bodyPr>
          <a:lstStyle>
            <a:lvl1pPr algn="l">
              <a:defRPr sz="2933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xx.04.2021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5246520" y="2015661"/>
            <a:ext cx="0" cy="316041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11252979" y="2009672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11664622" y="2267304"/>
            <a:ext cx="527383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21917" tIns="60959" rIns="121917" bIns="609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 sz="2400"/>
          </a:p>
        </p:txBody>
      </p:sp>
      <p:sp>
        <p:nvSpPr>
          <p:cNvPr id="13" name="Rechteck 12"/>
          <p:cNvSpPr/>
          <p:nvPr userDrawn="1"/>
        </p:nvSpPr>
        <p:spPr>
          <a:xfrm>
            <a:off x="3294136" y="6176546"/>
            <a:ext cx="1677635" cy="68145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17" tIns="60959" rIns="121917" bIns="60959" rtlCol="0" anchor="ctr"/>
          <a:lstStyle/>
          <a:p>
            <a:pPr algn="ctr"/>
            <a:endParaRPr lang="de-DE" sz="2400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1" y="1384302"/>
            <a:ext cx="4425951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20" name="Rechteck 19"/>
          <p:cNvSpPr/>
          <p:nvPr userDrawn="1"/>
        </p:nvSpPr>
        <p:spPr>
          <a:xfrm>
            <a:off x="119532" y="6290236"/>
            <a:ext cx="11545089" cy="5677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17" tIns="60959" rIns="121917" bIns="60959" rtlCol="0" anchor="ctr"/>
          <a:lstStyle/>
          <a:p>
            <a:pPr algn="ctr"/>
            <a:endParaRPr lang="de-DE" sz="2400"/>
          </a:p>
        </p:txBody>
      </p:sp>
      <p:sp>
        <p:nvSpPr>
          <p:cNvPr id="2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5247219" y="3954433"/>
            <a:ext cx="6004983" cy="988936"/>
          </a:xfrm>
        </p:spPr>
        <p:txBody>
          <a:bodyPr lIns="251994" tIns="107997" rIns="251994" bIns="143996" anchor="b" anchorCtr="0">
            <a:noAutofit/>
          </a:bodyPr>
          <a:lstStyle>
            <a:lvl1pPr marL="0" indent="0">
              <a:lnSpc>
                <a:spcPts val="2933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609570" indent="0">
              <a:buNone/>
              <a:defRPr>
                <a:solidFill>
                  <a:srgbClr val="FFFFFF"/>
                </a:solidFill>
              </a:defRPr>
            </a:lvl2pPr>
            <a:lvl3pPr marL="1219140" indent="0">
              <a:buNone/>
              <a:defRPr>
                <a:solidFill>
                  <a:srgbClr val="FFFFFF"/>
                </a:solidFill>
              </a:defRPr>
            </a:lvl3pPr>
            <a:lvl4pPr marL="1828709" indent="0">
              <a:buNone/>
              <a:defRPr>
                <a:solidFill>
                  <a:srgbClr val="FFFFFF"/>
                </a:solidFill>
              </a:defRPr>
            </a:lvl4pPr>
            <a:lvl5pPr marL="2438278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76959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 11" descr="PPT_Background_16zu9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2175"/>
            <a:ext cx="11663680" cy="4356608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4832471" y="2264792"/>
            <a:ext cx="6832149" cy="2678579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35992" tIns="311992" rIns="335992" bIns="59998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600"/>
              </a:lnSpc>
              <a:spcAft>
                <a:spcPts val="800"/>
              </a:spcAft>
            </a:pPr>
            <a:endParaRPr lang="de-DE" sz="3733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5246520" y="2015661"/>
            <a:ext cx="0" cy="316041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11252979" y="2009672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 userDrawn="1"/>
        </p:nvSpPr>
        <p:spPr>
          <a:xfrm>
            <a:off x="11664622" y="2267304"/>
            <a:ext cx="527383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21917" tIns="60959" rIns="121917" bIns="609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 sz="240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xx.04.2021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3294136" y="6176546"/>
            <a:ext cx="1677635" cy="68145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17" tIns="60959" rIns="121917" bIns="60959" rtlCol="0" anchor="ctr"/>
          <a:lstStyle/>
          <a:p>
            <a:pPr algn="ctr"/>
            <a:endParaRPr lang="de-DE" sz="2400"/>
          </a:p>
        </p:txBody>
      </p:sp>
      <p:sp>
        <p:nvSpPr>
          <p:cNvPr id="11" name="Rechteck 10"/>
          <p:cNvSpPr/>
          <p:nvPr userDrawn="1"/>
        </p:nvSpPr>
        <p:spPr>
          <a:xfrm>
            <a:off x="119532" y="6290236"/>
            <a:ext cx="11545089" cy="5677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17" tIns="60959" rIns="121917" bIns="60959" rtlCol="0" anchor="ctr"/>
          <a:lstStyle/>
          <a:p>
            <a:pPr algn="ctr"/>
            <a:endParaRPr lang="de-DE" sz="2400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>
          <a:xfrm>
            <a:off x="5246521" y="2267307"/>
            <a:ext cx="6006459" cy="1687127"/>
          </a:xfrm>
        </p:spPr>
        <p:txBody>
          <a:bodyPr lIns="251994" tIns="107997" rIns="251994" bIns="107997" anchor="t" anchorCtr="0">
            <a:noAutofit/>
          </a:bodyPr>
          <a:lstStyle>
            <a:lvl1pPr algn="l">
              <a:defRPr sz="2933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14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5247219" y="3954433"/>
            <a:ext cx="6004983" cy="988936"/>
          </a:xfrm>
        </p:spPr>
        <p:txBody>
          <a:bodyPr lIns="251994" tIns="107997" rIns="251994" bIns="143996" anchor="b" anchorCtr="0">
            <a:noAutofit/>
          </a:bodyPr>
          <a:lstStyle>
            <a:lvl1pPr marL="0" indent="0">
              <a:lnSpc>
                <a:spcPts val="2933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609570" indent="0">
              <a:buNone/>
              <a:defRPr>
                <a:solidFill>
                  <a:srgbClr val="FFFFFF"/>
                </a:solidFill>
              </a:defRPr>
            </a:lvl2pPr>
            <a:lvl3pPr marL="1219140" indent="0">
              <a:buNone/>
              <a:defRPr>
                <a:solidFill>
                  <a:srgbClr val="FFFFFF"/>
                </a:solidFill>
              </a:defRPr>
            </a:lvl3pPr>
            <a:lvl4pPr marL="1828709" indent="0">
              <a:buNone/>
              <a:defRPr>
                <a:solidFill>
                  <a:srgbClr val="FFFFFF"/>
                </a:solidFill>
              </a:defRPr>
            </a:lvl4pPr>
            <a:lvl5pPr marL="2438278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083617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609600" y="1901759"/>
            <a:ext cx="10644861" cy="432618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753104" y="6506300"/>
            <a:ext cx="2480561" cy="365125"/>
          </a:xfrm>
        </p:spPr>
        <p:txBody>
          <a:bodyPr/>
          <a:lstStyle>
            <a:lvl1pPr>
              <a:defRPr sz="1333"/>
            </a:lvl1pPr>
          </a:lstStyle>
          <a:p>
            <a:r>
              <a:rPr lang="de-DE"/>
              <a:t>xx.04.2021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599723" y="6483151"/>
            <a:ext cx="3860800" cy="365125"/>
          </a:xfrm>
        </p:spPr>
        <p:txBody>
          <a:bodyPr/>
          <a:lstStyle>
            <a:lvl1pPr>
              <a:defRPr sz="1333"/>
            </a:lvl1pPr>
          </a:lstStyle>
          <a:p>
            <a:r>
              <a:rPr lang="de-DE"/>
              <a:t>15. STIKO Beratung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591965" y="6538915"/>
            <a:ext cx="662496" cy="365125"/>
          </a:xfrm>
        </p:spPr>
        <p:txBody>
          <a:bodyPr/>
          <a:lstStyle>
            <a:lvl1pPr>
              <a:defRPr sz="1333"/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609600" y="851207"/>
            <a:ext cx="10644861" cy="95238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329235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xx.04.2021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15. STIKO Beratung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quarter" idx="13"/>
          </p:nvPr>
        </p:nvSpPr>
        <p:spPr>
          <a:xfrm>
            <a:off x="609600" y="1902509"/>
            <a:ext cx="5177227" cy="431597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sz="quarter" idx="14"/>
          </p:nvPr>
        </p:nvSpPr>
        <p:spPr>
          <a:xfrm>
            <a:off x="6106835" y="1902509"/>
            <a:ext cx="5147628" cy="431597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609600" y="851207"/>
            <a:ext cx="10644861" cy="95238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349018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xx.04.2021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15. STIKO Beratung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609600" y="851207"/>
            <a:ext cx="10644861" cy="95238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38840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xx.04.2021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15. STIKO Beratung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1364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70" indent="0">
              <a:buNone/>
              <a:defRPr sz="3733"/>
            </a:lvl2pPr>
            <a:lvl3pPr marL="1219140" indent="0">
              <a:buNone/>
              <a:defRPr sz="3200"/>
            </a:lvl3pPr>
            <a:lvl4pPr marL="1828709" indent="0">
              <a:buNone/>
              <a:defRPr sz="2667"/>
            </a:lvl4pPr>
            <a:lvl5pPr marL="2438278" indent="0">
              <a:buNone/>
              <a:defRPr sz="2667"/>
            </a:lvl5pPr>
            <a:lvl6pPr marL="3047848" indent="0">
              <a:buNone/>
              <a:defRPr sz="2667"/>
            </a:lvl6pPr>
            <a:lvl7pPr marL="3657418" indent="0">
              <a:buNone/>
              <a:defRPr sz="2667"/>
            </a:lvl7pPr>
            <a:lvl8pPr marL="4266987" indent="0">
              <a:buNone/>
              <a:defRPr sz="2667"/>
            </a:lvl8pPr>
            <a:lvl9pPr marL="4876557" indent="0">
              <a:buNone/>
              <a:defRPr sz="2667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70" indent="0">
              <a:buNone/>
              <a:defRPr sz="1600"/>
            </a:lvl2pPr>
            <a:lvl3pPr marL="1219140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8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xx.04.2021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15. STIKO Beratung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7249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xx.04.2021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15. STIKO Beratung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2214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xx.04.2021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15. STIKO Beratung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4629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ti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09600" y="851207"/>
            <a:ext cx="10644861" cy="95238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902509"/>
            <a:ext cx="10644861" cy="431597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53104" y="6356352"/>
            <a:ext cx="2480561" cy="365125"/>
          </a:xfrm>
          <a:prstGeom prst="rect">
            <a:avLst/>
          </a:prstGeom>
        </p:spPr>
        <p:txBody>
          <a:bodyPr vert="horz" lIns="0" tIns="45719" rIns="0" bIns="45719" rtlCol="0" anchor="ctr"/>
          <a:lstStyle>
            <a:lvl1pPr algn="l">
              <a:defRPr sz="1600">
                <a:solidFill>
                  <a:srgbClr val="045AA6"/>
                </a:solidFill>
              </a:defRPr>
            </a:lvl1pPr>
          </a:lstStyle>
          <a:p>
            <a:r>
              <a:rPr lang="de-DE"/>
              <a:t>xx.04.2021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599723" y="6356352"/>
            <a:ext cx="3860800" cy="365125"/>
          </a:xfrm>
          <a:prstGeom prst="rect">
            <a:avLst/>
          </a:prstGeom>
        </p:spPr>
        <p:txBody>
          <a:bodyPr vert="horz" lIns="0" tIns="45719" rIns="0" bIns="45719" rtlCol="0" anchor="ctr"/>
          <a:lstStyle>
            <a:lvl1pPr algn="l">
              <a:defRPr sz="1600">
                <a:solidFill>
                  <a:srgbClr val="045AA6"/>
                </a:solidFill>
              </a:defRPr>
            </a:lvl1pPr>
          </a:lstStyle>
          <a:p>
            <a:r>
              <a:rPr lang="de-DE"/>
              <a:t>15. STIKO Beratung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590483" y="6356352"/>
            <a:ext cx="662496" cy="365125"/>
          </a:xfrm>
          <a:prstGeom prst="rect">
            <a:avLst/>
          </a:prstGeom>
        </p:spPr>
        <p:txBody>
          <a:bodyPr vert="horz" lIns="0" tIns="45719" rIns="0" bIns="45719" rtlCol="0" anchor="ctr"/>
          <a:lstStyle>
            <a:lvl1pPr algn="ctr">
              <a:defRPr sz="1600">
                <a:solidFill>
                  <a:srgbClr val="045AA6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Bild 6"/>
          <p:cNvPicPr/>
          <p:nvPr userDrawn="1"/>
        </p:nvPicPr>
        <p:blipFill>
          <a:blip r:embed="rId11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9053" y="326667"/>
            <a:ext cx="2041215" cy="595685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 xmlns=""/>
            </a:ext>
          </a:extLst>
        </p:spPr>
      </p:pic>
      <p:grpSp>
        <p:nvGrpSpPr>
          <p:cNvPr id="19" name="Gruppierung 18"/>
          <p:cNvGrpSpPr/>
          <p:nvPr userDrawn="1"/>
        </p:nvGrpSpPr>
        <p:grpSpPr>
          <a:xfrm>
            <a:off x="609602" y="6458253"/>
            <a:ext cx="10662508" cy="424727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65358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l" defTabSz="609570" rtl="0" eaLnBrk="1" latinLnBrk="0" hangingPunct="1">
        <a:lnSpc>
          <a:spcPct val="100000"/>
        </a:lnSpc>
        <a:spcBef>
          <a:spcPct val="0"/>
        </a:spcBef>
        <a:buNone/>
        <a:defRPr sz="2933" b="1" kern="1200">
          <a:solidFill>
            <a:srgbClr val="045AA6"/>
          </a:solidFill>
          <a:latin typeface="+mj-lt"/>
          <a:ea typeface="+mj-ea"/>
          <a:cs typeface="+mj-cs"/>
        </a:defRPr>
      </a:lvl1pPr>
    </p:titleStyle>
    <p:bodyStyle>
      <a:lvl1pPr marL="457178" indent="-457178" algn="l" defTabSz="609570" rtl="0" eaLnBrk="1" latinLnBrk="0" hangingPunct="1">
        <a:spcBef>
          <a:spcPts val="576"/>
        </a:spcBef>
        <a:buClr>
          <a:srgbClr val="045AA6"/>
        </a:buClr>
        <a:buFont typeface="Wingdings" charset="2"/>
        <a:buChar char="§"/>
        <a:defRPr sz="26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50" indent="-380981" algn="l" defTabSz="609570" rtl="0" eaLnBrk="1" latinLnBrk="0" hangingPunct="1">
        <a:spcBef>
          <a:spcPts val="576"/>
        </a:spcBef>
        <a:buClr>
          <a:srgbClr val="045AA6"/>
        </a:buClr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25" indent="-304784" algn="l" defTabSz="609570" rtl="0" eaLnBrk="1" latinLnBrk="0" hangingPunct="1">
        <a:spcBef>
          <a:spcPts val="576"/>
        </a:spcBef>
        <a:buClr>
          <a:srgbClr val="045AA6"/>
        </a:buClr>
        <a:buFont typeface="Wingdings" charset="2"/>
        <a:buChar char="§"/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2133493" indent="-304784" algn="l" defTabSz="609570" rtl="0" eaLnBrk="1" latinLnBrk="0" hangingPunct="1">
        <a:spcBef>
          <a:spcPts val="576"/>
        </a:spcBef>
        <a:buClr>
          <a:srgbClr val="045AA6"/>
        </a:buClr>
        <a:buFont typeface="Wingdings" charset="2"/>
        <a:buChar char="§"/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062" indent="-304784" algn="l" defTabSz="609570" rtl="0" eaLnBrk="1" latinLnBrk="0" hangingPunct="1">
        <a:spcBef>
          <a:spcPts val="576"/>
        </a:spcBef>
        <a:buClr>
          <a:srgbClr val="045AA6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632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202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2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341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7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4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09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7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4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41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987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557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00C27FDD-4CEB-4707-BA6E-E3170833DD2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067853" y="1332417"/>
            <a:ext cx="4689445" cy="48358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/>
              <a:t>10 Bundesländer melden aus den Impfzentren, mobilen Impfteams und Krankenhäusern vollständig digital mit genauer Altersangabe: </a:t>
            </a:r>
          </a:p>
          <a:p>
            <a:r>
              <a:rPr lang="de-DE" sz="1800" dirty="0"/>
              <a:t>mindestens 1x geimpfte 80+ Jährige: </a:t>
            </a:r>
            <a:r>
              <a:rPr lang="de-DE" sz="1800" b="1" dirty="0">
                <a:solidFill>
                  <a:schemeClr val="accent1">
                    <a:lumMod val="75000"/>
                  </a:schemeClr>
                </a:solidFill>
              </a:rPr>
              <a:t>78%</a:t>
            </a:r>
          </a:p>
          <a:p>
            <a:r>
              <a:rPr lang="de-DE" sz="1800" dirty="0"/>
              <a:t>vollständig geimpfte 80+ Jährige: </a:t>
            </a:r>
            <a:r>
              <a:rPr lang="de-DE" sz="1800" b="1" dirty="0">
                <a:solidFill>
                  <a:schemeClr val="accent1">
                    <a:lumMod val="75000"/>
                  </a:schemeClr>
                </a:solidFill>
              </a:rPr>
              <a:t>62%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sz="1800" dirty="0">
                <a:sym typeface="Wingdings" panose="05000000000000000000" pitchFamily="2" charset="2"/>
              </a:rPr>
              <a:t>Geschätzt auf Basis dieser Daten, haben v</a:t>
            </a:r>
            <a:r>
              <a:rPr lang="de-DE" sz="1800" dirty="0"/>
              <a:t>on den 5.681.135 in Deutschland lebenden Personen ≥80 Jahre max. 1.239.773 (22%) noch keine Erstimpfung erhalten.</a:t>
            </a:r>
            <a:br>
              <a:rPr lang="de-DE" sz="1800" dirty="0"/>
            </a:br>
            <a:endParaRPr lang="de-DE" sz="1800" dirty="0"/>
          </a:p>
          <a:p>
            <a:pPr>
              <a:buFont typeface="Wingdings" panose="05000000000000000000" pitchFamily="2" charset="2"/>
              <a:buChar char="à"/>
            </a:pPr>
            <a:r>
              <a:rPr lang="de-DE" sz="1800" dirty="0"/>
              <a:t>Der Anteil der Ungeimpften ist in diesen Angaben überschätzt: unberücksichtigt sind rund 2,3 </a:t>
            </a:r>
            <a:r>
              <a:rPr lang="de-DE" sz="1800" dirty="0" err="1"/>
              <a:t>Mio</a:t>
            </a:r>
            <a:r>
              <a:rPr lang="de-DE" sz="1800" dirty="0"/>
              <a:t> Impfungen bei Personen </a:t>
            </a:r>
            <a:r>
              <a:rPr lang="de-DE" sz="1800" u="sng" dirty="0"/>
              <a:t>&gt;</a:t>
            </a:r>
            <a:r>
              <a:rPr lang="de-DE" sz="1800" dirty="0"/>
              <a:t>60 Jahren (ohne genaue Altersangabe) in den Arztpraxen</a:t>
            </a:r>
          </a:p>
          <a:p>
            <a:pPr>
              <a:buFont typeface="Wingdings" panose="05000000000000000000" pitchFamily="2" charset="2"/>
              <a:buChar char="à"/>
            </a:pPr>
            <a:endParaRPr lang="de-DE" sz="1800" dirty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12DFE01-FFAD-48DE-BAA9-F142B6788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1DB1A59-B62F-4316-9236-C88F3F59F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4BF328B-675F-4C17-87E3-14C36CB6F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1</a:t>
            </a:fld>
            <a:endParaRPr lang="de-DE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26AA09F6-CA12-4A4D-8A87-5E3305FDE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701" y="365212"/>
            <a:ext cx="10644861" cy="952388"/>
          </a:xfrm>
        </p:spPr>
        <p:txBody>
          <a:bodyPr/>
          <a:lstStyle/>
          <a:p>
            <a:r>
              <a:rPr lang="de-DE" sz="2800" dirty="0"/>
              <a:t>COVID-19-Impfquote bei Personen ab 80 Jahre nach Daten aus den Impfzentren (Stand 27.04.2021)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156D5B23-6E09-4E67-9794-8A7ADAE67154}"/>
              </a:ext>
            </a:extLst>
          </p:cNvPr>
          <p:cNvSpPr txBox="1"/>
          <p:nvPr/>
        </p:nvSpPr>
        <p:spPr>
          <a:xfrm>
            <a:off x="434701" y="5891931"/>
            <a:ext cx="6766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Hinweis: Impfungen bei niedergelassenen Ärzten sind aufgrund fehlender Altersangabe der Geimpften nicht enthalten. 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4BE91D79-F542-4A96-9CF0-E0BA528843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701" y="1332417"/>
            <a:ext cx="6444031" cy="4548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970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Office PowerPoint</Application>
  <PresentationFormat>Breitbild</PresentationFormat>
  <Paragraphs>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ＭＳ 明朝</vt:lpstr>
      <vt:lpstr>Wingdings</vt:lpstr>
      <vt:lpstr>Office-Design</vt:lpstr>
      <vt:lpstr>COVID-19-Impfquote bei Personen ab 80 Jahre nach Daten aus den Impfzentren (Stand 27.04.2021)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Beratung der STIKO zur  SARS-CoV-2/COVID-19 Impfung  8. STIKO-Beratung Vorstellung der Daten zum Janssen-Impfstoff  10 oder 11.03.2021</dc:title>
  <dc:creator>Koch, Judith</dc:creator>
  <cp:lastModifiedBy>Siedler, Anette</cp:lastModifiedBy>
  <cp:revision>365</cp:revision>
  <cp:lastPrinted>2021-03-09T14:21:20Z</cp:lastPrinted>
  <dcterms:created xsi:type="dcterms:W3CDTF">2021-02-26T08:42:40Z</dcterms:created>
  <dcterms:modified xsi:type="dcterms:W3CDTF">2021-04-27T13:21:40Z</dcterms:modified>
</cp:coreProperties>
</file>