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264" r:id="rId5"/>
    <p:sldId id="266" r:id="rId6"/>
    <p:sldId id="742" r:id="rId7"/>
    <p:sldId id="739" r:id="rId8"/>
    <p:sldId id="740" r:id="rId9"/>
    <p:sldId id="741" r:id="rId10"/>
    <p:sldId id="734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6924" autoAdjust="0"/>
  </p:normalViewPr>
  <p:slideViewPr>
    <p:cSldViewPr snapToGrid="0" snapToObjects="1">
      <p:cViewPr varScale="1">
        <p:scale>
          <a:sx n="88" d="100"/>
          <a:sy n="88" d="100"/>
        </p:scale>
        <p:origin x="1308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28.04.2021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28.04.2021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38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37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89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21.04.2021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28. April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9944E34-8A2C-421E-B65B-F7CFAEBF2C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97E6A5-F211-497E-B0EB-32B6BA74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28.04.2021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56F9D5-8FB1-4203-9A21-883221E4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</p:spPr>
        <p:txBody>
          <a:bodyPr/>
          <a:lstStyle/>
          <a:p>
            <a:r>
              <a:rPr lang="de-DE" dirty="0"/>
              <a:t>Anteil laborbestätigte COVID-19-Fälle mit und ohne Antigennachweis nach Meldewoche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881DC2-A0F6-4BB2-8F71-96838BC59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772" y="1352695"/>
            <a:ext cx="6630632" cy="380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9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28.04.2021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319F1D08-6A84-4F0D-AFD1-62AA419EF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197962"/>
              </p:ext>
            </p:extLst>
          </p:nvPr>
        </p:nvGraphicFramePr>
        <p:xfrm>
          <a:off x="561866" y="1358346"/>
          <a:ext cx="7983647" cy="3197991"/>
        </p:xfrm>
        <a:graphic>
          <a:graphicData uri="http://schemas.openxmlformats.org/drawingml/2006/table">
            <a:tbl>
              <a:tblPr firstRow="1" firstCol="1" bandRow="1"/>
              <a:tblGrid>
                <a:gridCol w="1060835">
                  <a:extLst>
                    <a:ext uri="{9D8B030D-6E8A-4147-A177-3AD203B41FA5}">
                      <a16:colId xmlns:a16="http://schemas.microsoft.com/office/drawing/2014/main" val="3706946923"/>
                    </a:ext>
                  </a:extLst>
                </a:gridCol>
                <a:gridCol w="1046948">
                  <a:extLst>
                    <a:ext uri="{9D8B030D-6E8A-4147-A177-3AD203B41FA5}">
                      <a16:colId xmlns:a16="http://schemas.microsoft.com/office/drawing/2014/main" val="952625128"/>
                    </a:ext>
                  </a:extLst>
                </a:gridCol>
                <a:gridCol w="79467">
                  <a:extLst>
                    <a:ext uri="{9D8B030D-6E8A-4147-A177-3AD203B41FA5}">
                      <a16:colId xmlns:a16="http://schemas.microsoft.com/office/drawing/2014/main" val="1000814299"/>
                    </a:ext>
                  </a:extLst>
                </a:gridCol>
                <a:gridCol w="722139">
                  <a:extLst>
                    <a:ext uri="{9D8B030D-6E8A-4147-A177-3AD203B41FA5}">
                      <a16:colId xmlns:a16="http://schemas.microsoft.com/office/drawing/2014/main" val="2556837567"/>
                    </a:ext>
                  </a:extLst>
                </a:gridCol>
                <a:gridCol w="554720">
                  <a:extLst>
                    <a:ext uri="{9D8B030D-6E8A-4147-A177-3AD203B41FA5}">
                      <a16:colId xmlns:a16="http://schemas.microsoft.com/office/drawing/2014/main" val="2688445506"/>
                    </a:ext>
                  </a:extLst>
                </a:gridCol>
                <a:gridCol w="1378698">
                  <a:extLst>
                    <a:ext uri="{9D8B030D-6E8A-4147-A177-3AD203B41FA5}">
                      <a16:colId xmlns:a16="http://schemas.microsoft.com/office/drawing/2014/main" val="2806615344"/>
                    </a:ext>
                  </a:extLst>
                </a:gridCol>
                <a:gridCol w="78695">
                  <a:extLst>
                    <a:ext uri="{9D8B030D-6E8A-4147-A177-3AD203B41FA5}">
                      <a16:colId xmlns:a16="http://schemas.microsoft.com/office/drawing/2014/main" val="3896562415"/>
                    </a:ext>
                  </a:extLst>
                </a:gridCol>
                <a:gridCol w="1470498">
                  <a:extLst>
                    <a:ext uri="{9D8B030D-6E8A-4147-A177-3AD203B41FA5}">
                      <a16:colId xmlns:a16="http://schemas.microsoft.com/office/drawing/2014/main" val="2250587964"/>
                    </a:ext>
                  </a:extLst>
                </a:gridCol>
                <a:gridCol w="60960">
                  <a:extLst>
                    <a:ext uri="{9D8B030D-6E8A-4147-A177-3AD203B41FA5}">
                      <a16:colId xmlns:a16="http://schemas.microsoft.com/office/drawing/2014/main" val="613555187"/>
                    </a:ext>
                  </a:extLst>
                </a:gridCol>
                <a:gridCol w="1530687">
                  <a:extLst>
                    <a:ext uri="{9D8B030D-6E8A-4147-A177-3AD203B41FA5}">
                      <a16:colId xmlns:a16="http://schemas.microsoft.com/office/drawing/2014/main" val="2182143956"/>
                    </a:ext>
                  </a:extLst>
                </a:gridCol>
              </a:tblGrid>
              <a:tr h="235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 err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 b="1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(Datenstand 27.04.21)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DIVI-Intensivregister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Arial" panose="020B0604020202020204" pitchFamily="34" charset="0"/>
                        </a:rPr>
                        <a:t>(Datenstand 27.04.21)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815955"/>
                  </a:ext>
                </a:extLst>
              </a:tr>
              <a:tr h="812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100" b="1" baseline="300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100" b="1" baseline="3000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&gt; 50/ 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Impfungen seit dem Vortag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Veränderung, Fälle in intensivmedizinischer Behandlung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444311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+22.231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-700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161</a:t>
                      </a:r>
                      <a:endParaRPr lang="de-DE" sz="11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-2</a:t>
                      </a:r>
                      <a:endParaRPr lang="de-DE" sz="11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1. Impfung: +333.009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-59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160050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(3.332.532)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[ca. 296.300]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[402/412]</a:t>
                      </a:r>
                      <a:endParaRPr lang="de-DE" sz="1100" dirty="0">
                        <a:effectLst/>
                        <a:latin typeface="+mn-lt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Calibri" panose="020F0502020204030204" pitchFamily="34" charset="0"/>
                        </a:rPr>
                        <a:t>2. Impfung: + 69.691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[5.063]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972140"/>
                  </a:ext>
                </a:extLst>
              </a:tr>
              <a:tr h="1071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100" b="1" baseline="300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100" b="1" baseline="300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60-79 Jahre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80+ Jahre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&gt; 100/ 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Anzahl Geimpfter insgesamt mit einer/zwei Impfung/en und Anteil an Bevölkerung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Auf ITS verstorben </a:t>
                      </a:r>
                      <a:b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</a:b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zum Vortag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654754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+22.600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+312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93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64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-21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N1: 19.854.550 (23,9%)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+143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98132"/>
                  </a:ext>
                </a:extLst>
              </a:tr>
              <a:tr h="235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(ca. 2.954.000)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(82.280)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[334/412]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N2: 6.038.063 (7,3%)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 panose="02020609040205080304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119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28.04.2021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2562AF-0B78-4503-B9C9-AEFCD5924E8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8724" y="945355"/>
            <a:ext cx="6651037" cy="3821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28.04.2021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2" y="142468"/>
            <a:ext cx="7438458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N=133.583 (COVID-19)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DA7586-3527-4E92-B28C-7266C0D98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55" y="901303"/>
            <a:ext cx="5998945" cy="42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27.04.2021)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3C99203-C639-44A8-BC6D-7DBC68B4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28.04.2021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F04C56-11F4-4BD7-A73F-14C5D85D26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02105" y="1575031"/>
            <a:ext cx="5939790" cy="29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75A9C83-CF0C-4FC2-80B1-0E4BAD8D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28.04.2021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5D264D-21FD-4C20-BB92-3AA7AE32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COVID-19-Fälle/100.000 Einwohner nach Altersgruppe und Meldewoche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C1C1E91-82D9-46AA-8FCB-B900FE91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01"/>
            <a:ext cx="9144000" cy="50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5F6428-4A02-4CD7-813B-B23C628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" y="113013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nach Altersgruppen </a:t>
            </a:r>
            <a:br>
              <a:rPr lang="de-DE" dirty="0"/>
            </a:br>
            <a:r>
              <a:rPr lang="de-DE" dirty="0"/>
              <a:t>(Stand 21.04.2021)</a:t>
            </a: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BD94E583-35E4-4FF3-9177-8931BC9F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28.04.2021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7C04DA-F047-43F1-BFCB-6F11D636795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051560"/>
            <a:ext cx="6818630" cy="3634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66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27.04.2021)</a:t>
            </a: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7CE52711-2088-4B75-86EC-4A840AE7E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28.04.2021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1CE505-7D3F-42D3-88BB-52226A93C1D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0"/>
          <a:stretch/>
        </p:blipFill>
        <p:spPr bwMode="auto">
          <a:xfrm>
            <a:off x="1580197" y="1490663"/>
            <a:ext cx="5983605" cy="3276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97E6A5-F211-497E-B0EB-32B6BA74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28.04.2021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56F9D5-8FB1-4203-9A21-883221E4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laborbestätigte COVID-19-Fälle mit und ohne Antigennachweis nach Meldewoche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72EA008-DF72-4CA7-B676-999A01CEA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57213"/>
            <a:ext cx="6425483" cy="36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58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Bildschirmpräsentation (16:9)</PresentationFormat>
  <Paragraphs>93</Paragraphs>
  <Slides>10</Slides>
  <Notes>6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ＭＳ 明朝</vt:lpstr>
      <vt:lpstr>ＭＳ 明朝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Landkreis, N=133.583 (COVID-19)</vt:lpstr>
      <vt:lpstr>7-Tage-Inzidenz der COVID-19-Fälle nach Altersgruppe und Meldewoche (Stand 27.04.2021)</vt:lpstr>
      <vt:lpstr>COVID-19-Fälle/100.000 Einwohner nach Altersgruppe und Meldewoche</vt:lpstr>
      <vt:lpstr>Hospitalisierte COVID-19-Fälle nach Altersgruppen  (Stand 21.04.2021)</vt:lpstr>
      <vt:lpstr>Anzahl COVID-19-Todesfälle nach Sterbewoche (Stand 27.04.2021)</vt:lpstr>
      <vt:lpstr>Anzahl laborbestätigte COVID-19-Fälle mit und ohne Antigennachweis nach Meldewoche</vt:lpstr>
      <vt:lpstr>Anteil laborbestätigte COVID-19-Fälle mit und ohne Antigennachweis nach Meldewoche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249</cp:revision>
  <dcterms:created xsi:type="dcterms:W3CDTF">2015-11-02T12:29:13Z</dcterms:created>
  <dcterms:modified xsi:type="dcterms:W3CDTF">2021-04-28T08:51:58Z</dcterms:modified>
</cp:coreProperties>
</file>