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5" r:id="rId4"/>
    <p:sldId id="262" r:id="rId5"/>
    <p:sldId id="269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3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 varScale="1">
        <p:scale>
          <a:sx n="63" d="100"/>
          <a:sy n="63" d="100"/>
        </p:scale>
        <p:origin x="86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28.04.2021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10838" y="5445224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stabil geblieben (12,47 %), Anzahl der Testungen leicht angestiegen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42007D2-D6C4-48AA-95F8-28B22C8B1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916832"/>
            <a:ext cx="8382000" cy="316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81E5790E-10DE-47BC-A86D-166B2A5C41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65"/>
          <a:stretch/>
        </p:blipFill>
        <p:spPr>
          <a:xfrm>
            <a:off x="35495" y="1484784"/>
            <a:ext cx="9072875" cy="4248472"/>
          </a:xfrm>
          <a:prstGeom prst="rect">
            <a:avLst/>
          </a:prstGeom>
        </p:spPr>
      </p:pic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474856" y="5738048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  <a:p>
            <a:endParaRPr lang="de-DE" dirty="0"/>
          </a:p>
          <a:p>
            <a:r>
              <a:rPr lang="de-DE" dirty="0"/>
              <a:t>Probenrückstau und Lieferengpässe unproblematisch (Folie entfällt)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A259F-833C-4424-A50C-5EFD08BEA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72" y="44624"/>
            <a:ext cx="8686800" cy="778098"/>
          </a:xfrm>
        </p:spPr>
        <p:txBody>
          <a:bodyPr>
            <a:noAutofit/>
          </a:bodyPr>
          <a:lstStyle/>
          <a:p>
            <a:r>
              <a:rPr lang="de-DE" sz="2800" dirty="0"/>
              <a:t>Sonderabfrage in den Laboren (KW16): Anteil Bestätigungs-PCRs an Testungen und </a:t>
            </a:r>
            <a:r>
              <a:rPr lang="de-DE" sz="2800" dirty="0" err="1"/>
              <a:t>Positivenanteil</a:t>
            </a:r>
            <a:endParaRPr lang="de-DE" sz="28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28E8C56-ADE4-4664-A9A5-FE8B8E91029B}"/>
              </a:ext>
            </a:extLst>
          </p:cNvPr>
          <p:cNvSpPr txBox="1"/>
          <p:nvPr/>
        </p:nvSpPr>
        <p:spPr>
          <a:xfrm>
            <a:off x="0" y="1099765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31 Labore gaben an, dass von 260.143 übermittelten Testungen 4.004 (1,5%) als Bestätigungstests für positive Antigentests gekennzeichnet waren; hiervon waren 2.482 (62%) positiv.</a:t>
            </a:r>
          </a:p>
          <a:p>
            <a:endParaRPr lang="de-DE" dirty="0"/>
          </a:p>
          <a:p>
            <a:r>
              <a:rPr lang="de-DE" dirty="0"/>
              <a:t>Häufig konnte keine Angabe gemacht werden, ob es sich um Bestätigungstests handelt, Auszug Kommentare:</a:t>
            </a:r>
          </a:p>
          <a:p>
            <a:endParaRPr lang="de-DE" i="1" dirty="0"/>
          </a:p>
          <a:p>
            <a:r>
              <a:rPr lang="de-DE" i="1" dirty="0"/>
              <a:t>„Voraussetzung war natürlich, dass der </a:t>
            </a:r>
            <a:r>
              <a:rPr lang="de-DE" b="1" i="1" dirty="0"/>
              <a:t>OEGD-Schein</a:t>
            </a:r>
            <a:r>
              <a:rPr lang="de-DE" i="1" dirty="0"/>
              <a:t> verwendet und das Kreuz richtig gesetzt wurde. Hier ist sicher von einer Dunkelziffer auszugehen.“</a:t>
            </a:r>
          </a:p>
          <a:p>
            <a:endParaRPr lang="de-DE" i="1" dirty="0"/>
          </a:p>
          <a:p>
            <a:r>
              <a:rPr lang="de-DE" i="1" dirty="0"/>
              <a:t>„Die Bestätigungsteste werden uns leider nicht immer als solche präsentiert, vor allem von den Hausarztpraxen. Bisher haben wir über OEGD-Schein nur die unten genannten, lächerlich geringe Menge an Proben erhalten. Es zirkulieren aber immer noch jede Menge</a:t>
            </a:r>
            <a:r>
              <a:rPr lang="de-DE" b="1" i="1" dirty="0"/>
              <a:t> alter OEGD-Scheine </a:t>
            </a:r>
            <a:r>
              <a:rPr lang="de-DE" i="1" dirty="0"/>
              <a:t>und der Paul-Albrechts-Verlag kommt auch nicht hinterher.“</a:t>
            </a:r>
          </a:p>
          <a:p>
            <a:endParaRPr lang="de-DE" i="1" dirty="0"/>
          </a:p>
          <a:p>
            <a:r>
              <a:rPr lang="de-DE" i="1" dirty="0"/>
              <a:t>„Können z.Z. noch nicht auswerten, bei welchen Aufträgen es sich um einen Bestätigungstest nach pos. Antigen Test handelt. Dafür sind </a:t>
            </a:r>
            <a:r>
              <a:rPr lang="de-DE" b="1" i="1" dirty="0"/>
              <a:t>die neuen OEGD-Schein noch zu frisch und die alten sollen ja aufgebraucht werden</a:t>
            </a:r>
            <a:r>
              <a:rPr lang="de-DE" i="1" dirty="0"/>
              <a:t>“</a:t>
            </a:r>
          </a:p>
          <a:p>
            <a:endParaRPr lang="de-DE" i="1" dirty="0"/>
          </a:p>
          <a:p>
            <a:r>
              <a:rPr lang="de-DE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 Nutzung neuer OEGD-Scheine fördern?</a:t>
            </a:r>
            <a:endParaRPr lang="de-DE" sz="2000" b="1" dirty="0">
              <a:solidFill>
                <a:srgbClr val="FF0000"/>
              </a:solidFill>
            </a:endParaRPr>
          </a:p>
          <a:p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099674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>
            <a:normAutofit/>
          </a:bodyPr>
          <a:lstStyle/>
          <a:p>
            <a:r>
              <a:rPr lang="de-DE" sz="3600" dirty="0"/>
              <a:t>Testzahlerfassung-VOC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D9DE52-4F3F-4525-896B-93505B148B0C}"/>
              </a:ext>
            </a:extLst>
          </p:cNvPr>
          <p:cNvSpPr txBox="1"/>
          <p:nvPr/>
        </p:nvSpPr>
        <p:spPr>
          <a:xfrm>
            <a:off x="2339752" y="6453336"/>
            <a:ext cx="5821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*55% aller übermittelten positiven PCR-Testungen  in KW 16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790B9999-67CC-4988-8EB3-74453EE84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27617"/>
              </p:ext>
            </p:extLst>
          </p:nvPr>
        </p:nvGraphicFramePr>
        <p:xfrm>
          <a:off x="395536" y="692696"/>
          <a:ext cx="8435278" cy="54334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3036">
                  <a:extLst>
                    <a:ext uri="{9D8B030D-6E8A-4147-A177-3AD203B41FA5}">
                      <a16:colId xmlns:a16="http://schemas.microsoft.com/office/drawing/2014/main" val="4232223309"/>
                    </a:ext>
                  </a:extLst>
                </a:gridCol>
                <a:gridCol w="887691">
                  <a:extLst>
                    <a:ext uri="{9D8B030D-6E8A-4147-A177-3AD203B41FA5}">
                      <a16:colId xmlns:a16="http://schemas.microsoft.com/office/drawing/2014/main" val="936645911"/>
                    </a:ext>
                  </a:extLst>
                </a:gridCol>
                <a:gridCol w="887691">
                  <a:extLst>
                    <a:ext uri="{9D8B030D-6E8A-4147-A177-3AD203B41FA5}">
                      <a16:colId xmlns:a16="http://schemas.microsoft.com/office/drawing/2014/main" val="2219001963"/>
                    </a:ext>
                  </a:extLst>
                </a:gridCol>
                <a:gridCol w="887691">
                  <a:extLst>
                    <a:ext uri="{9D8B030D-6E8A-4147-A177-3AD203B41FA5}">
                      <a16:colId xmlns:a16="http://schemas.microsoft.com/office/drawing/2014/main" val="3237390446"/>
                    </a:ext>
                  </a:extLst>
                </a:gridCol>
                <a:gridCol w="888579">
                  <a:extLst>
                    <a:ext uri="{9D8B030D-6E8A-4147-A177-3AD203B41FA5}">
                      <a16:colId xmlns:a16="http://schemas.microsoft.com/office/drawing/2014/main" val="3927138268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600498344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3746989970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1033042367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3320679060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1905828501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3436189022"/>
                    </a:ext>
                  </a:extLst>
                </a:gridCol>
              </a:tblGrid>
              <a:tr h="57060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KW 2021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Meldende Labore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Tests auf VOC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Anzahl VOC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Anteil</a:t>
                      </a:r>
                      <a:endParaRPr lang="de-DE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VOC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B.1.1.7 </a:t>
                      </a:r>
                      <a:br>
                        <a:rPr lang="de-DE" sz="1400" dirty="0">
                          <a:effectLst/>
                        </a:rPr>
                      </a:br>
                      <a:endParaRPr lang="de-DE" sz="1600" dirty="0">
                        <a:effectLst/>
                        <a:latin typeface="Scala Sans OT" panose="020B05040301010201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B.1.351 </a:t>
                      </a:r>
                      <a:br>
                        <a:rPr lang="de-DE" sz="1400" dirty="0">
                          <a:effectLst/>
                        </a:rPr>
                      </a:b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P.1 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249126"/>
                  </a:ext>
                </a:extLst>
              </a:tr>
              <a:tr h="30392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Anzahl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Anteil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Anzahl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Anteil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Anzahl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Anteil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2421469823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02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264922104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03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3.344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3,6%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3,6%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16358234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04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30.449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1.537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1.441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4,7%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4075680634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05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26.849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2.105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7,8%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1.931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7,2%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0,6%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643073299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06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33.943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6.380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18,8%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5.978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17,6%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3135350485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07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29.770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7.935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26,7%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7.698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25,9%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0,7%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747987974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08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45.581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18.763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41,2%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18.224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4218613031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09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106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36.157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20.081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55,5%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19.687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54,4%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2245252349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10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56.977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36.776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64,5%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36.224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63,6%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540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0,9%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1266931972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11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62.505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45.209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44.580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71,3%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604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1091937125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12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87.987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69.874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79,4%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69.057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78,5%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759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0,9%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878527245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13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75.623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62.965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62.318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82,4%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0,8%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162584407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14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77.958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67.215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86,2%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66.471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85,3%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704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0,9%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2455619909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15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108.102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97.572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90,3%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96.698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89,5%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0,8%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53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3976496264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16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129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96.389*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87.814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91,1%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87.042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90,3%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702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0,7%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70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0,1%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3551892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4523E2A0-3DC8-4194-8084-7F4D9E24CF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BF7F6E6-6662-4205-A4EA-4E22256A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2040" y="188640"/>
            <a:ext cx="4690864" cy="1143000"/>
          </a:xfrm>
        </p:spPr>
        <p:txBody>
          <a:bodyPr>
            <a:normAutofit fontScale="90000"/>
          </a:bodyPr>
          <a:lstStyle/>
          <a:p>
            <a:r>
              <a:rPr lang="de-DE" dirty="0"/>
              <a:t>POCT in Einrichtungen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E89B513-0E09-4EDE-8DDA-293D9AB41D4A}"/>
              </a:ext>
            </a:extLst>
          </p:cNvPr>
          <p:cNvSpPr txBox="1"/>
          <p:nvPr/>
        </p:nvSpPr>
        <p:spPr>
          <a:xfrm flipH="1">
            <a:off x="4441207" y="4880552"/>
            <a:ext cx="44725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Insgesamt aus 354 Einrichtungen 642.417 POCT erfasst, 1114 positiv (0,17%), davon 943 (84,6%) in PCR gegangen, davon 517 (54,8%) als positiv bestätigt übermittelt. </a:t>
            </a:r>
          </a:p>
          <a:p>
            <a:r>
              <a:rPr lang="de-DE" dirty="0"/>
              <a:t>2950 POCT (0,5%) waren nicht auswertbar/unklares Ergebnis.</a:t>
            </a:r>
          </a:p>
        </p:txBody>
      </p:sp>
    </p:spTree>
    <p:extLst>
      <p:ext uri="{BB962C8B-B14F-4D97-AF65-F5344CB8AC3E}">
        <p14:creationId xmlns:p14="http://schemas.microsoft.com/office/powerpoint/2010/main" val="24623228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Bildschirmpräsentation (4:3)</PresentationFormat>
  <Paragraphs>203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Scala Sans OT</vt:lpstr>
      <vt:lpstr>Times New Roman</vt:lpstr>
      <vt:lpstr>Wingdings</vt:lpstr>
      <vt:lpstr>Larissa</vt:lpstr>
      <vt:lpstr>Testzahlen und Positivquote</vt:lpstr>
      <vt:lpstr>Auslastung der Kapazitäten</vt:lpstr>
      <vt:lpstr>Sonderabfrage in den Laboren (KW16): Anteil Bestätigungs-PCRs an Testungen und Positivenanteil</vt:lpstr>
      <vt:lpstr>Testzahlerfassung-VOC</vt:lpstr>
      <vt:lpstr>POCT in Einrichtungen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128</cp:revision>
  <dcterms:created xsi:type="dcterms:W3CDTF">2020-11-18T09:03:03Z</dcterms:created>
  <dcterms:modified xsi:type="dcterms:W3CDTF">2021-04-28T05:39:16Z</dcterms:modified>
</cp:coreProperties>
</file>