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358" r:id="rId3"/>
    <p:sldId id="315" r:id="rId4"/>
    <p:sldId id="362" r:id="rId5"/>
    <p:sldId id="344" r:id="rId6"/>
    <p:sldId id="356" r:id="rId7"/>
    <p:sldId id="335" r:id="rId8"/>
    <p:sldId id="360" r:id="rId9"/>
    <p:sldId id="361" r:id="rId10"/>
    <p:sldId id="355" r:id="rId11"/>
    <p:sldId id="357" r:id="rId12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7"/>
    <a:srgbClr val="4D8AD2"/>
    <a:srgbClr val="80A5DC"/>
    <a:srgbClr val="338BD2"/>
    <a:srgbClr val="66A8DD"/>
    <a:srgbClr val="367BB8"/>
    <a:srgbClr val="689CCA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0" autoAdjust="0"/>
    <p:restoredTop sz="84707" autoAdjust="0"/>
  </p:normalViewPr>
  <p:slideViewPr>
    <p:cSldViewPr snapToGrid="0" snapToObjects="1">
      <p:cViewPr varScale="1">
        <p:scale>
          <a:sx n="128" d="100"/>
          <a:sy n="128" d="100"/>
        </p:scale>
        <p:origin x="672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301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Progressive </a:t>
            </a:r>
            <a:r>
              <a:rPr lang="de-DE" dirty="0" err="1"/>
              <a:t>lifting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measures</a:t>
            </a:r>
            <a:r>
              <a:rPr lang="de-DE" dirty="0"/>
              <a:t> in ISR (Feb), UK (Mar), USA (Apr)</a:t>
            </a:r>
          </a:p>
          <a:p>
            <a:endParaRPr lang="de-DE" dirty="0"/>
          </a:p>
          <a:p>
            <a:r>
              <a:rPr lang="de-DE" dirty="0"/>
              <a:t>BHR: Opening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schools</a:t>
            </a:r>
            <a:r>
              <a:rPr lang="de-DE" dirty="0"/>
              <a:t>, </a:t>
            </a:r>
            <a:r>
              <a:rPr lang="de-DE" dirty="0" err="1"/>
              <a:t>tightening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restrictions</a:t>
            </a:r>
            <a:r>
              <a:rPr lang="de-DE" dirty="0"/>
              <a:t> on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events</a:t>
            </a:r>
            <a:r>
              <a:rPr lang="de-DE" dirty="0"/>
              <a:t> and </a:t>
            </a:r>
            <a:r>
              <a:rPr lang="de-DE" dirty="0" err="1"/>
              <a:t>gatherings</a:t>
            </a:r>
            <a:r>
              <a:rPr lang="de-DE" dirty="0"/>
              <a:t>, international </a:t>
            </a:r>
            <a:r>
              <a:rPr lang="de-DE" dirty="0" err="1"/>
              <a:t>travel</a:t>
            </a:r>
            <a:r>
              <a:rPr lang="de-DE" dirty="0"/>
              <a:t> (Apr)</a:t>
            </a:r>
          </a:p>
          <a:p>
            <a:endParaRPr lang="de-DE" dirty="0"/>
          </a:p>
          <a:p>
            <a:r>
              <a:rPr lang="de-DE" dirty="0"/>
              <a:t>FRA: </a:t>
            </a:r>
            <a:r>
              <a:rPr lang="de-DE" dirty="0" err="1"/>
              <a:t>Tightening</a:t>
            </a:r>
            <a:r>
              <a:rPr lang="de-DE" dirty="0"/>
              <a:t> internal </a:t>
            </a:r>
            <a:r>
              <a:rPr lang="de-DE" dirty="0" err="1"/>
              <a:t>movement</a:t>
            </a:r>
            <a:r>
              <a:rPr lang="de-DE" dirty="0"/>
              <a:t> and </a:t>
            </a:r>
            <a:r>
              <a:rPr lang="de-DE" dirty="0" err="1"/>
              <a:t>workplace</a:t>
            </a:r>
            <a:r>
              <a:rPr lang="de-DE" dirty="0"/>
              <a:t> </a:t>
            </a:r>
            <a:r>
              <a:rPr lang="de-DE" dirty="0" err="1"/>
              <a:t>closures</a:t>
            </a:r>
            <a:r>
              <a:rPr lang="de-DE" dirty="0"/>
              <a:t> (Mar), </a:t>
            </a:r>
            <a:r>
              <a:rPr lang="de-DE" dirty="0" err="1"/>
              <a:t>tightening</a:t>
            </a:r>
            <a:r>
              <a:rPr lang="de-DE" dirty="0"/>
              <a:t> </a:t>
            </a:r>
            <a:r>
              <a:rPr lang="de-DE" dirty="0" err="1"/>
              <a:t>school</a:t>
            </a:r>
            <a:r>
              <a:rPr lang="de-DE" dirty="0"/>
              <a:t> </a:t>
            </a:r>
            <a:r>
              <a:rPr lang="de-DE" dirty="0" err="1"/>
              <a:t>closures</a:t>
            </a:r>
            <a:r>
              <a:rPr lang="de-DE" dirty="0"/>
              <a:t>, international </a:t>
            </a:r>
            <a:r>
              <a:rPr lang="de-DE" dirty="0" err="1"/>
              <a:t>travel</a:t>
            </a:r>
            <a:r>
              <a:rPr lang="de-DE" dirty="0"/>
              <a:t> (Apr)</a:t>
            </a:r>
          </a:p>
          <a:p>
            <a:endParaRPr lang="de-DE" dirty="0"/>
          </a:p>
          <a:p>
            <a:r>
              <a:rPr lang="de-DE" dirty="0"/>
              <a:t>IND: </a:t>
            </a:r>
            <a:r>
              <a:rPr lang="de-DE" dirty="0" err="1"/>
              <a:t>Restrictions</a:t>
            </a:r>
            <a:r>
              <a:rPr lang="de-DE" dirty="0"/>
              <a:t> in </a:t>
            </a:r>
            <a:r>
              <a:rPr lang="de-DE" dirty="0" err="1"/>
              <a:t>place</a:t>
            </a:r>
            <a:r>
              <a:rPr lang="de-DE" dirty="0"/>
              <a:t> </a:t>
            </a:r>
            <a:r>
              <a:rPr lang="de-DE" dirty="0" err="1"/>
              <a:t>unchanged</a:t>
            </a:r>
            <a:r>
              <a:rPr lang="de-DE" dirty="0"/>
              <a:t> </a:t>
            </a:r>
            <a:r>
              <a:rPr lang="de-DE" dirty="0" err="1"/>
              <a:t>across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measures</a:t>
            </a:r>
            <a:r>
              <a:rPr lang="de-DE" dirty="0"/>
              <a:t> </a:t>
            </a:r>
            <a:r>
              <a:rPr lang="de-DE" dirty="0" err="1"/>
              <a:t>categories</a:t>
            </a:r>
            <a:r>
              <a:rPr lang="de-DE" dirty="0"/>
              <a:t> (Feb),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tightening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school</a:t>
            </a:r>
            <a:r>
              <a:rPr lang="de-DE" dirty="0"/>
              <a:t> </a:t>
            </a:r>
            <a:r>
              <a:rPr lang="de-DE" dirty="0" err="1"/>
              <a:t>closures</a:t>
            </a:r>
            <a:r>
              <a:rPr lang="de-DE" dirty="0"/>
              <a:t> and internal </a:t>
            </a:r>
            <a:r>
              <a:rPr lang="de-DE" dirty="0" err="1"/>
              <a:t>movement</a:t>
            </a:r>
            <a:r>
              <a:rPr lang="de-DE" dirty="0"/>
              <a:t> (Apr) 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384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576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370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1000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934890" y="1717030"/>
            <a:ext cx="4504844" cy="126534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COVID-19 Vaccination Rollout and COVID-19 Containment Measures</a:t>
            </a:r>
            <a:r>
              <a:rPr lang="de-DE" sz="1600" dirty="0">
                <a:latin typeface="Scala Sans OT" panose="020B0504030101020104" pitchFamily="34" charset="0"/>
              </a:rPr>
              <a:t>, </a:t>
            </a:r>
            <a:br>
              <a:rPr lang="de-DE" sz="1600" dirty="0">
                <a:latin typeface="Scala Sans OT" panose="020B0504030101020104" pitchFamily="34" charset="0"/>
              </a:rPr>
            </a:br>
            <a:r>
              <a:rPr lang="de-DE" sz="1600" dirty="0">
                <a:latin typeface="Scala Sans OT" panose="020B0504030101020104" pitchFamily="34" charset="0"/>
              </a:rPr>
              <a:t>January – April 2021 </a:t>
            </a: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Thurid Bahr</a:t>
            </a:r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Charbel </a:t>
            </a:r>
            <a:r>
              <a:rPr lang="en-US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El-Bcheraoui</a:t>
            </a:r>
            <a:br>
              <a:rPr lang="en-US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ZIG 2</a:t>
            </a:r>
            <a:endParaRPr lang="en-GB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432B0F-48C2-4E81-8562-205C3D82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 April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73D418-F5FD-4C14-B39F-E85CE62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8C7A48-18F5-4CD6-88A6-AF240EF7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10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F4B017A-991B-433E-AD16-638076AAB0D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312605"/>
            <a:ext cx="7983646" cy="3513393"/>
          </a:xfrm>
        </p:spPr>
        <p:txBody>
          <a:bodyPr>
            <a:normAutofit/>
          </a:bodyPr>
          <a:lstStyle/>
          <a:p>
            <a:r>
              <a:rPr lang="de-DE" sz="1600" dirty="0" err="1"/>
              <a:t>Epidemiological</a:t>
            </a:r>
            <a:r>
              <a:rPr lang="de-DE" sz="1600" dirty="0"/>
              <a:t> </a:t>
            </a:r>
            <a:r>
              <a:rPr lang="de-DE" sz="1600" dirty="0" err="1"/>
              <a:t>data</a:t>
            </a:r>
            <a:r>
              <a:rPr lang="de-DE" sz="1600" dirty="0"/>
              <a:t> </a:t>
            </a:r>
            <a:r>
              <a:rPr lang="de-DE" sz="1600" dirty="0" err="1"/>
              <a:t>from</a:t>
            </a:r>
            <a:r>
              <a:rPr lang="de-DE" sz="1600" dirty="0"/>
              <a:t> </a:t>
            </a:r>
            <a:r>
              <a:rPr lang="de-DE" sz="1600" dirty="0" err="1"/>
              <a:t>Our</a:t>
            </a:r>
            <a:r>
              <a:rPr lang="de-DE" sz="1600" dirty="0"/>
              <a:t> World in Data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ensure</a:t>
            </a:r>
            <a:r>
              <a:rPr lang="de-DE" sz="1600" dirty="0"/>
              <a:t> </a:t>
            </a:r>
            <a:r>
              <a:rPr lang="de-DE" sz="1600" dirty="0" err="1"/>
              <a:t>comparability</a:t>
            </a:r>
            <a:r>
              <a:rPr lang="de-DE" sz="1600" dirty="0"/>
              <a:t> </a:t>
            </a:r>
            <a:r>
              <a:rPr lang="de-DE" sz="1600" dirty="0" err="1"/>
              <a:t>across</a:t>
            </a:r>
            <a:r>
              <a:rPr lang="de-DE" sz="1600" dirty="0"/>
              <a:t> countries</a:t>
            </a:r>
          </a:p>
          <a:p>
            <a:endParaRPr lang="de-DE" sz="1600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3C41FC4-E81F-496D-A536-A9918144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Evidence</a:t>
            </a:r>
            <a:r>
              <a:rPr lang="de-DE" dirty="0"/>
              <a:t> Rating</a:t>
            </a:r>
            <a:endParaRPr lang="de-DE" dirty="0">
              <a:highlight>
                <a:srgbClr val="FFFF00"/>
              </a:highlight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D0FF5819-66FE-491B-B573-94EC4464A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22533"/>
              </p:ext>
            </p:extLst>
          </p:nvPr>
        </p:nvGraphicFramePr>
        <p:xfrm>
          <a:off x="1642761" y="2239840"/>
          <a:ext cx="5612524" cy="1229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2613">
                  <a:extLst>
                    <a:ext uri="{9D8B030D-6E8A-4147-A177-3AD203B41FA5}">
                      <a16:colId xmlns:a16="http://schemas.microsoft.com/office/drawing/2014/main" val="1646086744"/>
                    </a:ext>
                  </a:extLst>
                </a:gridCol>
                <a:gridCol w="2829911">
                  <a:extLst>
                    <a:ext uri="{9D8B030D-6E8A-4147-A177-3AD203B41FA5}">
                      <a16:colId xmlns:a16="http://schemas.microsoft.com/office/drawing/2014/main" val="3354092908"/>
                    </a:ext>
                  </a:extLst>
                </a:gridCol>
              </a:tblGrid>
              <a:tr h="245957">
                <a:tc>
                  <a:txBody>
                    <a:bodyPr/>
                    <a:lstStyle/>
                    <a:p>
                      <a:r>
                        <a:rPr lang="de-DE" sz="1000" dirty="0"/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err="1"/>
                        <a:t>Availability</a:t>
                      </a:r>
                      <a:endParaRPr lang="de-D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692480"/>
                  </a:ext>
                </a:extLst>
              </a:tr>
              <a:tr h="24595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err="1"/>
                        <a:t>Epidemiological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indicators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/>
                        <a:t>8/8 countries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604080"/>
                  </a:ext>
                </a:extLst>
              </a:tr>
              <a:tr h="245957">
                <a:tc>
                  <a:txBody>
                    <a:bodyPr/>
                    <a:lstStyle/>
                    <a:p>
                      <a:r>
                        <a:rPr lang="de-DE" sz="1000" dirty="0"/>
                        <a:t>Vaccine </a:t>
                      </a:r>
                      <a:r>
                        <a:rPr lang="de-DE" sz="1000" dirty="0" err="1"/>
                        <a:t>acceptance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/>
                        <a:t>5/8 countries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22212"/>
                  </a:ext>
                </a:extLst>
              </a:tr>
              <a:tr h="245957">
                <a:tc>
                  <a:txBody>
                    <a:bodyPr/>
                    <a:lstStyle/>
                    <a:p>
                      <a:r>
                        <a:rPr lang="de-DE" sz="1000" dirty="0" err="1"/>
                        <a:t>Indicators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rollout</a:t>
                      </a:r>
                      <a:r>
                        <a:rPr lang="de-DE" sz="1000" dirty="0"/>
                        <a:t> national </a:t>
                      </a:r>
                      <a:r>
                        <a:rPr lang="de-DE" sz="1000" dirty="0" err="1"/>
                        <a:t>vaccination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campaigns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/>
                        <a:t>6</a:t>
                      </a:r>
                      <a:r>
                        <a:rPr lang="de-DE" sz="1000"/>
                        <a:t>/8 </a:t>
                      </a:r>
                      <a:r>
                        <a:rPr lang="de-DE" sz="1000" dirty="0"/>
                        <a:t>countries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18379"/>
                  </a:ext>
                </a:extLst>
              </a:tr>
              <a:tr h="245957">
                <a:tc>
                  <a:txBody>
                    <a:bodyPr/>
                    <a:lstStyle/>
                    <a:p>
                      <a:r>
                        <a:rPr lang="de-DE" sz="1000" dirty="0"/>
                        <a:t>COVID-19 </a:t>
                      </a:r>
                      <a:r>
                        <a:rPr lang="de-DE" sz="1000" dirty="0" err="1"/>
                        <a:t>containment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measures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/>
                        <a:t>8/8 countries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938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671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432B0F-48C2-4E81-8562-205C3D82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 April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73D418-F5FD-4C14-B39F-E85CE62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8C7A48-18F5-4CD6-88A6-AF240EF7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11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F4B017A-991B-433E-AD16-638076AAB0D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312605"/>
            <a:ext cx="7983646" cy="3513393"/>
          </a:xfrm>
        </p:spPr>
        <p:txBody>
          <a:bodyPr>
            <a:normAutofit/>
          </a:bodyPr>
          <a:lstStyle/>
          <a:p>
            <a:r>
              <a:rPr lang="de-DE" dirty="0"/>
              <a:t>Low </a:t>
            </a:r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coverage</a:t>
            </a:r>
            <a:r>
              <a:rPr lang="de-DE" dirty="0"/>
              <a:t> + heavy </a:t>
            </a:r>
            <a:r>
              <a:rPr lang="de-DE" dirty="0" err="1"/>
              <a:t>virus</a:t>
            </a:r>
            <a:r>
              <a:rPr lang="de-DE" dirty="0"/>
              <a:t> </a:t>
            </a:r>
            <a:r>
              <a:rPr lang="de-DE" dirty="0" err="1"/>
              <a:t>circulation</a:t>
            </a:r>
            <a:r>
              <a:rPr lang="de-DE" dirty="0"/>
              <a:t> </a:t>
            </a:r>
          </a:p>
          <a:p>
            <a:pPr lvl="1"/>
            <a:r>
              <a:rPr lang="de-DE" dirty="0" err="1"/>
              <a:t>Increased</a:t>
            </a:r>
            <a:r>
              <a:rPr lang="de-DE" dirty="0"/>
              <a:t> </a:t>
            </a: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emergence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virus</a:t>
            </a:r>
            <a:r>
              <a:rPr lang="de-DE" dirty="0"/>
              <a:t> </a:t>
            </a:r>
            <a:r>
              <a:rPr lang="de-DE" dirty="0" err="1"/>
              <a:t>variants</a:t>
            </a:r>
            <a:r>
              <a:rPr lang="de-DE" dirty="0"/>
              <a:t> (IND)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/>
              <a:t>Trends in </a:t>
            </a:r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coverage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affected</a:t>
            </a:r>
            <a:r>
              <a:rPr lang="de-DE" dirty="0"/>
              <a:t> </a:t>
            </a:r>
            <a:r>
              <a:rPr lang="de-DE" dirty="0" err="1"/>
              <a:t>by</a:t>
            </a:r>
            <a:endParaRPr lang="de-DE" dirty="0"/>
          </a:p>
          <a:p>
            <a:pPr lvl="1"/>
            <a:r>
              <a:rPr lang="de-DE" dirty="0"/>
              <a:t>Vaccine </a:t>
            </a:r>
            <a:r>
              <a:rPr lang="de-DE" dirty="0" err="1"/>
              <a:t>access</a:t>
            </a:r>
            <a:r>
              <a:rPr lang="de-DE" dirty="0"/>
              <a:t> and </a:t>
            </a:r>
            <a:r>
              <a:rPr lang="de-DE" dirty="0" err="1"/>
              <a:t>acceptance</a:t>
            </a:r>
            <a:r>
              <a:rPr lang="de-DE" dirty="0"/>
              <a:t> (ISR, FRA) </a:t>
            </a:r>
          </a:p>
          <a:p>
            <a:endParaRPr lang="de-DE" dirty="0">
              <a:highlight>
                <a:srgbClr val="FFFF00"/>
              </a:highlight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3C41FC4-E81F-496D-A536-A9918144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Risks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5461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7B34D88-053A-4A23-8AA2-B2939CE95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 April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F9832FA-9BEA-4D3A-9399-85F5463C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045722-051D-4991-8B44-49C1224D9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en-US" smtClean="0"/>
              <a:t>2</a:t>
            </a:fld>
            <a:endParaRPr lang="en-US"/>
          </a:p>
        </p:txBody>
      </p:sp>
      <p:sp>
        <p:nvSpPr>
          <p:cNvPr id="112" name="Inhaltsplatzhalter 111">
            <a:extLst>
              <a:ext uri="{FF2B5EF4-FFF2-40B4-BE49-F238E27FC236}">
                <a16:creationId xmlns:a16="http://schemas.microsoft.com/office/drawing/2014/main" id="{0E12A524-F109-4DD4-B65F-7A76ED0E29D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6591" y="1479176"/>
            <a:ext cx="7983646" cy="3051737"/>
          </a:xfrm>
        </p:spPr>
        <p:txBody>
          <a:bodyPr>
            <a:normAutofit/>
          </a:bodyPr>
          <a:lstStyle/>
          <a:p>
            <a:r>
              <a:rPr lang="en-US" sz="1600" dirty="0"/>
              <a:t>Bi-weekly analysis of COVID-19 containment measures vs epidemiological indicators in select countries </a:t>
            </a:r>
          </a:p>
          <a:p>
            <a:pPr lvl="1"/>
            <a:r>
              <a:rPr lang="en-US" sz="1400" dirty="0" err="1"/>
              <a:t>Neighbouring</a:t>
            </a:r>
            <a:r>
              <a:rPr lang="en-US" sz="1400" dirty="0"/>
              <a:t> countries</a:t>
            </a:r>
          </a:p>
          <a:p>
            <a:pPr lvl="1"/>
            <a:r>
              <a:rPr lang="en-US" sz="1400" dirty="0"/>
              <a:t>Policy/</a:t>
            </a:r>
            <a:r>
              <a:rPr lang="en-US" sz="1400"/>
              <a:t>Epidemiological relevance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600" dirty="0"/>
              <a:t>Decision-making processes leading to the adoption of COVID-19 containment measures</a:t>
            </a:r>
          </a:p>
          <a:p>
            <a:endParaRPr lang="en-US" sz="1600" dirty="0"/>
          </a:p>
          <a:p>
            <a:r>
              <a:rPr lang="en-US" sz="1600" dirty="0"/>
              <a:t>COVID-19 Vaccination Rollout and Containment Measures, Jan –  Apr  </a:t>
            </a:r>
            <a:r>
              <a:rPr lang="de-DE" sz="1600" dirty="0"/>
              <a:t>2021</a:t>
            </a:r>
          </a:p>
          <a:p>
            <a:pPr lvl="1"/>
            <a:r>
              <a:rPr lang="de-DE" sz="1400" dirty="0" err="1"/>
              <a:t>How</a:t>
            </a:r>
            <a:r>
              <a:rPr lang="de-DE" sz="1400" dirty="0"/>
              <a:t> do </a:t>
            </a:r>
            <a:r>
              <a:rPr lang="de-DE" sz="1400" dirty="0" err="1"/>
              <a:t>vaccination</a:t>
            </a:r>
            <a:r>
              <a:rPr lang="de-DE" sz="1400" dirty="0"/>
              <a:t> </a:t>
            </a:r>
            <a:r>
              <a:rPr lang="de-DE" sz="1400" dirty="0" err="1"/>
              <a:t>campaigns</a:t>
            </a:r>
            <a:r>
              <a:rPr lang="de-DE" sz="1400" dirty="0"/>
              <a:t> </a:t>
            </a:r>
            <a:r>
              <a:rPr lang="de-DE" sz="1400" dirty="0" err="1"/>
              <a:t>differ</a:t>
            </a:r>
            <a:r>
              <a:rPr lang="de-DE" sz="1400" dirty="0"/>
              <a:t> </a:t>
            </a:r>
            <a:r>
              <a:rPr lang="de-DE" sz="1400" dirty="0" err="1"/>
              <a:t>between</a:t>
            </a:r>
            <a:r>
              <a:rPr lang="de-DE" sz="1400" dirty="0"/>
              <a:t> countries </a:t>
            </a:r>
            <a:r>
              <a:rPr lang="de-DE" sz="1400" dirty="0" err="1"/>
              <a:t>with</a:t>
            </a:r>
            <a:r>
              <a:rPr lang="de-DE" sz="1400" dirty="0"/>
              <a:t> high and </a:t>
            </a:r>
            <a:r>
              <a:rPr lang="de-DE" sz="1400" dirty="0" err="1"/>
              <a:t>low</a:t>
            </a:r>
            <a:r>
              <a:rPr lang="de-DE" sz="1400" dirty="0"/>
              <a:t> </a:t>
            </a:r>
            <a:r>
              <a:rPr lang="de-DE" sz="1400" dirty="0" err="1"/>
              <a:t>vaccination</a:t>
            </a:r>
            <a:r>
              <a:rPr lang="de-DE" sz="1400" dirty="0"/>
              <a:t> </a:t>
            </a:r>
            <a:r>
              <a:rPr lang="de-DE" sz="1400" dirty="0" err="1"/>
              <a:t>coverage</a:t>
            </a:r>
            <a:r>
              <a:rPr lang="de-DE" sz="1400" dirty="0"/>
              <a:t>?</a:t>
            </a:r>
          </a:p>
          <a:p>
            <a:pPr lvl="1"/>
            <a:r>
              <a:rPr lang="de-DE" sz="1400" dirty="0" err="1"/>
              <a:t>How</a:t>
            </a:r>
            <a:r>
              <a:rPr lang="de-DE" sz="1400" dirty="0"/>
              <a:t> </a:t>
            </a:r>
            <a:r>
              <a:rPr lang="de-DE" sz="1400" dirty="0" err="1"/>
              <a:t>have</a:t>
            </a:r>
            <a:r>
              <a:rPr lang="de-DE" sz="1400" dirty="0"/>
              <a:t> </a:t>
            </a:r>
            <a:r>
              <a:rPr lang="de-DE" sz="1400" dirty="0" err="1"/>
              <a:t>containment</a:t>
            </a:r>
            <a:r>
              <a:rPr lang="de-DE" sz="1400" dirty="0"/>
              <a:t> </a:t>
            </a:r>
            <a:r>
              <a:rPr lang="de-DE" sz="1400" dirty="0" err="1"/>
              <a:t>measures</a:t>
            </a:r>
            <a:r>
              <a:rPr lang="de-DE" sz="1400" dirty="0"/>
              <a:t> </a:t>
            </a:r>
            <a:r>
              <a:rPr lang="de-DE" sz="1400" dirty="0" err="1"/>
              <a:t>been</a:t>
            </a:r>
            <a:r>
              <a:rPr lang="de-DE" sz="1400" dirty="0"/>
              <a:t> </a:t>
            </a:r>
            <a:r>
              <a:rPr lang="de-DE" sz="1400" dirty="0" err="1"/>
              <a:t>modified</a:t>
            </a:r>
            <a:r>
              <a:rPr lang="de-DE" sz="1400" dirty="0"/>
              <a:t> </a:t>
            </a:r>
            <a:r>
              <a:rPr lang="de-DE" sz="1400" dirty="0" err="1"/>
              <a:t>across</a:t>
            </a:r>
            <a:r>
              <a:rPr lang="de-DE" sz="1400" dirty="0"/>
              <a:t> </a:t>
            </a:r>
            <a:r>
              <a:rPr lang="de-DE" sz="1400" dirty="0" err="1"/>
              <a:t>differentlevels</a:t>
            </a:r>
            <a:r>
              <a:rPr lang="de-DE" sz="1400" dirty="0"/>
              <a:t> of  </a:t>
            </a:r>
            <a:r>
              <a:rPr lang="de-DE" sz="1400" dirty="0" err="1"/>
              <a:t>vaccination</a:t>
            </a:r>
            <a:r>
              <a:rPr lang="de-DE" sz="1400" dirty="0"/>
              <a:t> </a:t>
            </a:r>
            <a:r>
              <a:rPr lang="de-DE" sz="1400" dirty="0" err="1"/>
              <a:t>coverage</a:t>
            </a:r>
            <a:r>
              <a:rPr lang="de-DE" sz="1400" dirty="0"/>
              <a:t>? </a:t>
            </a:r>
          </a:p>
          <a:p>
            <a:endParaRPr lang="en-US" sz="1600" dirty="0"/>
          </a:p>
        </p:txBody>
      </p:sp>
      <p:sp>
        <p:nvSpPr>
          <p:cNvPr id="111" name="Titel 110">
            <a:extLst>
              <a:ext uri="{FF2B5EF4-FFF2-40B4-BE49-F238E27FC236}">
                <a16:creationId xmlns:a16="http://schemas.microsoft.com/office/drawing/2014/main" id="{C3C04818-F5A1-44BB-A656-FE4419E6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564257"/>
          </a:xfrm>
        </p:spPr>
        <p:txBody>
          <a:bodyPr/>
          <a:lstStyle/>
          <a:p>
            <a:r>
              <a:rPr lang="en-US"/>
              <a:t>Analysis of International Epidemiological Data and Response Measures</a:t>
            </a:r>
            <a:br>
              <a:rPr lang="en-US"/>
            </a:br>
            <a:endParaRPr lang="en-US"/>
          </a:p>
        </p:txBody>
      </p:sp>
      <p:sp>
        <p:nvSpPr>
          <p:cNvPr id="5" name="OTLSHAPE_TB_00000000000000000000000000000000_LeftEndCaps" hidden="1">
            <a:extLst>
              <a:ext uri="{FF2B5EF4-FFF2-40B4-BE49-F238E27FC236}">
                <a16:creationId xmlns:a16="http://schemas.microsoft.com/office/drawing/2014/main" id="{E8A452D0-08E5-4F4E-9A82-60A534960EA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  <a:endParaRPr lang="de-DE" b="1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82" name="OTLSHAPE_TB_00000000000000000000000000000000_RightEndCaps" hidden="1">
            <a:extLst>
              <a:ext uri="{FF2B5EF4-FFF2-40B4-BE49-F238E27FC236}">
                <a16:creationId xmlns:a16="http://schemas.microsoft.com/office/drawing/2014/main" id="{5018C593-5ABD-4987-AA43-AE851D33EC2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8" name="OTLSHAPE_TB_00000000000000000000000000000000_ElapsedTime" hidden="1">
            <a:extLst>
              <a:ext uri="{FF2B5EF4-FFF2-40B4-BE49-F238E27FC236}">
                <a16:creationId xmlns:a16="http://schemas.microsoft.com/office/drawing/2014/main" id="{3E25FAF4-623C-42E9-956F-25D23764E57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  <a:solidFill>
            <a:srgbClr val="FF0000">
              <a:alpha val="29804"/>
            </a:srgbClr>
          </a:solidFill>
          <a:ln w="9525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TLSHAPE_TB_00000000000000000000000000000000_TodayMarkerShape" hidden="1">
            <a:extLst>
              <a:ext uri="{FF2B5EF4-FFF2-40B4-BE49-F238E27FC236}">
                <a16:creationId xmlns:a16="http://schemas.microsoft.com/office/drawing/2014/main" id="{33F2D84C-42B2-4D8B-A9C1-7B83E8C67CF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630153" y="4111625"/>
            <a:ext cx="76200" cy="84667"/>
          </a:xfrm>
          <a:prstGeom prst="triangle">
            <a:avLst/>
          </a:prstGeom>
          <a:solidFill>
            <a:srgbClr val="FF0000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TLSHAPE_TB_00000000000000000000000000000000_TodayMarkerText" hidden="1">
            <a:extLst>
              <a:ext uri="{FF2B5EF4-FFF2-40B4-BE49-F238E27FC236}">
                <a16:creationId xmlns:a16="http://schemas.microsoft.com/office/drawing/2014/main" id="{86DBCD31-A6DD-4DB3-8DE4-1E042A5451F8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033660" y="4196292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7" name="OTLSHAPE_TB_00000000000000000000000000000000_TimescaleInterval1">
            <a:extLst>
              <a:ext uri="{FF2B5EF4-FFF2-40B4-BE49-F238E27FC236}">
                <a16:creationId xmlns:a16="http://schemas.microsoft.com/office/drawing/2014/main" id="{AF6260B3-DC0E-4193-85C9-48C70F98BB17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4461320" y="3895725"/>
            <a:ext cx="222818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de-DE" sz="1200" spc="-18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073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3F290-9BFE-4435-B775-F9936735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 April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35B76-CDA6-4C69-8EF4-2763799A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0E6BAB-685B-4A86-97B7-1C555FA65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564257"/>
          </a:xfrm>
        </p:spPr>
        <p:txBody>
          <a:bodyPr/>
          <a:lstStyle/>
          <a:p>
            <a:r>
              <a:rPr lang="en-US" dirty="0"/>
              <a:t>COVID-19 Incidence, Testing rate, Test Positivity and Vaccination Coverage, January – April 2021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31B57232-EBF5-482A-A949-90880EDE63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3464"/>
            <a:ext cx="9144000" cy="366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2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5A5B195-7823-4FE6-89E0-825B21BA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 April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F684A2F-568D-434A-B005-96BCD301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45836D-0D66-4842-AD42-5D10B2AD5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E3FAC270-5621-49F4-A6B8-E792D88BEA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/>
              <a:t>Shared</a:t>
            </a:r>
            <a:r>
              <a:rPr lang="de-DE" dirty="0"/>
              <a:t> </a:t>
            </a:r>
            <a:r>
              <a:rPr lang="de-DE" dirty="0" err="1"/>
              <a:t>characteristics</a:t>
            </a:r>
            <a:endParaRPr lang="de-DE" dirty="0"/>
          </a:p>
          <a:p>
            <a:pPr lvl="1"/>
            <a:r>
              <a:rPr lang="de-DE" dirty="0" err="1"/>
              <a:t>Decentralized</a:t>
            </a:r>
            <a:r>
              <a:rPr lang="de-DE" dirty="0"/>
              <a:t> (</a:t>
            </a:r>
            <a:r>
              <a:rPr lang="de-DE" dirty="0" err="1"/>
              <a:t>except</a:t>
            </a:r>
            <a:r>
              <a:rPr lang="de-DE" dirty="0"/>
              <a:t> Bahrain)</a:t>
            </a:r>
          </a:p>
          <a:p>
            <a:pPr lvl="1"/>
            <a:r>
              <a:rPr lang="de-DE" dirty="0"/>
              <a:t>Free (in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)</a:t>
            </a:r>
          </a:p>
          <a:p>
            <a:endParaRPr lang="de-DE" dirty="0"/>
          </a:p>
          <a:p>
            <a:r>
              <a:rPr lang="de-DE" dirty="0"/>
              <a:t>Countries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higher</a:t>
            </a:r>
            <a:r>
              <a:rPr lang="de-DE" dirty="0"/>
              <a:t> </a:t>
            </a:r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coverage</a:t>
            </a:r>
            <a:endParaRPr lang="de-DE" dirty="0"/>
          </a:p>
          <a:p>
            <a:pPr lvl="1"/>
            <a:r>
              <a:rPr lang="de-DE" dirty="0"/>
              <a:t>Universal </a:t>
            </a:r>
            <a:r>
              <a:rPr lang="de-DE" dirty="0" err="1"/>
              <a:t>access</a:t>
            </a:r>
            <a:r>
              <a:rPr lang="de-DE" dirty="0"/>
              <a:t>,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lower</a:t>
            </a:r>
            <a:r>
              <a:rPr lang="de-DE" dirty="0"/>
              <a:t> </a:t>
            </a:r>
            <a:r>
              <a:rPr lang="de-DE" dirty="0" err="1"/>
              <a:t>limit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age</a:t>
            </a:r>
            <a:r>
              <a:rPr lang="de-DE" dirty="0"/>
              <a:t> at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/>
              <a:t>Countries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lower</a:t>
            </a:r>
            <a:r>
              <a:rPr lang="de-DE" dirty="0"/>
              <a:t> </a:t>
            </a:r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coverage</a:t>
            </a:r>
            <a:endParaRPr lang="de-DE" dirty="0"/>
          </a:p>
          <a:p>
            <a:pPr lvl="1"/>
            <a:r>
              <a:rPr lang="de-DE" dirty="0" err="1"/>
              <a:t>Priority</a:t>
            </a:r>
            <a:r>
              <a:rPr lang="de-DE" dirty="0"/>
              <a:t> </a:t>
            </a:r>
            <a:r>
              <a:rPr lang="de-DE" dirty="0" err="1"/>
              <a:t>groups</a:t>
            </a:r>
            <a:r>
              <a:rPr lang="de-DE" dirty="0"/>
              <a:t> and </a:t>
            </a:r>
            <a:r>
              <a:rPr lang="de-DE" dirty="0" err="1"/>
              <a:t>higher</a:t>
            </a:r>
            <a:r>
              <a:rPr lang="de-DE" dirty="0"/>
              <a:t> </a:t>
            </a:r>
            <a:r>
              <a:rPr lang="de-DE" dirty="0" err="1"/>
              <a:t>limit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age</a:t>
            </a:r>
            <a:r>
              <a:rPr lang="de-DE" dirty="0"/>
              <a:t> at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7E5FD72-364E-422B-8830-7EA748FD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Campaigns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303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432B0F-48C2-4E81-8562-205C3D82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 April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73D418-F5FD-4C14-B39F-E85CE62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8C7A48-18F5-4CD6-88A6-AF240EF7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3C41FC4-E81F-496D-A536-A9918144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Heatmap</a:t>
            </a:r>
            <a:r>
              <a:rPr lang="de-DE" dirty="0"/>
              <a:t> COVID-19 Containment </a:t>
            </a:r>
            <a:r>
              <a:rPr lang="de-DE" dirty="0" err="1"/>
              <a:t>Measures</a:t>
            </a:r>
            <a:endParaRPr lang="de-DE" dirty="0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0838F41F-1712-4C77-AA06-4ADF07FE5F0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457200" y="1266669"/>
            <a:ext cx="4017364" cy="3477718"/>
          </a:xfrm>
        </p:spPr>
      </p:pic>
      <p:pic>
        <p:nvPicPr>
          <p:cNvPr id="13" name="Inhaltsplatzhalter 12">
            <a:extLst>
              <a:ext uri="{FF2B5EF4-FFF2-40B4-BE49-F238E27FC236}">
                <a16:creationId xmlns:a16="http://schemas.microsoft.com/office/drawing/2014/main" id="{B4C7211E-D852-4035-9B65-27286A8FEDF1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4"/>
          <a:stretch>
            <a:fillRect/>
          </a:stretch>
        </p:blipFill>
        <p:spPr>
          <a:xfrm>
            <a:off x="4579937" y="1266669"/>
            <a:ext cx="4017363" cy="3477718"/>
          </a:xfrm>
        </p:spPr>
      </p:pic>
    </p:spTree>
    <p:extLst>
      <p:ext uri="{BB962C8B-B14F-4D97-AF65-F5344CB8AC3E}">
        <p14:creationId xmlns:p14="http://schemas.microsoft.com/office/powerpoint/2010/main" val="4030626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432B0F-48C2-4E81-8562-205C3D82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 April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73D418-F5FD-4C14-B39F-E85CE62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8C7A48-18F5-4CD6-88A6-AF240EF7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6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F4B017A-991B-433E-AD16-638076AAB0D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312605"/>
            <a:ext cx="7983646" cy="3513393"/>
          </a:xfrm>
        </p:spPr>
        <p:txBody>
          <a:bodyPr>
            <a:normAutofit/>
          </a:bodyPr>
          <a:lstStyle/>
          <a:p>
            <a:r>
              <a:rPr lang="en-US" dirty="0"/>
              <a:t>Countries with high and low vaccination coverage should uphold effective COVID-19 containment measures </a:t>
            </a:r>
          </a:p>
          <a:p>
            <a:pPr lvl="1"/>
            <a:r>
              <a:rPr lang="en-US" dirty="0"/>
              <a:t>Contain virus circulation within country and limit across-country 	transmission </a:t>
            </a:r>
          </a:p>
          <a:p>
            <a:pPr lvl="1"/>
            <a:r>
              <a:rPr lang="en-US" dirty="0"/>
              <a:t>Low vaccination coverage + heavy virus circulation </a:t>
            </a:r>
          </a:p>
          <a:p>
            <a:pPr lvl="2"/>
            <a:r>
              <a:rPr lang="en-US" dirty="0"/>
              <a:t>Increased risk of emergence of new virus variants (IND)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Countries with lower vaccination coverage should avail vaccines and make access more universal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3C41FC4-E81F-496D-A536-A9918144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751211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432B0F-48C2-4E81-8562-205C3D82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 April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73D418-F5FD-4C14-B39F-E85CE62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8C7A48-18F5-4CD6-88A6-AF240EF7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7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F4B017A-991B-433E-AD16-638076AAB0D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312605"/>
            <a:ext cx="7983646" cy="3513393"/>
          </a:xfrm>
        </p:spPr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3C41FC4-E81F-496D-A536-A9918144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Extra </a:t>
            </a:r>
            <a:r>
              <a:rPr lang="de-DE" dirty="0" err="1"/>
              <a:t>Slides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6497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432B0F-48C2-4E81-8562-205C3D82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 April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73D418-F5FD-4C14-B39F-E85CE62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8C7A48-18F5-4CD6-88A6-AF240EF7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8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F4B017A-991B-433E-AD16-638076AAB0D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312605"/>
            <a:ext cx="7983646" cy="3513393"/>
          </a:xfrm>
        </p:spPr>
        <p:txBody>
          <a:bodyPr>
            <a:normAutofit/>
          </a:bodyPr>
          <a:lstStyle/>
          <a:p>
            <a:r>
              <a:rPr lang="de-DE" dirty="0"/>
              <a:t>Countries </a:t>
            </a:r>
            <a:r>
              <a:rPr lang="de-DE" dirty="0" err="1"/>
              <a:t>with</a:t>
            </a:r>
            <a:r>
              <a:rPr lang="de-DE" dirty="0"/>
              <a:t> high and </a:t>
            </a:r>
            <a:r>
              <a:rPr lang="de-DE" dirty="0" err="1"/>
              <a:t>low</a:t>
            </a:r>
            <a:r>
              <a:rPr lang="de-DE" dirty="0"/>
              <a:t> COVID-19 </a:t>
            </a:r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coverage</a:t>
            </a:r>
            <a:r>
              <a:rPr lang="de-DE" dirty="0"/>
              <a:t> and </a:t>
            </a:r>
            <a:r>
              <a:rPr lang="de-DE" dirty="0" err="1"/>
              <a:t>incidence</a:t>
            </a:r>
            <a:endParaRPr lang="de-DE" dirty="0"/>
          </a:p>
          <a:p>
            <a:endParaRPr lang="de-DE" dirty="0"/>
          </a:p>
          <a:p>
            <a:r>
              <a:rPr lang="de-DE" dirty="0" err="1"/>
              <a:t>Important</a:t>
            </a:r>
            <a:r>
              <a:rPr lang="de-DE" dirty="0"/>
              <a:t> European </a:t>
            </a:r>
            <a:r>
              <a:rPr lang="de-DE" dirty="0" err="1"/>
              <a:t>neighbors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3C41FC4-E81F-496D-A536-A9918144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Country </a:t>
            </a:r>
            <a:r>
              <a:rPr lang="de-DE" dirty="0" err="1"/>
              <a:t>Selection</a:t>
            </a:r>
            <a:r>
              <a:rPr lang="de-DE" dirty="0"/>
              <a:t> </a:t>
            </a:r>
            <a:r>
              <a:rPr lang="de-DE" dirty="0" err="1"/>
              <a:t>Criteria</a:t>
            </a:r>
            <a:endParaRPr lang="de-DE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499218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432B0F-48C2-4E81-8562-205C3D82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 April 2021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8C7A48-18F5-4CD6-88A6-AF240EF7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9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F4B017A-991B-433E-AD16-638076AAB0D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3C41FC4-E81F-496D-A536-A9918144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Data</a:t>
            </a:r>
            <a:endParaRPr lang="de-DE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D060C030-1EFA-4069-97A9-BF76183B4C1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" y="1873653"/>
          <a:ext cx="6565692" cy="258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2846">
                  <a:extLst>
                    <a:ext uri="{9D8B030D-6E8A-4147-A177-3AD203B41FA5}">
                      <a16:colId xmlns:a16="http://schemas.microsoft.com/office/drawing/2014/main" val="1254949313"/>
                    </a:ext>
                  </a:extLst>
                </a:gridCol>
                <a:gridCol w="3282846">
                  <a:extLst>
                    <a:ext uri="{9D8B030D-6E8A-4147-A177-3AD203B41FA5}">
                      <a16:colId xmlns:a16="http://schemas.microsoft.com/office/drawing/2014/main" val="11121847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31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Weekly COVID-19 </a:t>
                      </a:r>
                      <a:r>
                        <a:rPr lang="de-DE" sz="1200" dirty="0" err="1"/>
                        <a:t>incidence</a:t>
                      </a:r>
                      <a:r>
                        <a:rPr lang="de-DE" sz="1200" dirty="0"/>
                        <a:t> per 100,000 </a:t>
                      </a:r>
                      <a:r>
                        <a:rPr lang="de-DE" sz="1200" dirty="0" err="1"/>
                        <a:t>population</a:t>
                      </a:r>
                      <a:r>
                        <a:rPr lang="de-DE" sz="1200" dirty="0"/>
                        <a:t>; Weekly </a:t>
                      </a:r>
                      <a:r>
                        <a:rPr lang="de-DE" sz="1200" dirty="0" err="1"/>
                        <a:t>test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positivity</a:t>
                      </a:r>
                      <a:r>
                        <a:rPr lang="de-DE" sz="1200" dirty="0"/>
                        <a:t>, %; </a:t>
                      </a:r>
                      <a:r>
                        <a:rPr lang="de-DE" sz="1200" dirty="0" err="1"/>
                        <a:t>Vaccination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coverage</a:t>
                      </a:r>
                      <a:r>
                        <a:rPr lang="de-DE" sz="1200" dirty="0"/>
                        <a:t> (</a:t>
                      </a:r>
                      <a:r>
                        <a:rPr lang="de-DE" sz="1200" dirty="0" err="1"/>
                        <a:t>one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shot</a:t>
                      </a:r>
                      <a:r>
                        <a:rPr lang="de-DE" sz="1200" dirty="0"/>
                        <a:t>),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err="1"/>
                        <a:t>Our</a:t>
                      </a:r>
                      <a:r>
                        <a:rPr lang="de-DE" sz="1200" dirty="0"/>
                        <a:t> World in Data (</a:t>
                      </a:r>
                      <a:r>
                        <a:rPr lang="de-DE" sz="1200" dirty="0" err="1"/>
                        <a:t>combines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various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sources</a:t>
                      </a:r>
                      <a:r>
                        <a:rPr lang="de-DE" sz="1200" dirty="0"/>
                        <a:t>, incl. ECDC, Johns Hopkins CCSE)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689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Weekly </a:t>
                      </a:r>
                      <a:r>
                        <a:rPr lang="de-DE" sz="1200" dirty="0" err="1"/>
                        <a:t>new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tests</a:t>
                      </a:r>
                      <a:r>
                        <a:rPr lang="de-DE" sz="1200" dirty="0"/>
                        <a:t> per 100,000 </a:t>
                      </a:r>
                      <a:r>
                        <a:rPr lang="de-DE" sz="1200" dirty="0" err="1"/>
                        <a:t>population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err="1"/>
                        <a:t>Our</a:t>
                      </a:r>
                      <a:r>
                        <a:rPr lang="de-DE" sz="1200" dirty="0"/>
                        <a:t> World in Data, RKI Testzahlerfassung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796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Vaccine </a:t>
                      </a:r>
                      <a:r>
                        <a:rPr lang="de-DE" sz="1200" dirty="0" err="1"/>
                        <a:t>acceptance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Imperial College/YouGov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133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COVID-19 </a:t>
                      </a:r>
                      <a:r>
                        <a:rPr lang="de-DE" sz="1200" dirty="0" err="1"/>
                        <a:t>containment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measures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Oxford COVID-19 Government Response Tracker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11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Rollout national </a:t>
                      </a:r>
                      <a:r>
                        <a:rPr lang="de-DE" sz="1200" dirty="0" err="1"/>
                        <a:t>vaccination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campaigns</a:t>
                      </a:r>
                      <a:r>
                        <a:rPr lang="de-DE" sz="1200" dirty="0"/>
                        <a:t> (</a:t>
                      </a:r>
                      <a:r>
                        <a:rPr lang="de-DE" sz="1200" dirty="0" err="1"/>
                        <a:t>priority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groups</a:t>
                      </a:r>
                      <a:r>
                        <a:rPr lang="de-DE" sz="1200" dirty="0"/>
                        <a:t>, </a:t>
                      </a:r>
                      <a:r>
                        <a:rPr lang="de-DE" sz="1200" dirty="0" err="1"/>
                        <a:t>infrastructure</a:t>
                      </a:r>
                      <a:r>
                        <a:rPr lang="de-DE" sz="1200" dirty="0"/>
                        <a:t>, </a:t>
                      </a:r>
                      <a:r>
                        <a:rPr lang="de-DE" sz="1200" dirty="0" err="1"/>
                        <a:t>vaccination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certificates</a:t>
                      </a:r>
                      <a:r>
                        <a:rPr lang="de-DE" sz="1200" dirty="0"/>
                        <a:t> 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Government </a:t>
                      </a:r>
                      <a:r>
                        <a:rPr lang="de-DE" sz="1200" dirty="0" err="1"/>
                        <a:t>sources</a:t>
                      </a:r>
                      <a:r>
                        <a:rPr lang="de-DE" sz="1200" dirty="0"/>
                        <a:t>, </a:t>
                      </a:r>
                      <a:r>
                        <a:rPr lang="de-DE" sz="1200" dirty="0" err="1"/>
                        <a:t>supplemented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by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grey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literature</a:t>
                      </a:r>
                      <a:r>
                        <a:rPr lang="de-DE" sz="1200" dirty="0"/>
                        <a:t> and </a:t>
                      </a:r>
                      <a:r>
                        <a:rPr lang="de-DE" sz="1200" dirty="0" err="1"/>
                        <a:t>media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reports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944534"/>
                  </a:ext>
                </a:extLst>
              </a:tr>
            </a:tbl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906248C2-E59D-4103-80AC-116ADA9082DF}"/>
              </a:ext>
            </a:extLst>
          </p:cNvPr>
          <p:cNvSpPr txBox="1"/>
          <p:nvPr/>
        </p:nvSpPr>
        <p:spPr>
          <a:xfrm>
            <a:off x="389744" y="1079580"/>
            <a:ext cx="7983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sz="1200" dirty="0"/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a-DK" sz="1600" dirty="0"/>
              <a:t>BHR, CHL, FRA, DEU, IND, ISR, GBR, USA; </a:t>
            </a:r>
            <a:r>
              <a:rPr lang="de-DE" sz="1600" dirty="0"/>
              <a:t>January – April 2021</a:t>
            </a:r>
          </a:p>
        </p:txBody>
      </p:sp>
    </p:spTree>
    <p:extLst>
      <p:ext uri="{BB962C8B-B14F-4D97-AF65-F5344CB8AC3E}">
        <p14:creationId xmlns:p14="http://schemas.microsoft.com/office/powerpoint/2010/main" val="42460636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iIsIk9yaWdpbmFsQXNzZW1ibHlWZXJzaW9uIjoiNS4wMC4wMS4wMCIsIkVkaXRpb24iOiJQcm8iLCJJc1BsdXNFZGl0aW9uIjp0cnVlLCJJc1Byb0VkaXRpb24iOnRydWV9LCJFZmZlY3QiOjE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c5LCJHIjoxMjksIkIiOjE4OX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iwiUiI6MjU1LCJHIjowLCJCIjowfX0sIkFwcGVuZFllYXJPblllYXJDaGFuZ2UiOmZhbHNlLCJFbGFwc2VkVGltZUZvcm1hdCI6MCwiVG9kYXlNYXJrZXJQb3NpdGlvbiI6MCwiUXVpY2tQb3NpdGlvbiI6MywiQWJzb2x1dGVQb3NpdGlvbiI6MzAzLjc1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OTEsIkciOjE1NSwiQiI6MjEzfX0sIkxpbmVXZWlnaHQiOjEuMCwiTGluZVR5cGUiOjAsIlBhcmVudFN0eWxlIjpudWxsfSwiSXNCZWxvd1RpbWViYW5kIjpmYWxzZSwiUG9zaXRpb25PblRhc2siOjA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MuMCwiSGVpZ2h0IjoxMy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ODIiLCJGb3JtYXQiOjAsIklzVmlzaWJsZSI6ZmFsc2UsIkxhc3RLbm93blZpc2liaWxpdHlTdGF0ZSI6ZmFsc2V9LCJJc1Zpc2libGUiOnRydWUsIlBhcmVudFN0eWxlIjpudWxsfSwiRGVmYXVsdFRhc2tTdHlsZSI6eyIkaWQiOiI4MyIsIlNoYXBlIjoxLCJTaGFwZVRoaWNrbmVzcyI6MCwiRHVyYXRpb25Gb3JtYXQiOjcsIkluY2x1ZGVOb25Xb3JraW5nRGF5c0luRHVyYXRpb24iOmZhbHNlLCJQZXJjZW50YWdlQ29tcGxldGVTdHlsZSI6eyIkaWQiOiI4NCIsIkZvbnRTZXR0aW5ncyI6eyIkaWQiOiI4NSIsIkZvbnRTaXplIjoxMCwiRm9udE5hbWUiOiJDYWxpYnJpIiwiSXNCb2xkIjpmYWxzZSwiSXNJdGFsaWMiOmZhbHNlLCJJc1VuZGVybGluZWQiOmZhbHNlLCJQYXJlbnRTdHlsZSI6bnVsbH0sIkF1dG9TaXplIjowLCJGb3JlZ3JvdW5kIjp7IiRpZCI6Ijg2IiwiQ29sb3IiOnsiJGlkIjoiO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OCIsIlRvcCI6MCwiTGVmdCI6MCwiUmlnaHQiOjAsIkJvdHRvbSI6MH0sIlBhZGRpbmciOnsiJGlkIjoiODkiLCJUb3AiOjAsIkxlZnQiOjAsIlJpZ2h0IjowLCJCb3R0b20iOjB9LCJCYWNrZ3JvdW5kIjp7IiRpZCI6IjkwIiwiQ29sb3IiOnsiJHJlZiI6IjIwIn19LCJJc1Zpc2libGUiOnRydWUsIldpZHRoIjowLjAsIkhlaWdodCI6MC4wLCJCb3JkZXJTdHlsZSI6bnVsbCwiUGFyZW50U3R5bGUiOm51bGx9LCJEdXJhdGlvblN0eWxlIjp7IiRpZCI6IjkxIiwiRm9udFNldHRpbmdzIjp7IiRpZCI6IjkyIiwiRm9udFNpemUiOjEwLCJGb250TmFtZSI6IkNhbGlicmkiLCJJc0JvbGQiOmZhbHNlLCJJc0l0YWxpYyI6ZmFsc2UsIklzVW5kZXJsaW5lZCI6ZmFsc2UsIlBhcmVudFN0eWxlIjpudWxsfSwiQXV0b1NpemUiOjAsIkZvcmVncm91bmQiOnsiJGlkIjoiOTMiLCJDb2xvciI6eyIkaWQiOiI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C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MTI3IiwiRm9ybWF0IjowLCJJc1Zpc2libGUiOmZhbHNlLCJMYXN0S25vd25WaXNpYmlsaXR5U3RhdGUiOmZhbHNlfSwiSXNWaXNpYmxlIjp0cnVlLCJQYXJlbnRTdHlsZSI6bnVsbCwiX2V4cGxpY2l0bHlTZXQiOnsiJGlkIjoiMTI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jkiLCJHcmlkbGluZVN0eWxlIjp7IiRpZCI6IjEzMCIsIkxpbmVDb2xvciI6eyIkaWQiOiIxMzEiLCIkdHlwZSI6Ik5MUkUuQ29tbW9uLkRvbS5Tb2xpZENvbG9yQnJ1c2gsIE5MUkUuQ29tbW9uIiwiQ29sb3IiOnsiJGlkIjoiMTMyIiwiQSI6MzgsIlIiOjkxLCJHIjoxNTUsIkIiOjIxM319LCJMaW5lV2VpZ2h0IjoxLjAsIkxpbmVUeXBlIjowLCJQYXJlbnRTdHlsZSI6bnVsbH0sIk1hcmdpbiI6eyIkaWQiOiIxMzMiLCJUb3AiOjAsIkxlZnQiOjAsIlJpZ2h0IjowLCJCb3R0b20iOjB9LCJQYWRkaW5nIjp7IiRpZCI6IjEzNCIsIlRvcCI6MCwiTGVmdCI6MCwiUmlnaHQiOjAsIkJvdHRvbSI6MH0sIkJhY2tncm91bmQiOm51bGwsIklzVmlzaWJsZSI6dHJ1ZSwiV2lkdGgiOjAuMCwiSGVpZ2h0IjowLjAsIkJvcmRlclN0eWxlIjp7IiRpZCI6IjEzNSIsIkxpbmVDb2xvciI6bnVsbCwiTGluZVdlaWdodCI6MC4wLCJMaW5lVHlwZSI6MCwiUGFyZW50U3R5bGUiOm51bGx9LCJQYXJlbnRTdHlsZSI6bnVsbH0sIlNob3dFbGFwc2VkVGltZUdyYWRpZW50U3R5bGUiOmZhbHNlLCJEZWZhdWx0U3dpbWxhbmVTdHlsZSI6eyIkaWQiOiIxMzYiLCJIZWFkZXJTdHlsZSI6eyIkaWQiOiIxMzciLCJUZXh0U3R5bGUiOnsiJGlkIjoiMTM4IiwiRm9udFNldHRpbmdzIjp7IiRpZCI6IjEzOSIsIkZvbnRTaXplIjoxMiwiRm9udE5hbWUiOiJDYWxpYnJpIiwiSXNCb2xkIjpmYWxzZSwiSXNJdGFsaWMiOmZhbHNlLCJJc1VuZGVybGluZWQiOmZhbHNlLCJQYXJlbnRTdHlsZSI6bnVsbH0sIkF1dG9TaXplIjowLCJGb3JlZ3JvdW5kIjp7IiRpZCI6IjE0MCIsIkNvbG9yIjp7IiRpZCI6IjE0MSIsIkEiOjI1NSwiUiI6MzIsIkciOjU2LCJCIjoxMDB9fSwiTWF4V2lkdGgiOjAuMCwiTWF4SGVpZ2h0IjowLjAsIlNtYXJ0Rm9yZWdyb3VuZElzQWN0aXZlIjpmYWxzZSwiSG9yaXpvbnRhbEFsaWdubWVudCI6MCwiVmVydGljYWxBbGlnbm1lbnQiOjAsIlNtYXJ0Rm9yZWdyb3VuZCI6bnVsbCwiQmFja2dyb3VuZEZpbGxUeXBlIjowLCJNYXJnaW4iOnsiJGlkIjoiMTQyIiwiVG9wIjowLCJMZWZ0IjowLCJSaWdodCI6MCwiQm90dG9tIjowfSwiUGFkZGluZyI6eyIkaWQiOiIxNDMiLCJUb3AiOjAsIkxlZnQiOjAsIlJpZ2h0IjowLCJCb3R0b20iOjB9LCJCYWNrZ3JvdW5kIjpudWxsLCJJc1Zpc2libGUiOmZhbHNlLCJXaWR0aCI6MC4wLCJIZWlnaHQiOjAuMCwiQm9yZGVyU3R5bGUiOm51bGwsIlBhcmVudFN0eWxlIjpudWxsfSwiUmVjdGFuZ2xlU3R5bGUiOnsiJGlkIjoiMTQ0IiwiTWFyZ2luIjp7IiRpZCI6IjE0NSIsIlRvcCI6MCwiTGVmdCI6MCwiUmlnaHQiOjAsIkJvdHRvbSI6MH0sIlBhZGRpbmciOnsiJGlkIjoiMTQ2IiwiVG9wIjowLCJMZWZ0IjowLCJSaWdodCI6MCwiQm90dG9tIjowfSwiQmFja2dyb3VuZCI6eyIkaWQiOiIxNDciLCJDb2xvciI6eyIkaWQiOiIxNDgiLCJBIjoxMjcsIlIiOjkxLCJHIjoxNTUsIkIiOjIxM319LCJJc1Zpc2libGUiOmZhbHNlLCJXaWR0aCI6MC4wLCJIZWlnaHQiOjAuMCwiQm9yZGVyU3R5bGUiOnsiJGlkIjoiMTQ5IiwiTGluZUNvbG9yIjp7IiRpZCI6IjE1MCIsIiR0eXBlIjoiTkxSRS5Db21tb24uRG9tLlNvbGlkQ29sb3JCcnVzaCwgTkxSRS5Db21tb24iLCJDb2xvciI6eyIkaWQiOiIxNTEiLCJBIjoyNTUsIlIiOjI1NSwiRyI6MCwiQiI6MH19LCJMaW5lV2VpZ2h0IjowLjAsIkxpbmVUeXBlIjowLCJQYXJlbnRTdHlsZSI6bnVsbH0sIlBhcmVudFN0eWxlIjpudWxsfSwiTWFyZ2luIjp7IiRpZCI6IjE1MiIsIlRvcCI6MCwiTGVmdCI6MCwiUmlnaHQiOjAsIkJvdHRvbSI6MH0sIlBhZGRpbmciOnsiJGlkIjoiMTUzIiwiVG9wIjowLCJMZWZ0IjowLCJSaWdodCI6MCwiQm90dG9tIjowfSwiQmFja2dyb3VuZCI6bnVsbCwiSXNWaXNpYmxlIjp0cnVlLCJXaWR0aCI6MC4wLCJIZWlnaHQiOjAuMCwiQm9yZGVyU3R5bGUiOm51bGwsIlBhcmVudFN0eWxlIjpudWxsfSwiQmFja2dyb3VuZFN0eWxlIjp7IiRpZCI6IjE1NCIsIk1hcmdpbiI6eyIkaWQiOiIxNTUiLCJUb3AiOjAsIkxlZnQiOjAsIlJpZ2h0IjowLCJCb3R0b20iOjB9LCJQYWRkaW5nIjp7IiRpZCI6IjE1NiIsIlRvcCI6MCwiTGVmdCI6MCwiUmlnaHQiOjAsIkJvdHRvbSI6MH0sIkJhY2tncm91bmQiOnsiJGlkIjoiMTU3IiwiQ29sb3IiOnsiJGlkIjoiMTU4IiwiQSI6MzgsIlIiOjkxLCJHIjoxNTUsIkIiOjIxM319LCJJc1Zpc2libGUiOnRydWUsIldpZHRoIjowLjAsIkhlaWdodCI6MC4wLCJCb3JkZXJTdHlsZSI6eyIkaWQiOiIxNTkiLCJMaW5lQ29sb3IiOnsiJGlkIjoiMTYwIiwiJHR5cGUiOiJOTFJFLkNvbW1vbi5Eb20uU29saWRDb2xvckJydXNoLCBOTFJFLkNvbW1vbiIsIkNvbG9yIjp7IiRpZCI6IjE2MSIsIkEiOjI1NSwiUiI6MjU1LCJHIjowLCJCIjowfX0sIkxpbmVXZWlnaHQiOjAuMCwiTGluZVR5cGUiOjAsIlBhcmVudFN0eWxlIjpudWxsfSwiUGFyZW50U3R5bGUiOm51bGx9LCJJc0Fib3ZlVGltZWJhbmQiOmZhbHNlLCJNYXJnaW4iOnsiJGlkIjoiMTYyIiwiVG9wIjowLCJMZWZ0IjowLCJSaWdodCI6MCwiQm90dG9tIjowfSwiUGFkZGluZyI6eyIkaWQiOiIxNjMiLCJUb3AiOjAsIkxlZnQiOjAsIlJpZ2h0IjowLCJCb3R0b20iOjB9LCJJc1Zpc2libGUiOnRydWUsIldpZHRoIjowLjAsIkhlaWdodCI6MC4wLCJCb3JkZXJTdHlsZSI6bnVsbCwiUGFyZW50U3R5bGUiOm51bGx9fSwiU2NhbGUiOnsiJGlkIjoiMTY0IiwiU3RhcnREYXRlIjoiMDAwMS0wMS0wMVQwMDowMDowMCIsIkVuZERhdGUiOiIyMDIyLTAxLTE1VDIzOjU5OjAwIiwiRm9ybWF0IjoiTU1NIiwiVHlwZSI6MiwiQXV0b0RhdGVSYW5nZSI6dHJ1ZSwiV29ya2luZ0RheXMiOjMxLCJGaXNjYWxZZWFyIjp7IiRpZCI6IjE2NSIsIlN0YXJ0TW9udGgiOjEsIlVzZVN0YXJ0aW5nWWVhckZvck51bWJlcmluZyI6dHJ1ZSwiU2hvd0Zpc2NhbFllYXJMYWJlbCI6dHJ1ZX0sIlRvZGF5TWFya2VyVGV4dCI6IlRvZGF5IiwiQXV0b1NjYWxlVHlwZSI6dHJ1ZX0sIk1pbGVzdG9uZXMiOltdLCJUYXNrcyI6W3siJGlkIjoiMTY2IiwiR3JvdXBOYW1lIjpudWxsLCJTdGFydERhdGUiOiIyMDIxLTAyLTI2VDAwOjAwOjAwWiIsIkVuZERhdGUiOiIyMDIxLTAyLTI2VDIzOjU5OjAwWiIsIlBlcmNlbnRhZ2VDb21wbGV0ZSI6bnVsbCwiU3R5bGUiOnsiJGlkIjoiMTY3IiwiU2hhcGUiOjEsIlNoYXBlVGhpY2tuZXNzIjowLCJEdXJhdGlvbkZvcm1hdCI6MCwiSW5jbHVkZU5vbldvcmtpbmdEYXlzSW5EdXJhdGlvbiI6ZmFsc2UsIlBlcmNlbnRhZ2VDb21wbGV0ZVN0eWxlIjp7IiRpZCI6IjE2OCIsIkZvbnRTZXR0aW5ncyI6eyIkaWQiOiIxNjkiLCJGb250U2l6ZSI6MTAsIkZvbnROYW1lIjoiQ2FsaWJyaSIsIklzQm9sZCI6ZmFsc2UsIklzSXRhbGljIjpmYWxzZSwiSXNVbmRlcmxpbmVkIjpmYWxzZSwiUGFyZW50U3R5bGUiOm51bGx9LCJBdXRvU2l6ZSI6MCwiRm9yZWdyb3VuZCI6eyIkaWQiOiIxNzAiLCJDb2xvciI6eyIkaWQiOiIxNz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IiLCJUb3AiOjAsIkxlZnQiOjAsIlJpZ2h0IjowLCJCb3R0b20iOjB9LCJQYWRkaW5nIjp7IiRpZCI6IjE3MyIsIlRvcCI6MCwiTGVmdCI6MCwiUmlnaHQiOjAsIkJvdHRvbSI6MH0sIkJhY2tncm91bmQiOnsiJGlkIjoiMTc0IiwiQ29sb3IiOnsiJGlkIjoiMTc1IiwiQSI6ODksIlIiOjAsIkciOjAsIkIiOjB9fSwiSXNWaXNpYmxlIjp0cnVlLCJXaWR0aCI6MC4wLCJIZWlnaHQiOjAuMCwiQm9yZGVyU3R5bGUiOnsiJGlkIjoiMTc2IiwiTGluZUNvbG9yIjpudWxsLCJMaW5lV2VpZ2h0IjowLjAsIkxpbmVUeXBlIjowLCJQYXJlbnRTdHlsZSI6bnVsbH0sIlBhcmVudFN0eWxlIjpudWxsfSwiRHVyYXRpb25TdHlsZSI6eyIkaWQiOiIxNzciLCJGb250U2V0dGluZ3MiOnsiJGlkIjoiMTc4IiwiRm9udFNpemUiOjEwLCJGb250TmFtZSI6IkNhbGlicmkiLCJJc0JvbGQiOmZhbHNlLCJJc0l0YWxpYyI6ZmFsc2UsIklzVW5kZXJsaW5lZCI6ZmFsc2UsIlBhcmVudFN0eWxlIjpudWxsfSwiQXV0b1NpemUiOjAsIkZvcmVncm91bmQiOnsiJGlkIjoiMTc5IiwiQ29sb3IiOnsiJGlkIjoiMTg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gxIiwiVG9wIjowLCJMZWZ0IjowLCJSaWdodCI6MCwiQm90dG9tIjowfSwiUGFkZGluZyI6eyIkaWQiOiIxODIiLCJUb3AiOjAsIkxlZnQiOjAsIlJpZ2h0IjowLCJCb3R0b20iOjB9LCJCYWNrZ3JvdW5kIjp7IiRpZCI6IjE4MyIsIkNvbG9yIjp7IiRyZWYiOiIxNzUifX0sIklzVmlzaWJsZSI6dHJ1ZSwiV2lkdGgiOjAuMCwiSGVpZ2h0IjowLjAsIkJvcmRlclN0eWxlIjp7IiRpZCI6IjE4NCIsIkxpbmVDb2xvciI6bnVsbCwiTGluZVdlaWdodCI6MC4wLCJMaW5lVHlwZSI6MCwiUGFyZW50U3R5bGUiOm51bGx9LCJQYXJlbnRTdHlsZSI6bnVsbH0sIkhvcml6b250YWxDb25uZWN0b3JTdHlsZSI6eyIkaWQiOiIxODUiLCJMaW5lQ29sb3IiOnsiJGlkIjoiMTg2IiwiJHR5cGUiOiJOTFJFLkNvbW1vbi5Eb20uU29saWRDb2xvckJydXNoLCBOTFJFLkNvbW1vbiIsIkNvbG9yIjp7IiRpZCI6IjE4NyIsIkEiOjI1NSwiUiI6MjA0LCJHIjoyMDQsIkIiOjIwNH19LCJMaW5lV2VpZ2h0IjowLjAsIkxpbmVUeXBlIjowLCJQYXJlbnRTdHlsZSI6bnVsbH0sIlZlcnRpY2FsQ29ubmVjdG9yU3R5bGUiOnsiJGlkIjoiMTg4IiwiTGluZUNvbG9yIjp7IiRpZCI6IjE4OSIsIiR0eXBlIjoiTkxSRS5Db21tb24uRG9tLlNvbGlkQ29sb3JCcnVzaCwgTkxSRS5Db21tb24iLCJDb2xvciI6eyIkaWQiOiIxOT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xOTEiLCJNYXJnaW4iOnsiJGlkIjoiMTkyIiwiVG9wIjowLCJMZWZ0Ijo0LCJSaWdodCI6NCwiQm90dG9tIjowfSwiUGFkZGluZyI6eyIkaWQiOiIxOTMiLCJUb3AiOjAsIkxlZnQiOjAsIlJpZ2h0IjowLCJCb3R0b20iOjB9LCJCYWNrZ3JvdW5kIjp7IiRpZCI6IjE5NCIsIkNvbG9yIjp7IiRpZCI6IjE5NSIsIkEiOjI1NSwiUiI6NzksIkciOjEyOSwiQiI6MTg5fX0sIklzVmlzaWJsZSI6dHJ1ZSwiV2lkdGgiOjAuMCwiSGVpZ2h0IjoxMC4wLCJCb3JkZXJTdHlsZSI6eyIkaWQiOiIxOTYiLCJMaW5lQ29sb3IiOnsiJGlkIjoiMTk3IiwiJHR5cGUiOiJOTFJFLkNvbW1vbi5Eb20uU29saWRDb2xvckJydXNoLCBOTFJFLkNvbW1vbiIsIkNvbG9yIjp7IiRpZCI6IjE5OCIsIkEiOjI1NSwiUiI6MjU1LCJHIjowLCJCIjowfX0sIkxpbmVXZWlnaHQiOjAuMCwiTGluZVR5cGUiOjAsIlBhcmVudFN0eWxlIjpudWxsfSwiUGFyZW50U3R5bGUiOm51bGx9LCJUaXRsZVN0eWxlIjp7IiRpZCI6IjE5OSIsIkZvbnRTZXR0aW5ncyI6eyIkaWQiOiIyMDAiLCJGb250U2l6ZSI6MTAsIkZvbnROYW1lIjoiQ2FsaWJyaSIsIklzQm9sZCI6dHJ1ZSwiSXNJdGFsaWMiOmZhbHNlLCJJc1VuZGVybGluZWQiOmZhbHNlLCJQYXJlbnRTdHlsZSI6bnVsbH0sIkF1dG9TaXplIjoyLCJGb3JlZ3JvdW5kIjp7IiRyZWYiOiIxMTQifSwiTWF4V2lkdGgiOjkxLjAsIk1heEhlaWdodCI6IkluZmluaXR5IiwiU21hcnRGb3JlZ3JvdW5kSXNBY3RpdmUiOmZhbHNlLCJIb3Jpem9udGFsQWxpZ25tZW50IjowLCJWZXJ0aWNhbEFsaWdubWVudCI6MCwiU21hcnRGb3JlZ3JvdW5kIjpudWxsLCJCYWNrZ3JvdW5kRmlsbFR5cGUiOjAsIk1hcmdpbiI6eyIkaWQiOiIyMDEiLCJUb3AiOjAsIkxlZnQiOjAsIlJpZ2h0IjowLCJCb3R0b20iOjB9LCJQYWRkaW5nIjp7IiRpZCI6IjIwMiIsIlRvcCI6MCwiTGVmdCI6MCwiUmlnaHQiOjAsIkJvdHRvbSI6MH0sIkJhY2tncm91bmQiOnsiJGlkIjoiMjAzIiwiQ29sb3IiOnsiJHJlZiI6IjE3NSJ9fSwiSXNWaXNpYmxlIjp0cnVlLCJXaWR0aCI6MC4wLCJIZWlnaHQiOjAuMCwiQm9yZGVyU3R5bGUiOnsiJGlkIjoiMjA0IiwiTGluZUNvbG9yIjpudWxsLCJMaW5lV2VpZ2h0IjowLjAsIkxpbmVUeXBlIjowLCJQYXJlbnRTdHlsZSI6bnVsbH0sIlBhcmVudFN0eWxlIjpudWxsfSwiRGF0ZVN0eWxlIjp7IiRpZCI6IjIwNSIsIkZvbnRTZXR0aW5ncyI6eyIkaWQiOiIyMDYiLCJGb250U2l6ZSI6MTAsIkZvbnROYW1lIjoiQ2FsaWJyaSIsIklzQm9sZCI6ZmFsc2UsIklzSXRhbGljIjpmYWxzZSwiSXNVbmRlcmxpbmVkIjpmYWxzZSwiUGFyZW50U3R5bGUiOm51bGx9LCJBdXRvU2l6ZSI6MCwiRm9yZWdyb3VuZCI6eyIkaWQiOiIyMDciLCJDb2xvciI6eyIkaWQiOiIyMD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wOSIsIlRvcCI6MCwiTGVmdCI6MCwiUmlnaHQiOjAsIkJvdHRvbSI6MH0sIlBhZGRpbmciOnsiJGlkIjoiMjEwIiwiVG9wIjowLCJMZWZ0IjowLCJSaWdodCI6MCwiQm90dG9tIjowfSwiQmFja2dyb3VuZCI6eyIkaWQiOiIyMTEiLCJDb2xvciI6eyIkcmVmIjoiMTc1In19LCJJc1Zpc2libGUiOnRydWUsIldpZHRoIjowLjAsIkhlaWdodCI6MC4wLCJCb3JkZXJTdHlsZSI6eyIkaWQiOiIyMTIiLCJMaW5lQ29sb3IiOm51bGwsIkxpbmVXZWlnaHQiOjAuMCwiTGluZVR5cGUiOjAsIlBhcmVudFN0eWxlIjpudWxsfSwiUGFyZW50U3R5bGUiOm51bGx9LCJEYXRlRm9ybWF0Ijp7IiRpZCI6IjIx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QiLCJGb3JtYXQiOjAsIklzVmlzaWJsZSI6ZmFsc2UsIkxhc3RLbm93blZpc2liaWxpdHlTdGF0ZSI6ZmFsc2V9LCJJc1Zpc2libGUiOmZhbHNlLCJQYXJlbnRTdHlsZSI6bnVsbH0sIkluZGV4IjowLCJTbWFydER1cmF0aW9uQWN0aXZhdGVkIjpmYWxzZSwiRGF0ZUZvcm1hdCI6eyIkcmVmIjoiMjEzIn0sIldlZWtOdW1iZXJpbmciOnsiJGlkIjoiMjE1IiwiRm9ybWF0IjowLCJJc1Zpc2libGUiOmZhbHNlLCJMYXN0S25vd25WaXNpYmlsaXR5U3RhdGUiOmZhbHNlfSwiSWQiOiIyYjhlODQ3Ni1hNTE1LTQ3YzgtODc0Yy1hMzhkZDdiMTQzZTkiLCJJbXBvcnRJZCI6bnVsbCwiVGl0bGUiOiJQaWxvdCBhbmFseXNpcyByZXBvcnQiLCJOb3RlIjpudWxsLCJIeXBlcmxpbmsiOnsiJGlkIjoiMjE2IiwiQWRkcmVzcyI6bnVsbCwiU3ViQWRkcmVzcyI6bnVsbH0sIklzQ2hhbmdlZCI6ZmFsc2UsIklzTmV3IjpmYWxzZX0seyIkaWQiOiIyMTciLCJHcm91cE5hbWUiOm51bGwsIlN0YXJ0RGF0ZSI6IjIwMjEtMDUtMDFUMDA6MDA6MDBaIiwiRW5kRGF0ZSI6IjIwMjEtMDUtMDFUMjM6NTk6MDBaIiwiUGVyY2VudGFnZUNvbXBsZXRlIjpudWxsLCJTdHlsZSI6eyIkaWQiOiIyMTgiLCJTaGFwZSI6MSwiU2hhcGVUaGlja25lc3MiOjAsIkR1cmF0aW9uRm9ybWF0IjowLCJJbmNsdWRlTm9uV29ya2luZ0RheXNJbkR1cmF0aW9uIjpmYWxzZSwiUGVyY2VudGFnZUNvbXBsZXRlU3R5bGUiOnsiJGlkIjoiMjE5IiwiRm9udFNldHRpbmdzIjp7IiRpZCI6IjIyM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jIxIiwiTGluZUNvbG9yIjpudWxsLCJMaW5lV2VpZ2h0IjowLjAsIkxpbmVUeXBlIjowLCJQYXJlbnRTdHlsZSI6bnVsbH0sIlBhcmVudFN0eWxlIjpudWxsfSwiRHVyYXRpb25TdHlsZSI6eyIkaWQiOiIyMjIiLCJGb250U2V0dGluZ3MiOnsiJGlkIjoiMjIz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yMjQiLCJMaW5lQ29sb3IiOm51bGwsIkxpbmVXZWlnaHQiOjAuMCwiTGluZVR5cGUiOjAsIlBhcmVudFN0eWxlIjpudWxsfSwiUGFyZW50U3R5bGUiOm51bGx9LCJIb3Jpem9udGFsQ29ubmVjdG9yU3R5bGUiOnsiJGlkIjoiMjI1IiwiTGluZUNvbG9yIjp7IiRyZWYiOiI5OSJ9LCJMaW5lV2VpZ2h0IjowLjAsIkxpbmVUeXBlIjowLCJQYXJlbnRTdHlsZSI6bnVsbH0sIlZlcnRpY2FsQ29ubmVjdG9yU3R5bGUiOnsiJGlkIjoiMjI2IiwiTGluZUNvbG9yIjp7IiRyZWYiOiIxMDI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yMjciLCJNYXJnaW4iOnsiJHJlZiI6IjEwNSJ9LCJQYWRkaW5nIjp7IiRyZWYiOiIxMDYifSwiQmFja2dyb3VuZCI6eyIkaWQiOiIyMjgiLCJDb2xvciI6eyIkaWQiOiIyMjkiLCJBIjoyNTUsIlIiOjc5LCJHIjoxMjksIkIiOjE4OX19LCJJc1Zpc2libGUiOnRydWUsIldpZHRoIjowLjAsIkhlaWdodCI6MTAuMCwiQm9yZGVyU3R5bGUiOnsiJGlkIjoiMjMwIiwiTGluZUNvbG9yIjp7IiRyZWYiOiIxMTAifSwiTGluZVdlaWdodCI6MC4wLCJMaW5lVHlwZSI6MCwiUGFyZW50U3R5bGUiOm51bGx9LCJQYXJlbnRTdHlsZSI6bnVsbH0sIlRpdGxlU3R5bGUiOnsiJGlkIjoiMjMxIiwiRm9udFNldHRpbmdzIjp7IiRpZCI6IjIzMiIsIkZvbnRTaXplIjoxMCwiRm9udE5hbWUiOiJDYWxpYnJpIiwiSXNCb2xkIjp0cnVlLCJJc0l0YWxpYyI6ZmFsc2UsIklzVW5kZXJsaW5lZCI6ZmFsc2UsIlBhcmVudFN0eWxlIjpudWxsfSwiQXV0b1NpemUiOjIsIkZvcmVncm91bmQiOnsiJHJlZiI6IjExNCJ9LCJNYXhXaWR0aCI6MTE5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jMzIiwiTGluZUNvbG9yIjpudWxsLCJMaW5lV2VpZ2h0IjowLjAsIkxpbmVUeXBlIjowLCJQYXJlbnRTdHlsZSI6bnVsbH0sIlBhcmVudFN0eWxlIjpudWxsfSwiRGF0ZVN0eWxlIjp7IiRpZCI6IjIzNCIsIkZvbnRTZXR0aW5ncyI6eyIkaWQiOiIyMzU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I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yMzYiLCJMaW5lQ29sb3IiOm51bGwsIkxpbmVXZWlnaHQiOjAuMCwiTGluZVR5cGUiOjAsIlBhcmVudFN0eWxlIjpudWxsfSwiUGFyZW50U3R5bGUiOm51bGx9LCJEYXRlRm9ybWF0Ijp7IiRyZWYiOiIxMjYifSwiV2Vla051bWJlcmluZyI6eyIkaWQiOiIyMzciLCJGb3JtYXQiOjAsIklzVmlzaWJsZSI6ZmFsc2UsIkxhc3RLbm93blZpc2liaWxpdHlTdGF0ZSI6ZmFsc2V9LCJJc1Zpc2libGUiOmZhbHNlLCJQYXJlbnRTdHlsZSI6bnVsbH0sIkluZGV4IjoxLCJTbWFydER1cmF0aW9uQWN0aXZhdGVkIjpmYWxzZSwiRGF0ZUZvcm1hdCI6eyIkcmVmIjoiMTI2In0sIldlZWtOdW1iZXJpbmciOnsiJGlkIjoiMjM4IiwiRm9ybWF0IjowLCJJc1Zpc2libGUiOmZhbHNlLCJMYXN0S25vd25WaXNpYmlsaXR5U3RhdGUiOmZhbHNlfSwiSWQiOiJlZGI2ZGE5Zi1jMTBlLTRiZjItYjI2My03ZmRkNjRkYmQ1ZTQiLCJJbXBvcnRJZCI6bnVsbCwiVGl0bGUiOiJCaS13ZWVrbHkgYW5hbHlzaXMgcmVwb3J0cyIsIk5vdGUiOm51bGwsIkh5cGVybGluayI6eyIkaWQiOiIyMzkiLCJBZGRyZXNzIjpudWxsLCJTdWJBZGRyZXNzIjpudWxsfSwiSXNDaGFuZ2VkIjpmYWxzZSwiSXNOZXciOmZhbHNlfSx7IiRpZCI6IjI0MCIsIkdyb3VwTmFtZSI6bnVsbCwiU3RhcnREYXRlIjoiMjAyMS0wMS0xM1QwMDowMDowMFoiLCJFbmREYXRlIjoiMjAyMS0wMS0xM1QyMzo1OTowMFoiLCJQZXJjZW50YWdlQ29tcGxldGUiOm51bGwsIlN0eWxlIjp7IiRpZCI6IjI0MSIsIlNoYXBlIjoxLCJTaGFwZVRoaWNrbmVzcyI6MCwiRHVyYXRpb25Gb3JtYXQiOjAsIkluY2x1ZGVOb25Xb3JraW5nRGF5c0luRHVyYXRpb24iOmZhbHNlLCJQZXJjZW50YWdlQ29tcGxldGVTdHlsZSI6eyIkaWQiOiIyNDIiLCJGb250U2V0dGluZ3MiOnsiJGlkIjoiMjQzIiwiRm9udFNpemUiOjEwLCJGb250TmFtZSI6IkNhbGlicmkiLCJJc0JvbGQiOmZhbHNlLCJJc0l0YWxpYyI6ZmFsc2UsIklzVW5kZXJsaW5lZCI6ZmFsc2UsIlBhcmVudFN0eWxlIjpudWxsfSwiQXV0b1NpemUiOjAsIkZvcmVncm91bmQiOnsiJGlkIjoiMjQ0IiwiQ29sb3IiOnsiJGlkIjoiMjQ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Q2IiwiVG9wIjowLCJMZWZ0IjowLCJSaWdodCI6MCwiQm90dG9tIjowfSwiUGFkZGluZyI6eyIkaWQiOiIyNDciLCJUb3AiOjAsIkxlZnQiOjAsIlJpZ2h0IjowLCJCb3R0b20iOjB9LCJCYWNrZ3JvdW5kIjp7IiRpZCI6IjI0OCIsIkNvbG9yIjp7IiRpZCI6IjI0OSIsIkEiOjg5LCJSIjowLCJHIjowLCJCIjowfX0sIklzVmlzaWJsZSI6dHJ1ZSwiV2lkdGgiOjAuMCwiSGVpZ2h0IjowLjAsIkJvcmRlclN0eWxlIjp7IiRpZCI6IjI1MCIsIkxpbmVDb2xvciI6bnVsbCwiTGluZVdlaWdodCI6MC4wLCJMaW5lVHlwZSI6MCwiUGFyZW50U3R5bGUiOm51bGx9LCJQYXJlbnRTdHlsZSI6bnVsbH0sIkR1cmF0aW9uU3R5bGUiOnsiJGlkIjoiMjUxIiwiRm9udFNldHRpbmdzIjp7IiRpZCI6IjI1MiIsIkZvbnRTaXplIjoxMCwiRm9udE5hbWUiOiJDYWxpYnJpIiwiSXNCb2xkIjpmYWxzZSwiSXNJdGFsaWMiOmZhbHNlLCJJc1VuZGVybGluZWQiOmZhbHNlLCJQYXJlbnRTdHlsZSI6bnVsbH0sIkF1dG9TaXplIjowLCJGb3JlZ3JvdW5kIjp7IiRpZCI6IjI1MyIsIkNvbG9yIjp7IiRpZCI6IjI1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1NSIsIlRvcCI6MCwiTGVmdCI6MCwiUmlnaHQiOjAsIkJvdHRvbSI6MH0sIlBhZGRpbmciOnsiJGlkIjoiMjU2IiwiVG9wIjowLCJMZWZ0IjowLCJSaWdodCI6MCwiQm90dG9tIjowfSwiQmFja2dyb3VuZCI6eyIkaWQiOiIyNTciLCJDb2xvciI6eyIkcmVmIjoiMjQ5In19LCJJc1Zpc2libGUiOnRydWUsIldpZHRoIjowLjAsIkhlaWdodCI6MC4wLCJCb3JkZXJTdHlsZSI6eyIkaWQiOiIyNTgiLCJMaW5lQ29sb3IiOm51bGwsIkxpbmVXZWlnaHQiOjAuMCwiTGluZVR5cGUiOjAsIlBhcmVudFN0eWxlIjpudWxsfSwiUGFyZW50U3R5bGUiOm51bGx9LCJIb3Jpem9udGFsQ29ubmVjdG9yU3R5bGUiOnsiJGlkIjoiMjU5IiwiTGluZUNvbG9yIjp7IiRpZCI6IjI2MCIsIiR0eXBlIjoiTkxSRS5Db21tb24uRG9tLlNvbGlkQ29sb3JCcnVzaCwgTkxSRS5Db21tb24iLCJDb2xvciI6eyIkaWQiOiIyNjEiLCJBIjoyNTUsIlIiOjIwNCwiRyI6MjA0LCJCIjoyMDR9fSwiTGluZVdlaWdodCI6MC4wLCJMaW5lVHlwZSI6MCwiUGFyZW50U3R5bGUiOm51bGx9LCJWZXJ0aWNhbENvbm5lY3RvclN0eWxlIjp7IiRpZCI6IjI2MiIsIkxpbmVDb2xvciI6eyIkaWQiOiIyNjMiLCIkdHlwZSI6Ik5MUkUuQ29tbW9uLkRvbS5Tb2xpZENvbG9yQnJ1c2gsIE5MUkUuQ29tbW9uIiwiQ29sb3IiOnsiJGlkIjoiMjY0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jY1IiwiTWFyZ2luIjp7IiRpZCI6IjI2NiIsIlRvcCI6MCwiTGVmdCI6NCwiUmlnaHQiOjQsIkJvdHRvbSI6MH0sIlBhZGRpbmciOnsiJGlkIjoiMjY3IiwiVG9wIjowLCJMZWZ0IjowLCJSaWdodCI6MCwiQm90dG9tIjowfSwiQmFja2dyb3VuZCI6eyIkaWQiOiIyNjgiLCJDb2xvciI6eyIkaWQiOiIyNjkiLCJBIjoyNTUsIlIiOjc5LCJHIjoxMjksIkIiOjE4OX19LCJJc1Zpc2libGUiOnRydWUsIldpZHRoIjowLjAsIkhlaWdodCI6MTAuMCwiQm9yZGVyU3R5bGUiOnsiJGlkIjoiMjcwIiwiTGluZUNvbG9yIjp7IiRpZCI6IjI3MSIsIiR0eXBlIjoiTkxSRS5Db21tb24uRG9tLlNvbGlkQ29sb3JCcnVzaCwgTkxSRS5Db21tb24iLCJDb2xvciI6eyIkaWQiOiIyNzIiLCJBIjoyNTUsIlIiOjI1NSwiRyI6MCwiQiI6MH19LCJMaW5lV2VpZ2h0IjowLjAsIkxpbmVUeXBlIjowLCJQYXJlbnRTdHlsZSI6bnVsbH0sIlBhcmVudFN0eWxlIjpudWxsfSwiVGl0bGVTdHlsZSI6eyIkaWQiOiIyNzMiLCJGb250U2V0dGluZ3MiOnsiJGlkIjoiMjc0IiwiRm9udFNpemUiOjEwLCJGb250TmFtZSI6IkNhbGlicmkiLCJJc0JvbGQiOnRydWUsIklzSXRhbGljIjpmYWxzZSwiSXNVbmRlcmxpbmVkIjpmYWxzZSwiUGFyZW50U3R5bGUiOm51bGx9LCJBdXRvU2l6ZSI6MiwiRm9yZWdyb3VuZCI6eyIkcmVmIjoiMTE0In0sIk1heFdpZHRoIjoxMjEuMCwiTWF4SGVpZ2h0IjoiSW5maW5pdHkiLCJTbWFydEZvcmVncm91bmRJc0FjdGl2ZSI6ZmFsc2UsIkhvcml6b250YWxBbGlnbm1lbnQiOjAsIlZlcnRpY2FsQWxpZ25tZW50IjowLCJTbWFydEZvcmVncm91bmQiOm51bGwsIkJhY2tncm91bmRGaWxsVHlwZSI6MCwiTWFyZ2luIjp7IiRpZCI6IjI3NSIsIlRvcCI6MCwiTGVmdCI6MCwiUmlnaHQiOjAsIkJvdHRvbSI6MH0sIlBhZGRpbmciOnsiJGlkIjoiMjc2IiwiVG9wIjowLCJMZWZ0IjowLCJSaWdodCI6MCwiQm90dG9tIjowfSwiQmFja2dyb3VuZCI6eyIkaWQiOiIyNzciLCJDb2xvciI6eyIkcmVmIjoiMjQ5In19LCJJc1Zpc2libGUiOnRydWUsIldpZHRoIjowLjAsIkhlaWdodCI6MC4wLCJCb3JkZXJTdHlsZSI6eyIkaWQiOiIyNzgiLCJMaW5lQ29sb3IiOm51bGwsIkxpbmVXZWlnaHQiOjAuMCwiTGluZVR5cGUiOjAsIlBhcmVudFN0eWxlIjpudWxsfSwiUGFyZW50U3R5bGUiOm51bGx9LCJEYXRlU3R5bGUiOnsiJGlkIjoiMjc5IiwiRm9udFNldHRpbmdzIjp7IiRpZCI6IjI4MCIsIkZvbnRTaXplIjoxMCwiRm9udE5hbWUiOiJDYWxpYnJpIiwiSXNCb2xkIjpmYWxzZSwiSXNJdGFsaWMiOmZhbHNlLCJJc1VuZGVybGluZWQiOmZhbHNlLCJQYXJlbnRTdHlsZSI6bnVsbH0sIkF1dG9TaXplIjowLCJGb3JlZ3JvdW5kIjp7IiRpZCI6IjI4MSIsIkNvbG9yIjp7IiRpZCI6IjI4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gzIiwiVG9wIjowLCJMZWZ0IjowLCJSaWdodCI6MCwiQm90dG9tIjowfSwiUGFkZGluZyI6eyIkaWQiOiIyODQiLCJUb3AiOjAsIkxlZnQiOjAsIlJpZ2h0IjowLCJCb3R0b20iOjB9LCJCYWNrZ3JvdW5kIjp7IiRpZCI6IjI4NSIsIkNvbG9yIjp7IiRyZWYiOiIyNDkifX0sIklzVmlzaWJsZSI6dHJ1ZSwiV2lkdGgiOjAuMCwiSGVpZ2h0IjowLjAsIkJvcmRlclN0eWxlIjp7IiRpZCI6IjI4NiIsIkxpbmVDb2xvciI6bnVsbCwiTGluZVdlaWdodCI6MC4wLCJMaW5lVHlwZSI6MCwiUGFyZW50U3R5bGUiOm51bGx9LCJQYXJlbnRTdHlsZSI6bnVsbH0sIkRhdGVGb3JtYXQiOnsiJGlkIjoiMj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OCIsIkZvcm1hdCI6MCwiSXNWaXNpYmxlIjpmYWxzZSwiTGFzdEtub3duVmlzaWJpbGl0eVN0YXRlIjpmYWxzZX0sIklzVmlzaWJsZSI6ZmFsc2UsIlBhcmVudFN0eWxlIjpudWxsfSwiSW5kZXgiOjIsIlNtYXJ0RHVyYXRpb25BY3RpdmF0ZWQiOmZhbHNlLCJEYXRlRm9ybWF0Ijp7IiRyZWYiOiIyODcifSwiV2Vla051bWJlcmluZyI6eyIkaWQiOiIyODkiLCJGb3JtYXQiOjAsIklzVmlzaWJsZSI6ZmFsc2UsIkxhc3RLbm93blZpc2liaWxpdHlTdGF0ZSI6ZmFsc2V9LCJJZCI6ImYzYmRlMjhjLTRkM2YtNGJhNC04ZjBlLWQ0MjQzYjAzZmNiZCIsIkltcG9ydElkIjpudWxsLCJUaXRsZSI6IlBvbGljeSBBbmFseXNpcyBGcmFtZXdvcmsiLCJOb3RlIjpudWxsLCJIeXBlcmxpbmsiOnsiJGlkIjoiMjkwIiwiQWRkcmVzcyI6bnVsbCwiU3ViQWRkcmVzcyI6bnVsbH0sIklzQ2hhbmdlZCI6ZmFsc2UsIklzTmV3IjpmYWxzZX0seyIkaWQiOiIyOTEiLCJHcm91cE5hbWUiOm51bGwsIlN0YXJ0RGF0ZSI6IjIwMjItMDEtMDFUMDA6MDA6MDBaIiwiRW5kRGF0ZSI6IjIwMjItMDEtMDFUMjM6NTk6MDBaIiwiUGVyY2VudGFnZUNvbXBsZXRlIjpudWxsLCJTdHlsZSI6eyIkaWQiOiIyOTIiLCJTaGFwZSI6MSwiU2hhcGVUaGlja25lc3MiOjAsIkR1cmF0aW9uRm9ybWF0IjowLCJJbmNsdWRlTm9uV29ya2luZ0RheXNJbkR1cmF0aW9uIjpmYWxzZSwiUGVyY2VudGFnZUNvbXBsZXRlU3R5bGUiOnsiJGlkIjoiMjkzIiwiRm9udFNldHRpbmdzIjp7IiRpZCI6IjI5NCIsIkZvbnRTaXplIjoxMCwiRm9udE5hbWUiOiJDYWxpYnJpIiwiSXNCb2xkIjpmYWxzZSwiSXNJdGFsaWMiOmZhbHNlLCJJc1VuZGVybGluZWQiOmZhbHNlLCJQYXJlbnRTdHlsZSI6bnVsbH0sIkF1dG9TaXplIjowLCJGb3JlZ3JvdW5kIjp7IiRpZCI6IjI5NSIsIkNvbG9yIjp7IiRpZCI6IjI5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yOTciLCJMaW5lQ29sb3IiOm51bGwsIkxpbmVXZWlnaHQiOjAuMCwiTGluZVR5cGUiOjAsIlBhcmVudFN0eWxlIjpudWxsfSwiUGFyZW50U3R5bGUiOm51bGx9LCJEdXJhdGlvblN0eWxlIjp7IiRpZCI6IjI5OCIsIkZvbnRTZXR0aW5ncyI6eyIkaWQiOiIyOTkiLCJGb250U2l6ZSI6MTAsIkZvbnROYW1lIjoiQ2FsaWJyaSIsIklzQm9sZCI6ZmFsc2UsIklzSXRhbGljIjpmYWxzZSwiSXNVbmRlcmxpbmVkIjpmYWxzZSwiUGFyZW50U3R5bGUiOm51bGx9LCJBdXRvU2l6ZSI6MCwiRm9yZWdyb3VuZCI6eyIkaWQiOiIzMDAiLCJDb2xvciI6eyIkaWQiOiIzM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mYWxzZSwiV2lkdGgiOjAuMCwiSGVpZ2h0IjowLjAsIkJvcmRlclN0eWxlIjp7IiRpZCI6IjMwMiIsIkxpbmVDb2xvciI6bnVsbCwiTGluZVdlaWdodCI6MC4wLCJMaW5lVHlwZSI6MCwiUGFyZW50U3R5bGUiOm51bGx9LCJQYXJlbnRTdHlsZSI6bnVsbH0sIkhvcml6b250YWxDb25uZWN0b3JTdHlsZSI6eyIkaWQiOiIzMDMiLCJMaW5lQ29sb3IiOnsiJHJlZiI6Ijk5In0sIkxpbmVXZWlnaHQiOjAuMCwiTGluZVR5cGUiOjAsIlBhcmVudFN0eWxlIjpudWxsfSwiVmVydGljYWxDb25uZWN0b3JTdHlsZSI6eyIkaWQiOiIzMDQiLCJMaW5lQ29sb3IiOnsiJHJlZiI6IjEwMi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NSwiSXNCZWxvd1RpbWViYW5kIjpmYWxzZSwiUGVyY2VudGFnZUNvbXBsZXRlU2hhcGVPcGFjaXR5IjozNSwiU2hhcGVTdHlsZSI6eyIkaWQiOiIzMDUiLCJNYXJnaW4iOnsiJHJlZiI6IjEwNSJ9LCJQYWRkaW5nIjp7IiRyZWYiOiIxMDYifSwiQmFja2dyb3VuZCI6eyIkaWQiOiIzMDYiLCJDb2xvciI6eyIkaWQiOiIzMDciLCJBIjoyNTUsIlIiOjc5LCJHIjoxMjksIkIiOjE4OX19LCJJc1Zpc2libGUiOnRydWUsIldpZHRoIjo0LjAsIkhlaWdodCI6MTAuMCwiQm9yZGVyU3R5bGUiOnsiJGlkIjoiMzA4IiwiTGluZUNvbG9yIjp7IiRpZCI6IjMwOSIsIiR0eXBlIjoiTkxSRS5Db21tb24uRG9tLlNvbGlkQ29sb3JCcnVzaCwgTkxSRS5Db21tb24iLCJDb2xvciI6eyIkaWQiOiIzMTAiLCJBIjoyNTUsIlIiOjc0LCJHIjoxMjYsIkIiOjE4N319LCJMaW5lV2VpZ2h0IjowLjAsIkxpbmVUeXBlIjowLCJQYXJlbnRTdHlsZSI6bnVsbH0sIlBhcmVudFN0eWxlIjpudWxsfSwiVGl0bGVTdHlsZSI6eyIkaWQiOiIzMTEiLCJGb250U2V0dGluZ3MiOnsiJGlkIjoiMzEyIiwiRm9udFNpemUiOjEwLCJGb250TmFtZSI6IkNhbGlicmkiLCJJc0JvbGQiOmZhbHNlLCJJc0l0YWxpYyI6ZmFsc2UsIklzVW5kZXJsaW5lZCI6ZmFsc2UsIlBhcmVudFN0eWxlIjpudWxsfSwiQXV0b1NpemUiOjIsIkZvcmVncm91bmQiOnsiJGlkIjoiMzEzIiwiQ29sb3IiOnsiJGlkIjoiMzE0IiwiQSI6MjU1LCJSIjo2OCwiRyI6ODQsIkIiOjEwNn19LCJNYXhXaWR0aCI6OTMuMC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zMTUiLCJMaW5lQ29sb3IiOm51bGwsIkxpbmVXZWlnaHQiOjAuMCwiTGluZVR5cGUiOjAsIlBhcmVudFN0eWxlIjpudWxsfSwiUGFyZW50U3R5bGUiOm51bGx9LCJEYXRlU3R5bGUiOnsiJGlkIjoiMzE2IiwiRm9udFNldHRpbmdzIjp7IiRpZCI6IjMxN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i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MxOCIsIkxpbmVDb2xvciI6bnVsbCwiTGluZVdlaWdodCI6MC4wLCJMaW5lVHlwZSI6MCwiUGFyZW50U3R5bGUiOm51bGx9LCJQYXJlbnRTdHlsZSI6bnVsbH0sIkRhdGVGb3JtYXQiOnsiJHJlZiI6IjEyNiJ9LCJXZWVrTnVtYmVyaW5nIjp7IiRpZCI6IjMxOSIsIkZvcm1hdCI6MCwiSXNWaXNpYmxlIjpmYWxzZSwiTGFzdEtub3duVmlzaWJpbGl0eVN0YXRlIjpmYWxzZX0sIklzVmlzaWJsZSI6ZmFsc2UsIlBhcmVudFN0eWxlIjpudWxsfSwiSW5kZXgiOjMsIlNtYXJ0RHVyYXRpb25BY3RpdmF0ZWQiOmZhbHNlLCJEYXRlRm9ybWF0Ijp7IiRyZWYiOiIxMjYifSwiV2Vla051bWJlcmluZyI6eyIkaWQiOiIzMjAiLCJGb3JtYXQiOjAsIklzVmlzaWJsZSI6ZmFsc2UsIkxhc3RLbm93blZpc2liaWxpdHlTdGF0ZSI6ZmFsc2V9LCJJZCI6IjhiMDAxNTRkLTk1ZmYtNDRiNC05NDE3LWRmMWI3MjRiYjNkMSIsIkltcG9ydElkIjpudWxsLCJUaXRsZSI6InRocm91Z2ggZW5kIG9mIDIwMjIiLCJOb3RlIjpudWxsLCJIeXBlcmxpbmsiOnsiJGlkIjoiMzIxIiwiQWRkcmVzcyI6bnVsbCwiU3ViQWRkcmVzcyI6bnVsbH0sIklzQ2hhbmdlZCI6ZmFsc2UsIklzTmV3IjpmYWxzZX0seyIkaWQiOiIzMjIiLCJHcm91cE5hbWUiOiIxZGYzMGEyNC1iZDFiLTQ4ZGEtYWVhNS00OWNhNDhhMmFjNDQiLCJTdGFydERhdGUiOiIyMDIxLTA0LTA5VDAwOjAwOjAwWiIsIkVuZERhdGUiOiIyMDIxLTA0LTA5VDIzOjU5OjAwWiIsIlBlcmNlbnRhZ2VDb21wbGV0ZSI6bnVsbCwiU3R5bGUiOnsiJGlkIjoiMzIzIiwiU2hhcGUiOjEsIlNoYXBlVGhpY2tuZXNzIjowLCJEdXJhdGlvbkZvcm1hdCI6MCwiSW5jbHVkZU5vbldvcmtpbmdEYXlzSW5EdXJhdGlvbiI6ZmFsc2UsIlBlcmNlbnRhZ2VDb21wbGV0ZVN0eWxlIjp7IiRpZCI6IjMyNCIsIkZvbnRTZXR0aW5ncyI6eyIkaWQiOiIzMjUiLCJGb250U2l6ZSI6MTAsIkZvbnROYW1lIjoiQ2FsaWJyaSIsIklzQm9sZCI6ZmFsc2UsIklzSXRhbGljIjpmYWxzZSwiSXNVbmRlcmxpbmVkIjpmYWxzZSwiUGFyZW50U3R5bGUiOm51bGx9LCJBdXRvU2l6ZSI6MCwiRm9yZWdyb3VuZCI6eyIkaWQiOiIzMjYiLCJDb2xvciI6eyIkaWQiOiIzMj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MjgiLCJUb3AiOjAsIkxlZnQiOjAsIlJpZ2h0IjowLCJCb3R0b20iOjB9LCJQYWRkaW5nIjp7IiRpZCI6IjMyOSIsIlRvcCI6MCwiTGVmdCI6MCwiUmlnaHQiOjAsIkJvdHRvbSI6MH0sIkJhY2tncm91bmQiOnsiJGlkIjoiMzMwIiwiQ29sb3IiOnsiJGlkIjoiMzMxIiwiQSI6ODksIlIiOjAsIkciOjAsIkIiOjB9fSwiSXNWaXNpYmxlIjp0cnVlLCJXaWR0aCI6MC4wLCJIZWlnaHQiOjAuMCwiQm9yZGVyU3R5bGUiOnsiJGlkIjoiMzMyIiwiTGluZUNvbG9yIjpudWxsLCJMaW5lV2VpZ2h0IjowLjAsIkxpbmVUeXBlIjowLCJQYXJlbnRTdHlsZSI6bnVsbH0sIlBhcmVudFN0eWxlIjpudWxsfSwiRHVyYXRpb25TdHlsZSI6eyIkaWQiOiIzMzMiLCJGb250U2V0dGluZ3MiOnsiJGlkIjoiMzM0IiwiRm9udFNpemUiOjEwLCJGb250TmFtZSI6IkNhbGlicmkiLCJJc0JvbGQiOmZhbHNlLCJJc0l0YWxpYyI6ZmFsc2UsIklzVW5kZXJsaW5lZCI6ZmFsc2UsIlBhcmVudFN0eWxlIjpudWxsfSwiQXV0b1NpemUiOjAsIkZvcmVncm91bmQiOnsiJGlkIjoiMzM1IiwiQ29sb3IiOnsiJGlkIjoiMzM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M3IiwiVG9wIjowLCJMZWZ0IjowLCJSaWdodCI6MCwiQm90dG9tIjowfSwiUGFkZGluZyI6eyIkaWQiOiIzMzgiLCJUb3AiOjAsIkxlZnQiOjAsIlJpZ2h0IjowLCJCb3R0b20iOjB9LCJCYWNrZ3JvdW5kIjp7IiRpZCI6IjMzOSIsIkNvbG9yIjp7IiRyZWYiOiIzMzEifX0sIklzVmlzaWJsZSI6dHJ1ZSwiV2lkdGgiOjAuMCwiSGVpZ2h0IjowLjAsIkJvcmRlclN0eWxlIjp7IiRpZCI6IjM0MCIsIkxpbmVDb2xvciI6bnVsbCwiTGluZVdlaWdodCI6MC4wLCJMaW5lVHlwZSI6MCwiUGFyZW50U3R5bGUiOm51bGx9LCJQYXJlbnRTdHlsZSI6bnVsbH0sIkhvcml6b250YWxDb25uZWN0b3JTdHlsZSI6eyIkaWQiOiIzNDEiLCJMaW5lQ29sb3IiOnsiJGlkIjoiMzQyIiwiJHR5cGUiOiJOTFJFLkNvbW1vbi5Eb20uU29saWRDb2xvckJydXNoLCBOTFJFLkNvbW1vbiIsIkNvbG9yIjp7IiRpZCI6IjM0MyIsIkEiOjI1NSwiUiI6MjA0LCJHIjoyMDQsIkIiOjIwNH19LCJMaW5lV2VpZ2h0IjowLjAsIkxpbmVUeXBlIjowLCJQYXJlbnRTdHlsZSI6bnVsbH0sIlZlcnRpY2FsQ29ubmVjdG9yU3R5bGUiOnsiJGlkIjoiMzQ0IiwiTGluZUNvbG9yIjp7IiRpZCI6IjM0NSIsIiR0eXBlIjoiTkxSRS5Db21tb24uRG9tLlNvbGlkQ29sb3JCcnVzaCwgTkxSRS5Db21tb24iLCJDb2xvciI6eyIkaWQiOiIzNDY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zNDciLCJNYXJnaW4iOnsiJGlkIjoiMzQ4IiwiVG9wIjowLCJMZWZ0Ijo0LCJSaWdodCI6NCwiQm90dG9tIjowfSwiUGFkZGluZyI6eyIkaWQiOiIzNDkiLCJUb3AiOjAsIkxlZnQiOjAsIlJpZ2h0IjowLCJCb3R0b20iOjB9LCJCYWNrZ3JvdW5kIjp7IiRpZCI6IjM1MCIsIkNvbG9yIjp7IiRpZCI6IjM1MSIsIkEiOjI1NSwiUiI6NzksIkciOjEyOSwiQiI6MTg5fX0sIklzVmlzaWJsZSI6dHJ1ZSwiV2lkdGgiOjAuMCwiSGVpZ2h0IjoxMC4wLCJCb3JkZXJTdHlsZSI6eyIkaWQiOiIzNTIiLCJMaW5lQ29sb3IiOnsiJGlkIjoiMzUzIiwiJHR5cGUiOiJOTFJFLkNvbW1vbi5Eb20uU29saWRDb2xvckJydXNoLCBOTFJFLkNvbW1vbiIsIkNvbG9yIjp7IiRpZCI6IjM1NCIsIkEiOjI1NSwiUiI6MjU1LCJHIjowLCJCIjowfX0sIkxpbmVXZWlnaHQiOjAuMCwiTGluZVR5cGUiOjAsIlBhcmVudFN0eWxlIjpudWxsfSwiUGFyZW50U3R5bGUiOm51bGx9LCJUaXRsZVN0eWxlIjp7IiRpZCI6IjM1NSIsIkZvbnRTZXR0aW5ncyI6eyIkaWQiOiIzNTYiLCJGb250U2l6ZSI6MTAsIkZvbnROYW1lIjoiQ2FsaWJyaSIsIklzQm9sZCI6dHJ1ZSwiSXNJdGFsaWMiOmZhbHNlLCJJc1VuZGVybGluZWQiOmZhbHNlLCJQYXJlbnRTdHlsZSI6bnVsbH0sIkF1dG9TaXplIjoyLCJGb3JlZ3JvdW5kIjp7IiRyZWYiOiIxMTQifSwiTWF4V2lkdGgiOjkwLjAsIk1heEhlaWdodCI6IkluZmluaXR5IiwiU21hcnRGb3JlZ3JvdW5kSXNBY3RpdmUiOmZhbHNlLCJIb3Jpem9udGFsQWxpZ25tZW50IjowLCJWZXJ0aWNhbEFsaWdubWVudCI6MCwiU21hcnRGb3JlZ3JvdW5kIjpudWxsLCJCYWNrZ3JvdW5kRmlsbFR5cGUiOjAsIk1hcmdpbiI6eyIkaWQiOiIzNTciLCJUb3AiOjAsIkxlZnQiOjAsIlJpZ2h0IjowLCJCb3R0b20iOjB9LCJQYWRkaW5nIjp7IiRpZCI6IjM1OCIsIlRvcCI6MCwiTGVmdCI6MCwiUmlnaHQiOjAsIkJvdHRvbSI6MH0sIkJhY2tncm91bmQiOnsiJGlkIjoiMzU5IiwiQ29sb3IiOnsiJHJlZiI6IjMzMSJ9fSwiSXNWaXNpYmxlIjp0cnVlLCJXaWR0aCI6MC4wLCJIZWlnaHQiOjAuMCwiQm9yZGVyU3R5bGUiOnsiJGlkIjoiMzYwIiwiTGluZUNvbG9yIjpudWxsLCJMaW5lV2VpZ2h0IjowLjAsIkxpbmVUeXBlIjowLCJQYXJlbnRTdHlsZSI6bnVsbH0sIlBhcmVudFN0eWxlIjpudWxsfSwiRGF0ZVN0eWxlIjp7IiRpZCI6IjM2MSIsIkZvbnRTZXR0aW5ncyI6eyIkaWQiOiIzNjIiLCJGb250U2l6ZSI6MTAsIkZvbnROYW1lIjoiQ2FsaWJyaSIsIklzQm9sZCI6ZmFsc2UsIklzSXRhbGljIjpmYWxzZSwiSXNVbmRlcmxpbmVkIjpmYWxzZSwiUGFyZW50U3R5bGUiOm51bGx9LCJBdXRvU2l6ZSI6MCwiRm9yZWdyb3VuZCI6eyIkaWQiOiIzNjMiLCJDb2xvciI6eyIkaWQiOiIzNj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M2NSIsIlRvcCI6MCwiTGVmdCI6MCwiUmlnaHQiOjAsIkJvdHRvbSI6MH0sIlBhZGRpbmciOnsiJGlkIjoiMzY2IiwiVG9wIjowLCJMZWZ0IjowLCJSaWdodCI6MCwiQm90dG9tIjowfSwiQmFja2dyb3VuZCI6eyIkaWQiOiIzNjciLCJDb2xvciI6eyIkcmVmIjoiMzMxIn19LCJJc1Zpc2libGUiOnRydWUsIldpZHRoIjowLjAsIkhlaWdodCI6MC4wLCJCb3JkZXJTdHlsZSI6eyIkaWQiOiIzNjgiLCJMaW5lQ29sb3IiOm51bGwsIkxpbmVXZWlnaHQiOjAuMCwiTGluZVR5cGUiOjAsIlBhcmVudFN0eWxlIjpudWxsfSwiUGFyZW50U3R5bGUiOm51bGx9LCJEYXRlRm9ybWF0Ijp7IiRpZCI6IjM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zAiLCJGb3JtYXQiOjAsIklzVmlzaWJsZSI6ZmFsc2UsIkxhc3RLbm93blZpc2liaWxpdHlTdGF0ZSI6ZmFsc2V9LCJJc1Zpc2libGUiOmZhbHNlLCJQYXJlbnRTdHlsZSI6bnVsbH0sIkluZGV4Ijo0LCJTbWFydER1cmF0aW9uQWN0aXZhdGVkIjpmYWxzZSwiRGF0ZUZvcm1hdCI6eyIkcmVmIjoiMzY5In0sIldlZWtOdW1iZXJpbmciOnsiJGlkIjoiMzcxIiwiRm9ybWF0IjowLCJJc1Zpc2libGUiOmZhbHNlLCJMYXN0S25vd25WaXNpYmlsaXR5U3RhdGUiOmZhbHNlfSwiSWQiOiIyMzUzODU5ZC1lNGYyLTQzOWYtYjVhNS02NDdjMjAyMGMyZWIiLCJJbXBvcnRJZCI6bnVsbCwiVGl0bGUiOiJGaXJzdCBhbmFseXNpcyByZXBvcnQiLCJOb3RlIjpudWxsLCJIeXBlcmxpbmsiOnsiJGlkIjoiMzcyIiwiQWRkcmVzcyI6bnVsbCwiU3ViQWRkcmVzcyI6bnVsbH0sIklzQ2hhbmdlZCI6ZmFsc2UsIklzTmV3IjpmYWxzZX0seyIkaWQiOiIzNzMiLCJHcm91cE5hbWUiOiIxZGYzMGEyNC1iZDFiLTQ4ZGEtYWVhNS00OWNhNDhhMmFjNDQiLCJTdGFydERhdGUiOiIyMDIwLTEyLTA3VDAwOjAwOjAwWiIsIkVuZERhdGUiOiIyMDIwLTEyLTA3VDIzOjU5OjAwWiIsIlBlcmNlbnRhZ2VDb21wbGV0ZSI6bnVsbCwiU3R5bGUiOnsiJGlkIjoiMzc0IiwiU2hhcGUiOjEsIlNoYXBlVGhpY2tuZXNzIjowLCJEdXJhdGlvbkZvcm1hdCI6MCwiSW5jbHVkZU5vbldvcmtpbmdEYXlzSW5EdXJhdGlvbiI6ZmFsc2UsIlBlcmNlbnRhZ2VDb21wbGV0ZVN0eWxlIjp7IiRpZCI6IjM3NSIsIkZvbnRTZXR0aW5ncyI6eyIkaWQiOiIzNzY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3NyIsIkxpbmVDb2xvciI6bnVsbCwiTGluZVdlaWdodCI6MC4wLCJMaW5lVHlwZSI6MCwiUGFyZW50U3R5bGUiOm51bGx9LCJQYXJlbnRTdHlsZSI6bnVsbH0sIkR1cmF0aW9uU3R5bGUiOnsiJGlkIjoiMzc4IiwiRm9udFNldHRpbmdzIjp7IiRpZCI6IjM3OS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zgwIiwiTGluZUNvbG9yIjpudWxsLCJMaW5lV2VpZ2h0IjowLjAsIkxpbmVUeXBlIjowLCJQYXJlbnRTdHlsZSI6bnVsbH0sIlBhcmVudFN0eWxlIjpudWxsfSwiSG9yaXpvbnRhbENvbm5lY3RvclN0eWxlIjp7IiRpZCI6IjM4MSIsIkxpbmVDb2xvciI6eyIkcmVmIjoiOTkifSwiTGluZVdlaWdodCI6MC4wLCJMaW5lVHlwZSI6MCwiUGFyZW50U3R5bGUiOm51bGx9LCJWZXJ0aWNhbENvbm5lY3RvclN0eWxlIjp7IiRpZCI6IjM4MiIsIkxpbmVDb2xvciI6eyIkcmVmIjoiMTAy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mZhbHNlLCJQZXJjZW50YWdlQ29tcGxldGVTaGFwZU9wYWNpdHkiOjM1LCJTaGFwZVN0eWxlIjp7IiRpZCI6IjM4MyIsIk1hcmdpbiI6eyIkcmVmIjoiMTA1In0sIlBhZGRpbmciOnsiJHJlZiI6IjEwNiJ9LCJCYWNrZ3JvdW5kIjp7IiRpZCI6IjM4NCIsIkNvbG9yIjp7IiRpZCI6IjM4NSIsIkEiOjI1NSwiUiI6NzksIkciOjEyOSwiQiI6MTg5fX0sIklzVmlzaWJsZSI6dHJ1ZSwiV2lkdGgiOjQuMCwiSGVpZ2h0IjoxMC4wLCJCb3JkZXJTdHlsZSI6eyIkaWQiOiIzODYiLCJMaW5lQ29sb3IiOnsiJGlkIjoiMzg3IiwiJHR5cGUiOiJOTFJFLkNvbW1vbi5Eb20uU29saWRDb2xvckJydXNoLCBOTFJFLkNvbW1vbiIsIkNvbG9yIjp7IiRpZCI6IjM4OCIsIkEiOjI1NSwiUiI6NzQsIkciOjEyNiwiQiI6MTg3fX0sIkxpbmVXZWlnaHQiOjAuMCwiTGluZVR5cGUiOjAsIlBhcmVudFN0eWxlIjpudWxsfSwiUGFyZW50U3R5bGUiOm51bGx9LCJUaXRsZVN0eWxlIjp7IiRpZCI6IjM4OSIsIkZvbnRTZXR0aW5ncyI6eyIkaWQiOiIzOTAiLCJGb250U2l6ZSI6MTAsIkZvbnROYW1lIjoiQ2FsaWJyaSIsIklzQm9sZCI6dHJ1ZSwiSXNJdGFsaWMiOmZhbHNlLCJJc1VuZGVybGluZWQiOmZhbHNlLCJQYXJlbnRTdHlsZSI6bnVsbH0sIkF1dG9TaXplIjoyLCJGb3JlZ3JvdW5kIjp7IiRyZWYiOiIxMTQifSwiTWF4V2lkdGgiOjk5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zkxIiwiTGluZUNvbG9yIjpudWxsLCJMaW5lV2VpZ2h0IjowLjAsIkxpbmVUeXBlIjowLCJQYXJlbnRTdHlsZSI6bnVsbH0sIlBhcmVudFN0eWxlIjpudWxsfSwiRGF0ZVN0eWxlIjp7IiRpZCI6IjM5MiIsIkZvbnRTZXR0aW5ncyI6eyIkaWQiOiIzOTM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I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zOTQiLCJMaW5lQ29sb3IiOm51bGwsIkxpbmVXZWlnaHQiOjAuMCwiTGluZVR5cGUiOjAsIlBhcmVudFN0eWxlIjpudWxsfSwiUGFyZW50U3R5bGUiOm51bGx9LCJEYXRlRm9ybWF0Ijp7IiRyZWYiOiIxMjYifSwiV2Vla051bWJlcmluZyI6eyIkaWQiOiIzOTUiLCJGb3JtYXQiOjAsIklzVmlzaWJsZSI6ZmFsc2UsIkxhc3RLbm93blZpc2liaWxpdHlTdGF0ZSI6ZmFsc2V9LCJJc1Zpc2libGUiOmZhbHNlLCJQYXJlbnRTdHlsZSI6bnVsbH0sIkluZGV4Ijo0LCJTbWFydER1cmF0aW9uQWN0aXZhdGVkIjpmYWxzZSwiRGF0ZUZvcm1hdCI6eyIkcmVmIjoiMTI2In0sIldlZWtOdW1iZXJpbmciOnsiJGlkIjoiMzk2IiwiRm9ybWF0IjowLCJJc1Zpc2libGUiOmZhbHNlLCJMYXN0S25vd25WaXNpYmlsaXR5U3RhdGUiOmZhbHNlfSwiSWQiOiJjZGZkNGJkYy03NWEyLTQ1MjktODBhZC0wMTk2NjEyNzVjYjMiLCJJbXBvcnRJZCI6bnVsbCwiVGl0bGUiOiJCTUcgZnVuZGluZyBncmFudGVkIiwiTm90ZSI6bnVsbCwiSHlwZXJsaW5rIjp7IiRpZCI6IjM5NyIsIkFkZHJlc3MiOm51bGwsIlN1YkFkZHJlc3MiOm51bGx9LCJJc0NoYW5nZWQiOmZhbHNlLCJJc05ldyI6ZmFsc2V9XSwiU3dpbWxhbmVzIjpbXSwiTXNQcm9qZWN0SXRlbXNUcmVlIjp7IiRpZCI6IjM5OCIsIlJvb3QiOnsiSW1wb3J0SWQiOm51bGwsIklzSW1wb3J0ZWQiOmZhbHNlLCJDaGlsZHJlbiI6W119fSwiTWV0YWRhdGEiOnsiJGlkIjoiMzk5IiwiUmVjZW50Q29sb3JzQ29sbGVjdGlvbiI6IltdIn0sIlNldHRpbmdzIjp7IiRpZCI6IjQwMCIsIkltcGFPcHRpb25zIjp7IiRpZCI6IjQwM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QwMiIsIlVzZVRpbWUiOmZhbHNlLCJXb3JrRGF5U3RhcnQiOiIwMDowMDowMCIsIldvcmtEYXlFbmQiOiIyMzo1OTowMCJ9LCJMYXN0VXNlZFRlbXBsYXRlSWQiOiI5YTFiNmM3ZC00YWIxLTQ3N2QtODkzOC00MDIxMWE4ZGY2MzciLCJGaXJzdFdlZWtPZlllYXIiOjB9"/>
  <p:tag name="__MASTER" val="__part_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Hide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Hide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554</Words>
  <Application>Microsoft Office PowerPoint</Application>
  <PresentationFormat>Bildschirmpräsentation (16:9)</PresentationFormat>
  <Paragraphs>106</Paragraphs>
  <Slides>11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ＭＳ 明朝</vt:lpstr>
      <vt:lpstr>Scala Sans OT</vt:lpstr>
      <vt:lpstr>Times New Roman</vt:lpstr>
      <vt:lpstr>Wingdings</vt:lpstr>
      <vt:lpstr>Office-Design</vt:lpstr>
      <vt:lpstr> COVID-19 Vaccination Rollout and COVID-19 Containment Measures,  January – April 2021   Thurid Bahr, Charbel El-Bcheraoui ZIG 2</vt:lpstr>
      <vt:lpstr>Analysis of International Epidemiological Data and Response Measures </vt:lpstr>
      <vt:lpstr>COVID-19 Incidence, Testing rate, Test Positivity and Vaccination Coverage, January – April 2021</vt:lpstr>
      <vt:lpstr>Vaccination Campaigns</vt:lpstr>
      <vt:lpstr>Heatmap COVID-19 Containment Measures</vt:lpstr>
      <vt:lpstr>Policy Recommendations</vt:lpstr>
      <vt:lpstr>Extra Slides</vt:lpstr>
      <vt:lpstr>Country Selection Criteria</vt:lpstr>
      <vt:lpstr>Report Data</vt:lpstr>
      <vt:lpstr>Evidence Rating</vt:lpstr>
      <vt:lpstr>Risks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Bahr, Thurid</cp:lastModifiedBy>
  <cp:revision>371</cp:revision>
  <dcterms:created xsi:type="dcterms:W3CDTF">2015-11-02T12:29:13Z</dcterms:created>
  <dcterms:modified xsi:type="dcterms:W3CDTF">2021-04-28T08:53:29Z</dcterms:modified>
</cp:coreProperties>
</file>