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30" r:id="rId7"/>
    <p:sldId id="625" r:id="rId8"/>
    <p:sldId id="631" r:id="rId9"/>
    <p:sldId id="629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59900" autoAdjust="0"/>
  </p:normalViewPr>
  <p:slideViewPr>
    <p:cSldViewPr snapToGrid="0" snapToObjects="1">
      <p:cViewPr varScale="1">
        <p:scale>
          <a:sx n="52" d="100"/>
          <a:sy n="52" d="100"/>
        </p:scale>
        <p:origin x="1526" y="3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\AG_separat_aktuelleSais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liegt nun auf dem Niveau des Vorjahres (aber trotzdem seit 36. KW so niedrig wie noch nie in diesem Zeitraum (keine Grippewelle), aber noch deutlich unter der ARE-Rate der anderen Vorsaisons um die 16. KW. 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16 ist ARE-Rate bei Kindern gestiegen und in den anderen Altersgruppen gesunken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gesunken im Vergleich zur Vorwoche, in allen Altersgruppen gesunken oder relativ stabil geblieben.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BL-Ebene unterschiedliche Entwicklung in 16. KW im Vergleich zur Vorwoche: z.B. in BaWü ist KI in allen AGs gesunken, während in SN die KI bei dein Kinder (0-4/5-14) gestiegen ist.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Falls andere BL gewünscht: \\rki.local\daten\Projekte\FG36_AGI\Wochenberichte\Berichterstellung\Saison_2020_21\Woche_16_2021\AGI-Wochenbericht_2021-04-27.xls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den Altersgruppen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anderen AG: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35 -59 Jahre weiterhin sehr hohes Niveau, wie in Grippewelle bzw. wie in 2. Welle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Jahre und 60-79 Jahre: weiterhin erhöhtes Niveau, gerade noch „jahreszeitlich üblich“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\82KH_AG6_3Saisons_verweil1W_FB.png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Im Bild zu sehen: Altersgruppen ab 15 Jahre  (AG unter 15 unter Niveau der Vorjahre)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 gesunken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den Altersgruppen 35-59 und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anderen AG: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35 -59 Jahre weiterhin sehr hohes Niveau, wie in Grippewelle bzw. wie in 2. Welle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Jahre und 60-79 Jahre: weiterhin erhöhtes Niveau, gerade noch „jahreszeitlich üblich“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S:\Projekte\FG36_INV_ICOSARI\Arbeitsordner\Wochenbericht\AG_separat_aktuelleSaison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 KW15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0" dirty="0"/>
              <a:t>AG 35-59: weiterhin sehr hohes Niveau (über 2. Welle)</a:t>
            </a:r>
          </a:p>
          <a:p>
            <a:pPr marL="0" indent="0">
              <a:buFontTx/>
              <a:buNone/>
            </a:pPr>
            <a:r>
              <a:rPr lang="de-DE" b="0" dirty="0"/>
              <a:t>AG 60-79: noch kein Rückgang zu erkennen (Stabilisierung), Niveau liegt aber unter 2. Welle</a:t>
            </a:r>
          </a:p>
          <a:p>
            <a:pPr marL="0" indent="0">
              <a:buFontTx/>
              <a:buNone/>
            </a:pPr>
            <a:r>
              <a:rPr lang="de-DE" b="0" dirty="0"/>
              <a:t>AG 80+ : seit einigen Wochen stabil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S:\Projekte\FG36_INV_ICOSARI\Arbeitsordner\Wochenbericht\COVID_AG6_ohneletzte_7T_FB.png</a:t>
            </a:r>
            <a:r>
              <a:rPr lang="de-DE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COVID_AG6_ohneletzte_FB.png</a:t>
            </a:r>
            <a:endParaRPr lang="de-DE" i="1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66% in KW 15/2021 </a:t>
            </a:r>
          </a:p>
          <a:p>
            <a:pPr marL="0" indent="0">
              <a:buFontTx/>
              <a:buNone/>
            </a:pPr>
            <a:r>
              <a:rPr lang="de-DE" b="0" dirty="0"/>
              <a:t>Stabil im Vergleich zur Vorwoche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AnteilCOVID_Lagebericht.png 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COVID-19 -SARI Fälle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der AG 60-79 scheint wieder rückläufig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Anzahl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in AG 35-59 bleibt sehr hoch, höher als in 2. Welle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Medianes Alter </a:t>
            </a:r>
            <a:r>
              <a:rPr lang="de-DE" b="0" dirty="0" err="1">
                <a:sym typeface="Wingdings" panose="05000000000000000000" pitchFamily="2" charset="2"/>
              </a:rPr>
              <a:t>Intensivpat</a:t>
            </a:r>
            <a:r>
              <a:rPr lang="de-DE" b="0" dirty="0">
                <a:sym typeface="Wingdings" panose="05000000000000000000" pitchFamily="2" charset="2"/>
              </a:rPr>
              <a:t>. COVID-SARI seit KW 11/2021 unter 70 (KW 15: 63 Jahre, KW 14: 67 Jahre)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Anteil COVID-19 an SARI-Intensivpatienten in KW 15: 82 % (KW 14: 84%)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S:\Projekte\FG36_INV_ICOSARI\Arbeitsordner\Wochenbericht\Intensiv_COVID-SARI_AG6_FB.png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 Fälle mit und ohne COVID-19 </a:t>
            </a:r>
            <a:r>
              <a:rPr lang="de-DE" b="0">
                <a:sym typeface="Wingdings" panose="05000000000000000000" pitchFamily="2" charset="2"/>
              </a:rPr>
              <a:t>leicht rückläufig in KW 15/2021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27.4.2021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1C766C-7024-4651-A6B1-A3A2A3F6D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3" y="1430594"/>
            <a:ext cx="3179287" cy="424154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28220C4-AAFF-4851-9EA8-CA35A2C07F58}"/>
              </a:ext>
            </a:extLst>
          </p:cNvPr>
          <p:cNvSpPr txBox="1"/>
          <p:nvPr/>
        </p:nvSpPr>
        <p:spPr>
          <a:xfrm>
            <a:off x="1224120" y="5353670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16. KW 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16.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27.4.2021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82C6C8-36E9-4C24-8145-7007A4B6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964814"/>
            <a:ext cx="4500000" cy="32756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896D79-A4E5-4471-9CC4-2B9B15BB2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32" y="2976319"/>
            <a:ext cx="4500000" cy="32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16.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196206" y="1076913"/>
            <a:ext cx="389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16. KW 2021 bei ca. 620 Arzt­konsul­ta­tionen wegen ARE pro 100.000 Einwohner. Auf die Bevölke­rung in Deutschland bezogen entspricht das einer Gesamtzahl von ca. 516.000 Arzt­besuchen wegen akuter Atem­wegs­er­kran­kungen (Vorwoche: 565.000). </a:t>
            </a:r>
            <a:endParaRPr lang="en-US" sz="1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D8BBE8E-A2F3-4261-B3EB-F89D4413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9" y="904245"/>
            <a:ext cx="4500000" cy="27802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8980E0-9123-4630-8C8A-AF3F68E8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9" y="3637698"/>
            <a:ext cx="4500000" cy="29056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D44DFCA-2540-4950-A945-52073E7C7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809" y="3637697"/>
            <a:ext cx="4500000" cy="29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8A8B79-23F4-4296-B343-6B8EC5E6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1800845"/>
            <a:ext cx="878681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91" y="947326"/>
            <a:ext cx="3492435" cy="209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896" y="2628739"/>
            <a:ext cx="3492437" cy="209546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36" y="4527252"/>
            <a:ext cx="3492435" cy="20954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55" y="953717"/>
            <a:ext cx="3412638" cy="20475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8" y="2706330"/>
            <a:ext cx="3412638" cy="204758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85"/>
          <a:stretch/>
        </p:blipFill>
        <p:spPr>
          <a:xfrm>
            <a:off x="849356" y="4608650"/>
            <a:ext cx="3492436" cy="2047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29" y="4198951"/>
            <a:ext cx="4924469" cy="24622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195" y="853521"/>
            <a:ext cx="5747874" cy="28739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569703"/>
            <a:ext cx="3113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Patienten, bis 16. KW</a:t>
            </a:r>
          </a:p>
          <a:p>
            <a:r>
              <a:rPr lang="de-DE" b="1" dirty="0">
                <a:solidFill>
                  <a:srgbClr val="FF0000"/>
                </a:solidFill>
              </a:rPr>
              <a:t>(Preview, vorläufig!!)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175582" y="4846956"/>
            <a:ext cx="417430" cy="214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357185" y="1467636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422097" y="2239907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425678" y="463013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CBE49C9-4A81-4F9D-A0AA-73EC43D540BE}"/>
              </a:ext>
            </a:extLst>
          </p:cNvPr>
          <p:cNvCxnSpPr>
            <a:cxnSpLocks/>
          </p:cNvCxnSpPr>
          <p:nvPr/>
        </p:nvCxnSpPr>
        <p:spPr>
          <a:xfrm flipH="1" flipV="1">
            <a:off x="8351201" y="1986203"/>
            <a:ext cx="440698" cy="181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D88828D-2C59-455F-A662-980999502020}"/>
              </a:ext>
            </a:extLst>
          </p:cNvPr>
          <p:cNvSpPr txBox="1"/>
          <p:nvPr/>
        </p:nvSpPr>
        <p:spPr>
          <a:xfrm>
            <a:off x="8436818" y="1141586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98F8BA-1531-4CDC-9987-970CC4BBA571}"/>
              </a:ext>
            </a:extLst>
          </p:cNvPr>
          <p:cNvCxnSpPr>
            <a:cxnSpLocks/>
          </p:cNvCxnSpPr>
          <p:nvPr/>
        </p:nvCxnSpPr>
        <p:spPr>
          <a:xfrm flipH="1" flipV="1">
            <a:off x="8171529" y="5190763"/>
            <a:ext cx="331906" cy="302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2796F-8DA8-46DE-83F9-BA98A4F7B825}"/>
              </a:ext>
            </a:extLst>
          </p:cNvPr>
          <p:cNvSpPr txBox="1"/>
          <p:nvPr/>
        </p:nvSpPr>
        <p:spPr>
          <a:xfrm>
            <a:off x="8425678" y="5462852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35-59 Jahre</a:t>
            </a:r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24431" y="3791305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16. KW 2021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1407932" y="559813"/>
            <a:ext cx="6179574" cy="3009307"/>
            <a:chOff x="0" y="1311970"/>
            <a:chExt cx="9144000" cy="502920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20C0731-8B49-4275-8719-4482BE41B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11970"/>
              <a:ext cx="9144000" cy="5029200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550" y="2832410"/>
              <a:ext cx="700064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550" y="4473498"/>
              <a:ext cx="700064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9112675" cy="3385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15.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1F3EB5-2E1D-4F71-98A8-26AC2D4AB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10" y="4048307"/>
            <a:ext cx="6659110" cy="2441674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in </a:t>
            </a:r>
            <a:r>
              <a:rPr lang="de-DE" dirty="0">
                <a:solidFill>
                  <a:srgbClr val="FF0000"/>
                </a:solidFill>
              </a:rPr>
              <a:t>Intensivbehandlung</a:t>
            </a:r>
            <a:r>
              <a:rPr lang="de-DE" dirty="0"/>
              <a:t>, Anteil mit COVID-19 bis 15/2021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736068" y="87966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6924903" y="1079075"/>
            <a:ext cx="792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8B1F9E-7201-4462-B4FA-47950670C163}"/>
              </a:ext>
            </a:extLst>
          </p:cNvPr>
          <p:cNvSpPr txBox="1"/>
          <p:nvPr/>
        </p:nvSpPr>
        <p:spPr>
          <a:xfrm>
            <a:off x="8183431" y="424721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82%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3AEEA5-A875-4609-957C-0FAA1D0B24A6}"/>
              </a:ext>
            </a:extLst>
          </p:cNvPr>
          <p:cNvCxnSpPr>
            <a:cxnSpLocks/>
          </p:cNvCxnSpPr>
          <p:nvPr/>
        </p:nvCxnSpPr>
        <p:spPr>
          <a:xfrm flipH="1">
            <a:off x="7372266" y="4446624"/>
            <a:ext cx="7921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8B1197E-6975-4711-8EDF-47176A5A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" y="1209640"/>
            <a:ext cx="8877983" cy="44389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65795" y="740809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SARI-Fälle in Intensivbehandlung mit COVID-19 bis 16/2021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854311" y="5548970"/>
            <a:ext cx="73310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/>
              <a:t>SARI-Fälle  </a:t>
            </a:r>
            <a:r>
              <a:rPr lang="de-DE" sz="1700" b="1" u="sng" dirty="0"/>
              <a:t>mit</a:t>
            </a:r>
            <a:r>
              <a:rPr lang="de-DE" sz="1700" b="1" dirty="0"/>
              <a:t> COVID-19 in Intensivbehandlung, Anzahl und mittleres Alter;</a:t>
            </a:r>
          </a:p>
          <a:p>
            <a:r>
              <a:rPr lang="de-DE" sz="1700" b="1" dirty="0">
                <a:solidFill>
                  <a:srgbClr val="FF0000"/>
                </a:solidFill>
              </a:rPr>
              <a:t>Preview!! vorläufige Daten</a:t>
            </a:r>
            <a:endParaRPr lang="de-DE" sz="1700" b="1" dirty="0"/>
          </a:p>
          <a:p>
            <a:r>
              <a:rPr lang="de-DE" sz="1700" b="1" dirty="0"/>
              <a:t>medianes Alter:  </a:t>
            </a:r>
            <a:r>
              <a:rPr lang="de-DE" sz="1600" dirty="0">
                <a:sym typeface="Wingdings" panose="05000000000000000000" pitchFamily="2" charset="2"/>
              </a:rPr>
              <a:t>seit KW 11/2021 unter 70 (KW 14: 67 Jahre, KW 15: 63 Jahre)</a:t>
            </a:r>
            <a:endParaRPr lang="de-DE" sz="1700" b="1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DB3D2DF-3BB7-453A-966B-8FACA4BEE0FE}"/>
              </a:ext>
            </a:extLst>
          </p:cNvPr>
          <p:cNvCxnSpPr>
            <a:cxnSpLocks/>
          </p:cNvCxnSpPr>
          <p:nvPr/>
        </p:nvCxnSpPr>
        <p:spPr>
          <a:xfrm flipH="1">
            <a:off x="7545181" y="2154907"/>
            <a:ext cx="640174" cy="95810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0B3752D-A2B4-48F3-82B8-9EA04B433229}"/>
              </a:ext>
            </a:extLst>
          </p:cNvPr>
          <p:cNvSpPr txBox="1"/>
          <p:nvPr/>
        </p:nvSpPr>
        <p:spPr>
          <a:xfrm>
            <a:off x="8123338" y="1951269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accent5">
                    <a:lumMod val="75000"/>
                  </a:schemeClr>
                </a:solidFill>
              </a:rPr>
              <a:t>60-79 Jahre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9EC7952-83E8-471A-8C1E-AF863DF35A0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559930" y="3529240"/>
            <a:ext cx="416366" cy="606560"/>
          </a:xfrm>
          <a:prstGeom prst="straightConnector1">
            <a:avLst/>
          </a:prstGeom>
          <a:ln w="28575">
            <a:solidFill>
              <a:srgbClr val="66A8D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329A6CF-8072-400D-B4C6-6C69D77D1BCA}"/>
              </a:ext>
            </a:extLst>
          </p:cNvPr>
          <p:cNvSpPr txBox="1"/>
          <p:nvPr/>
        </p:nvSpPr>
        <p:spPr>
          <a:xfrm>
            <a:off x="7976296" y="3997300"/>
            <a:ext cx="111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6A8DD"/>
                </a:solidFill>
              </a:rPr>
              <a:t>35-59 Jahre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81F96BB-441C-4BA4-A8C5-EB85AB1E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Stand: 20.4.2021</a:t>
            </a:r>
          </a:p>
        </p:txBody>
      </p:sp>
    </p:spTree>
    <p:extLst>
      <p:ext uri="{BB962C8B-B14F-4D97-AF65-F5344CB8AC3E}">
        <p14:creationId xmlns:p14="http://schemas.microsoft.com/office/powerpoint/2010/main" val="284906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15.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27.4.2021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11339" y="1053373"/>
            <a:ext cx="179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Verweildauer von 7 Tagen: </a:t>
            </a:r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11338" y="3768758"/>
            <a:ext cx="159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liegender Patienten: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1D41E3-8D11-4420-95FB-51F78759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856580"/>
            <a:ext cx="6053206" cy="29224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349400-82DA-4685-B78F-2E68FB3FC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45" y="3617322"/>
            <a:ext cx="5975297" cy="29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Bildschirmpräsentation (4:3)</PresentationFormat>
  <Paragraphs>107</Paragraphs>
  <Slides>9</Slides>
  <Notes>9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27.4.2021</vt:lpstr>
      <vt:lpstr>GrippeWeb bis zur 16. KW 2021 </vt:lpstr>
      <vt:lpstr>Arbeitsgemeinschaft Influenza ARE-Konsultationen bis zur 16.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2142</cp:revision>
  <cp:lastPrinted>2020-05-13T06:04:10Z</cp:lastPrinted>
  <dcterms:created xsi:type="dcterms:W3CDTF">2015-11-02T12:29:13Z</dcterms:created>
  <dcterms:modified xsi:type="dcterms:W3CDTF">2021-04-28T07:53:33Z</dcterms:modified>
</cp:coreProperties>
</file>