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1" r:id="rId3"/>
    <p:sldId id="270" r:id="rId4"/>
    <p:sldId id="271" r:id="rId5"/>
    <p:sldId id="267" r:id="rId6"/>
    <p:sldId id="272" r:id="rId7"/>
    <p:sldId id="269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olffT\Downloads\WHO%20VOC%20Meeting%2022%2004%202021\2021-04-19_sequencing_desh_report_KW14_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'VOC Stichprobe'!$A$2:$A$15</c:f>
              <c:strCache>
                <c:ptCount val="14"/>
                <c:pt idx="0">
                  <c:v>KW01</c:v>
                </c:pt>
                <c:pt idx="1">
                  <c:v>KW02</c:v>
                </c:pt>
                <c:pt idx="2">
                  <c:v>KW03</c:v>
                </c:pt>
                <c:pt idx="3">
                  <c:v>KW04</c:v>
                </c:pt>
                <c:pt idx="4">
                  <c:v>KW05</c:v>
                </c:pt>
                <c:pt idx="5">
                  <c:v>KW06</c:v>
                </c:pt>
                <c:pt idx="6">
                  <c:v>KW07</c:v>
                </c:pt>
                <c:pt idx="7">
                  <c:v>KW08</c:v>
                </c:pt>
                <c:pt idx="8">
                  <c:v>KW09</c:v>
                </c:pt>
                <c:pt idx="9">
                  <c:v>KW10</c:v>
                </c:pt>
                <c:pt idx="10">
                  <c:v>KW11</c:v>
                </c:pt>
                <c:pt idx="11">
                  <c:v>KW12</c:v>
                </c:pt>
                <c:pt idx="12">
                  <c:v>KW13</c:v>
                </c:pt>
                <c:pt idx="13">
                  <c:v>KW14</c:v>
                </c:pt>
              </c:strCache>
            </c:strRef>
          </c:cat>
          <c:val>
            <c:numRef>
              <c:f>'VOC Stichprobe'!$C$2:$C$15</c:f>
              <c:numCache>
                <c:formatCode>General</c:formatCode>
                <c:ptCount val="14"/>
                <c:pt idx="0">
                  <c:v>2</c:v>
                </c:pt>
                <c:pt idx="1">
                  <c:v>8.3000000000000007</c:v>
                </c:pt>
                <c:pt idx="2">
                  <c:v>4.8</c:v>
                </c:pt>
                <c:pt idx="3">
                  <c:v>10.6</c:v>
                </c:pt>
                <c:pt idx="4">
                  <c:v>17.899999999999999</c:v>
                </c:pt>
                <c:pt idx="5">
                  <c:v>20.9</c:v>
                </c:pt>
                <c:pt idx="6">
                  <c:v>33</c:v>
                </c:pt>
                <c:pt idx="7">
                  <c:v>44.1</c:v>
                </c:pt>
                <c:pt idx="8">
                  <c:v>52.7</c:v>
                </c:pt>
                <c:pt idx="9">
                  <c:v>63.9</c:v>
                </c:pt>
                <c:pt idx="10">
                  <c:v>73.599999999999994</c:v>
                </c:pt>
                <c:pt idx="11">
                  <c:v>80.2</c:v>
                </c:pt>
                <c:pt idx="12">
                  <c:v>86.7</c:v>
                </c:pt>
                <c:pt idx="13">
                  <c:v>88.1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B1-4E73-AABC-5830410C01BA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'VOC Stichprobe'!$A$2:$A$15</c:f>
              <c:strCache>
                <c:ptCount val="14"/>
                <c:pt idx="0">
                  <c:v>KW01</c:v>
                </c:pt>
                <c:pt idx="1">
                  <c:v>KW02</c:v>
                </c:pt>
                <c:pt idx="2">
                  <c:v>KW03</c:v>
                </c:pt>
                <c:pt idx="3">
                  <c:v>KW04</c:v>
                </c:pt>
                <c:pt idx="4">
                  <c:v>KW05</c:v>
                </c:pt>
                <c:pt idx="5">
                  <c:v>KW06</c:v>
                </c:pt>
                <c:pt idx="6">
                  <c:v>KW07</c:v>
                </c:pt>
                <c:pt idx="7">
                  <c:v>KW08</c:v>
                </c:pt>
                <c:pt idx="8">
                  <c:v>KW09</c:v>
                </c:pt>
                <c:pt idx="9">
                  <c:v>KW10</c:v>
                </c:pt>
                <c:pt idx="10">
                  <c:v>KW11</c:v>
                </c:pt>
                <c:pt idx="11">
                  <c:v>KW12</c:v>
                </c:pt>
                <c:pt idx="12">
                  <c:v>KW13</c:v>
                </c:pt>
                <c:pt idx="13">
                  <c:v>KW14</c:v>
                </c:pt>
              </c:strCache>
            </c:strRef>
          </c:cat>
          <c:val>
            <c:numRef>
              <c:f>'VOC Stichprobe'!$E$2:$E$15</c:f>
              <c:numCache>
                <c:formatCode>General</c:formatCode>
                <c:ptCount val="14"/>
                <c:pt idx="0">
                  <c:v>0</c:v>
                </c:pt>
                <c:pt idx="1">
                  <c:v>0.4</c:v>
                </c:pt>
                <c:pt idx="2">
                  <c:v>0.7</c:v>
                </c:pt>
                <c:pt idx="3">
                  <c:v>0.5</c:v>
                </c:pt>
                <c:pt idx="4">
                  <c:v>0.8</c:v>
                </c:pt>
                <c:pt idx="5">
                  <c:v>0.6</c:v>
                </c:pt>
                <c:pt idx="6">
                  <c:v>0.6</c:v>
                </c:pt>
                <c:pt idx="7">
                  <c:v>0.7</c:v>
                </c:pt>
                <c:pt idx="8">
                  <c:v>1.9</c:v>
                </c:pt>
                <c:pt idx="9">
                  <c:v>1.9</c:v>
                </c:pt>
                <c:pt idx="10">
                  <c:v>1.1000000000000001</c:v>
                </c:pt>
                <c:pt idx="11">
                  <c:v>1.6</c:v>
                </c:pt>
                <c:pt idx="12">
                  <c:v>1</c:v>
                </c:pt>
                <c:pt idx="13">
                  <c:v>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7B1-4E73-AABC-5830410C01BA}"/>
            </c:ext>
          </c:extLst>
        </c:ser>
        <c:ser>
          <c:idx val="2"/>
          <c:order val="2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'VOC Stichprobe'!$A$2:$A$15</c:f>
              <c:strCache>
                <c:ptCount val="14"/>
                <c:pt idx="0">
                  <c:v>KW01</c:v>
                </c:pt>
                <c:pt idx="1">
                  <c:v>KW02</c:v>
                </c:pt>
                <c:pt idx="2">
                  <c:v>KW03</c:v>
                </c:pt>
                <c:pt idx="3">
                  <c:v>KW04</c:v>
                </c:pt>
                <c:pt idx="4">
                  <c:v>KW05</c:v>
                </c:pt>
                <c:pt idx="5">
                  <c:v>KW06</c:v>
                </c:pt>
                <c:pt idx="6">
                  <c:v>KW07</c:v>
                </c:pt>
                <c:pt idx="7">
                  <c:v>KW08</c:v>
                </c:pt>
                <c:pt idx="8">
                  <c:v>KW09</c:v>
                </c:pt>
                <c:pt idx="9">
                  <c:v>KW10</c:v>
                </c:pt>
                <c:pt idx="10">
                  <c:v>KW11</c:v>
                </c:pt>
                <c:pt idx="11">
                  <c:v>KW12</c:v>
                </c:pt>
                <c:pt idx="12">
                  <c:v>KW13</c:v>
                </c:pt>
                <c:pt idx="13">
                  <c:v>KW14</c:v>
                </c:pt>
              </c:strCache>
            </c:strRef>
          </c:cat>
          <c:val>
            <c:numRef>
              <c:f>'VOC Stichprobe'!$G$2:$G$15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0.2</c:v>
                </c:pt>
                <c:pt idx="6">
                  <c:v>0.2</c:v>
                </c:pt>
                <c:pt idx="7">
                  <c:v>0</c:v>
                </c:pt>
                <c:pt idx="8">
                  <c:v>0.2</c:v>
                </c:pt>
                <c:pt idx="9">
                  <c:v>0.1</c:v>
                </c:pt>
                <c:pt idx="10">
                  <c:v>0.2</c:v>
                </c:pt>
                <c:pt idx="11">
                  <c:v>0</c:v>
                </c:pt>
                <c:pt idx="12">
                  <c:v>0.3</c:v>
                </c:pt>
                <c:pt idx="13">
                  <c:v>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7B1-4E73-AABC-5830410C01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2572288"/>
        <c:axId val="552572616"/>
      </c:lineChart>
      <c:catAx>
        <c:axId val="55257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52572616"/>
        <c:crosses val="autoZero"/>
        <c:auto val="1"/>
        <c:lblAlgn val="ctr"/>
        <c:lblOffset val="100"/>
        <c:noMultiLvlLbl val="0"/>
      </c:catAx>
      <c:valAx>
        <c:axId val="552572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52572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E03481-1BED-4852-93E0-2875021986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442C952-2BF0-496B-B58F-D723477DDB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A4B736-9C96-4816-8266-B73EAAE0B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C91B-408E-4B5C-A78F-312CE75DB7A5}" type="datetimeFigureOut">
              <a:rPr lang="de-DE" smtClean="0"/>
              <a:t>03.05.2021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FC02DD-2837-4110-9D77-DC38089D6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2BBF77-8785-46F1-A22A-D36A994AB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6A03-FEF2-44EA-BD70-56BB532A84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8377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D80D8E-7213-436E-96D8-9EE317871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DD90F11-5290-4824-A1C0-C6B6DA64B4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0781FE-4F1F-4D1D-BF64-E0EFC44F4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C91B-408E-4B5C-A78F-312CE75DB7A5}" type="datetimeFigureOut">
              <a:rPr lang="de-DE" smtClean="0"/>
              <a:t>03.05.2021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74D222-B091-46DF-8DDE-65EEE6E67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38AD394-A817-4136-A79E-5A70EA37A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6A03-FEF2-44EA-BD70-56BB532A84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3989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5028B44-14B1-4DE6-95BA-FACBA1EB09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552AA41-E62C-4094-B7FB-ABE18CFC55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CD62344-9ABF-4B62-8188-D209C6A7E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C91B-408E-4B5C-A78F-312CE75DB7A5}" type="datetimeFigureOut">
              <a:rPr lang="de-DE" smtClean="0"/>
              <a:t>03.05.2021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C05550-31BC-4CE9-BA4C-3E22F8FC7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17238CD-ED04-476E-9789-B6FE4C25F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6A03-FEF2-44EA-BD70-56BB532A84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427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091BDE-510F-4CDC-B4E5-4C88603BF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2C097A-D92A-416D-A6E1-0D281FDAD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134F45E-F023-4B52-8802-4E7FFFFF7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C91B-408E-4B5C-A78F-312CE75DB7A5}" type="datetimeFigureOut">
              <a:rPr lang="de-DE" smtClean="0"/>
              <a:t>03.05.2021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B7DEE8-BA23-4D5B-9A0D-B0503D66E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67BA19-7FE1-4315-99B7-3DFC8BD92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6A03-FEF2-44EA-BD70-56BB532A84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2893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4AD314-BC75-4D85-8930-4F14463B7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CB8E4E-314D-481E-9205-394D30F45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7456754-AF98-4D5C-B57D-BA74F5F19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C91B-408E-4B5C-A78F-312CE75DB7A5}" type="datetimeFigureOut">
              <a:rPr lang="de-DE" smtClean="0"/>
              <a:t>03.05.2021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55A239-4E1D-4B22-B08D-EDEAFEEA6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A06368-6AC0-4606-B151-8D5AE176E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6A03-FEF2-44EA-BD70-56BB532A84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1027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0DAA4F-D38B-4CB9-8F06-F608611A4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9424B6-A41D-4A90-92DA-55EAA6A73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6DDF223-6352-47AF-97C8-4D0E87D1C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FC4C854-DA17-45D5-8BE3-5A1E13FEA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C91B-408E-4B5C-A78F-312CE75DB7A5}" type="datetimeFigureOut">
              <a:rPr lang="de-DE" smtClean="0"/>
              <a:t>03.05.2021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6624638-AE6C-4FB6-BB5C-2D351DE12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F02ADD3-EF6A-4F74-8161-BAD2D5F0D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6A03-FEF2-44EA-BD70-56BB532A84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0170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82D32D-4988-4FA3-9F27-F7DDAB399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F066802-BB35-4F62-9583-D21BB199D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E6BFF32-CF40-4749-AE4C-4B817F03EE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61D6D22-9A31-49F4-835F-17A628D35F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DD63D99-2880-4BD2-91AE-66EB634F18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84E0C9A-6879-477B-B624-2C3AC6C3F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C91B-408E-4B5C-A78F-312CE75DB7A5}" type="datetimeFigureOut">
              <a:rPr lang="de-DE" smtClean="0"/>
              <a:t>03.05.2021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9B09AE3-D284-4D49-A857-65E464CD7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065CE9B-9A54-4808-BD48-BAEC95B7E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6A03-FEF2-44EA-BD70-56BB532A84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6888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D39B77-8AF2-42F5-8746-4B1D5904A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2272AF9-8AE7-4C9B-938A-000AC4A9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C91B-408E-4B5C-A78F-312CE75DB7A5}" type="datetimeFigureOut">
              <a:rPr lang="de-DE" smtClean="0"/>
              <a:t>03.05.2021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5CF7964-DAFB-4C3E-8DF3-019E585E0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EB686EB-C416-4A1F-9679-C9E7E5EC3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6A03-FEF2-44EA-BD70-56BB532A84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5681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4763B22-6E42-4C10-9223-726B95263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C91B-408E-4B5C-A78F-312CE75DB7A5}" type="datetimeFigureOut">
              <a:rPr lang="de-DE" smtClean="0"/>
              <a:t>03.05.2021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3CA18C4-7DBD-4FC6-956C-4E633B311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1DECA7F-C6E3-4C01-A474-4842FC79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6A03-FEF2-44EA-BD70-56BB532A84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0389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EC1014-0A7C-42FD-AFF8-6BA1F4015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54600C-A4FA-42A3-B9B3-72E013DE1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5245BE1-4570-434B-8481-15ED12C4A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30859C0-B351-4C95-AF29-6329DBF48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C91B-408E-4B5C-A78F-312CE75DB7A5}" type="datetimeFigureOut">
              <a:rPr lang="de-DE" smtClean="0"/>
              <a:t>03.05.2021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FFA2F2A-BED7-49A5-B91D-712F9AEA4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AAA0CBB-94E7-4961-9DC6-7EF1E571B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6A03-FEF2-44EA-BD70-56BB532A84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2002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1CDC0A-9FBE-4135-A853-349F6BC49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BBAF9C8-43C8-4528-9AF8-8F1BC2934B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27CA23E-3AF3-49F6-AE2E-021AB78FE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81DE1FC-0BE1-43F0-B6FB-7F25E407A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C91B-408E-4B5C-A78F-312CE75DB7A5}" type="datetimeFigureOut">
              <a:rPr lang="de-DE" smtClean="0"/>
              <a:t>03.05.2021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DEE341F-A56A-4865-AF94-73CB30E6D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787CED2-1D05-4484-87BF-07E00EC1F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B6A03-FEF2-44EA-BD70-56BB532A84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6452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EDF1A08-8DC2-4625-B3FA-CFB8C40C5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F78B794-7C58-4CA1-842F-60F513251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38895C3-94BA-4E0E-8070-8371EEC1F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1C91B-408E-4B5C-A78F-312CE75DB7A5}" type="datetimeFigureOut">
              <a:rPr lang="de-DE" smtClean="0"/>
              <a:t>03.05.2021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EE9236-B175-412A-821D-F3F911F161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B0CA73-D657-4964-8D37-D397B32F0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B6A03-FEF2-44EA-BD70-56BB532A84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351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hantal.reusken@rivm.nl" TargetMode="External"/><Relationship Id="rId2" Type="http://schemas.openxmlformats.org/officeDocument/2006/relationships/hyperlink" Target="mailto:nitzankaluskid@who.int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4E9A724-1D0B-4422-8C3D-D84F338BF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910" y="1"/>
            <a:ext cx="9558489" cy="62243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9D3C8D4-9B49-485F-BE95-3517A52D007B}"/>
              </a:ext>
            </a:extLst>
          </p:cNvPr>
          <p:cNvSpPr txBox="1"/>
          <p:nvPr/>
        </p:nvSpPr>
        <p:spPr>
          <a:xfrm>
            <a:off x="3715354" y="6352674"/>
            <a:ext cx="4985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Oh et al., 2021, Ärzteblatt 118(9), 460-466</a:t>
            </a:r>
          </a:p>
        </p:txBody>
      </p:sp>
    </p:spTree>
    <p:extLst>
      <p:ext uri="{BB962C8B-B14F-4D97-AF65-F5344CB8AC3E}">
        <p14:creationId xmlns:p14="http://schemas.microsoft.com/office/powerpoint/2010/main" val="3709629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49036585-2880-4F09-988D-758952FF615D}"/>
              </a:ext>
            </a:extLst>
          </p:cNvPr>
          <p:cNvSpPr txBox="1"/>
          <p:nvPr/>
        </p:nvSpPr>
        <p:spPr>
          <a:xfrm>
            <a:off x="259882" y="50624"/>
            <a:ext cx="1173319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/>
              <a:t>Definitions</a:t>
            </a:r>
            <a:r>
              <a:rPr lang="de-DE" sz="2000" b="1" dirty="0"/>
              <a:t>: Viruses of </a:t>
            </a:r>
            <a:r>
              <a:rPr lang="de-DE" sz="2000" b="1" dirty="0" err="1"/>
              <a:t>Concern</a:t>
            </a:r>
            <a:r>
              <a:rPr lang="de-DE" sz="2000" b="1" dirty="0"/>
              <a:t> (VOC), Viruses of  Interest (VOI),  WHO -25.02.2021</a:t>
            </a:r>
          </a:p>
          <a:p>
            <a:r>
              <a:rPr lang="de-DE" sz="2000" b="1" dirty="0"/>
              <a:t>(https://www.who.int/publications/m/item/covid-19-weekly-epidemiological-update)</a:t>
            </a:r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5D4D6CE-612B-447D-BEA6-C4215CC88EA0}"/>
              </a:ext>
            </a:extLst>
          </p:cNvPr>
          <p:cNvSpPr txBox="1"/>
          <p:nvPr/>
        </p:nvSpPr>
        <p:spPr>
          <a:xfrm>
            <a:off x="48124" y="3839542"/>
            <a:ext cx="123299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</a:t>
            </a:r>
            <a:r>
              <a:rPr lang="en-US" sz="2000" b="1" dirty="0"/>
              <a:t>Working Definition of “</a:t>
            </a:r>
            <a:r>
              <a:rPr lang="en-US" sz="2000" b="1" dirty="0">
                <a:highlight>
                  <a:srgbClr val="FFFF00"/>
                </a:highlight>
              </a:rPr>
              <a:t>SARS-CoV-2 Variant of Interest</a:t>
            </a:r>
            <a:r>
              <a:rPr lang="en-US" sz="2000" b="1" dirty="0"/>
              <a:t>” </a:t>
            </a:r>
            <a:endParaRPr lang="en-US" sz="2000" dirty="0"/>
          </a:p>
          <a:p>
            <a:r>
              <a:rPr lang="en-US" sz="2000" dirty="0"/>
              <a:t>A SARS-CoV-2 isolate is a variant of interest (VOI) if it is </a:t>
            </a:r>
            <a:r>
              <a:rPr lang="en-US" sz="2000" b="1" dirty="0">
                <a:highlight>
                  <a:srgbClr val="FFFF00"/>
                </a:highlight>
              </a:rPr>
              <a:t>phenotypically changed compared to a reference isolate </a:t>
            </a:r>
            <a:r>
              <a:rPr lang="en-US" sz="2000" dirty="0"/>
              <a:t>or has a genome with mutations that lead to </a:t>
            </a:r>
            <a:r>
              <a:rPr lang="en-US" sz="2000" b="1" dirty="0"/>
              <a:t>amino acid changes associated with established or suspected phenotypic implications</a:t>
            </a:r>
            <a:r>
              <a:rPr lang="en-US" sz="2000" dirty="0"/>
              <a:t>; </a:t>
            </a:r>
          </a:p>
          <a:p>
            <a:r>
              <a:rPr lang="de-DE" sz="2000" dirty="0"/>
              <a:t>AND </a:t>
            </a:r>
          </a:p>
          <a:p>
            <a:r>
              <a:rPr lang="en-US" sz="2000" dirty="0"/>
              <a:t>has been identified to cause </a:t>
            </a:r>
            <a:r>
              <a:rPr lang="en-US" sz="2000" b="1" dirty="0">
                <a:highlight>
                  <a:srgbClr val="FFFF00"/>
                </a:highlight>
              </a:rPr>
              <a:t>community transmission2/multiple COVID-19 cases/clusters</a:t>
            </a:r>
            <a:r>
              <a:rPr lang="en-US" sz="2000" dirty="0"/>
              <a:t>, or has been detected in </a:t>
            </a:r>
            <a:r>
              <a:rPr lang="en-US" sz="2000" b="1" dirty="0">
                <a:highlight>
                  <a:srgbClr val="FFFF00"/>
                </a:highlight>
              </a:rPr>
              <a:t>multiple countries</a:t>
            </a:r>
            <a:r>
              <a:rPr lang="en-US" sz="2000" dirty="0"/>
              <a:t>; </a:t>
            </a:r>
          </a:p>
          <a:p>
            <a:r>
              <a:rPr lang="de-DE" sz="2000" dirty="0"/>
              <a:t>OR </a:t>
            </a:r>
          </a:p>
          <a:p>
            <a:r>
              <a:rPr lang="en-US" sz="2000" dirty="0"/>
              <a:t>is otherwise assessed to be a VOI by WHO in consultation with the WHO SARS-CoV-2 Virus Evolution Working Group. </a:t>
            </a:r>
            <a:endParaRPr lang="de-DE" sz="20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DA6C6CF-FC0E-45D3-BBA9-AB9FC48286CD}"/>
              </a:ext>
            </a:extLst>
          </p:cNvPr>
          <p:cNvSpPr txBox="1"/>
          <p:nvPr/>
        </p:nvSpPr>
        <p:spPr>
          <a:xfrm>
            <a:off x="134752" y="908624"/>
            <a:ext cx="119834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Working Definition of “</a:t>
            </a:r>
            <a:r>
              <a:rPr lang="en-US" sz="2000" b="1" dirty="0">
                <a:highlight>
                  <a:srgbClr val="FFFF00"/>
                </a:highlight>
              </a:rPr>
              <a:t>SARS-CoV-2 Variant of Concern</a:t>
            </a:r>
            <a:r>
              <a:rPr lang="en-US" sz="2000" b="1" dirty="0"/>
              <a:t>”  </a:t>
            </a:r>
            <a:endParaRPr lang="en-US" sz="2000" dirty="0"/>
          </a:p>
          <a:p>
            <a:r>
              <a:rPr lang="en-US" sz="2000" dirty="0"/>
              <a:t>A VOI (as defined above) is a variant of concern (VOC) if, through a comparative assessment, it has been demonstrated to be associated with </a:t>
            </a:r>
          </a:p>
          <a:p>
            <a:r>
              <a:rPr lang="en-US" sz="2000" dirty="0"/>
              <a:t>• </a:t>
            </a:r>
            <a:r>
              <a:rPr lang="en-US" sz="2000" b="1" dirty="0">
                <a:highlight>
                  <a:srgbClr val="FFFF00"/>
                </a:highlight>
              </a:rPr>
              <a:t>Increase in transmissibility </a:t>
            </a:r>
            <a:r>
              <a:rPr lang="en-US" sz="2000" dirty="0"/>
              <a:t>or detrimental change in COVID-19 epidemiology; </a:t>
            </a:r>
          </a:p>
          <a:p>
            <a:r>
              <a:rPr lang="en-US" sz="2000" b="1" dirty="0"/>
              <a:t>• </a:t>
            </a:r>
            <a:r>
              <a:rPr lang="en-US" sz="2000" b="1" dirty="0">
                <a:highlight>
                  <a:srgbClr val="FFFF00"/>
                </a:highlight>
              </a:rPr>
              <a:t>Increase in virulence or change in clinical disease presentation</a:t>
            </a:r>
            <a:r>
              <a:rPr lang="en-US" sz="2000" dirty="0"/>
              <a:t>; or </a:t>
            </a:r>
          </a:p>
          <a:p>
            <a:r>
              <a:rPr lang="en-US" sz="2000" dirty="0"/>
              <a:t>• </a:t>
            </a:r>
            <a:r>
              <a:rPr lang="en-US" sz="2000" b="1" dirty="0">
                <a:highlight>
                  <a:srgbClr val="FFFF00"/>
                </a:highlight>
              </a:rPr>
              <a:t>Decrease in effectiveness of public health and social measures or available diagnostics, vaccines, therapeut</a:t>
            </a:r>
            <a:r>
              <a:rPr lang="en-US" sz="2000" b="1" dirty="0"/>
              <a:t>ic</a:t>
            </a:r>
            <a:r>
              <a:rPr lang="en-US" sz="2000" dirty="0"/>
              <a:t>s. </a:t>
            </a:r>
            <a:endParaRPr lang="de-DE" sz="2000" dirty="0"/>
          </a:p>
          <a:p>
            <a:r>
              <a:rPr lang="de-DE" sz="2000" dirty="0"/>
              <a:t>OR </a:t>
            </a:r>
          </a:p>
          <a:p>
            <a:r>
              <a:rPr lang="en-US" sz="2000" dirty="0"/>
              <a:t>assessed to be a VOC by WHO in consultation with the WHO SARS-CoV-2 Virus Evolution Working Group 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988436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65593AEB-B06C-4EE2-85BA-9E673C9CDB96}"/>
              </a:ext>
            </a:extLst>
          </p:cNvPr>
          <p:cNvSpPr txBox="1"/>
          <p:nvPr/>
        </p:nvSpPr>
        <p:spPr>
          <a:xfrm>
            <a:off x="1779450" y="255474"/>
            <a:ext cx="10136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>
                <a:solidFill>
                  <a:schemeClr val="tx2">
                    <a:lumMod val="75000"/>
                  </a:schemeClr>
                </a:solidFill>
              </a:rPr>
              <a:t>Percentages</a:t>
            </a:r>
            <a:r>
              <a:rPr lang="de-DE" sz="2800" b="1" dirty="0">
                <a:solidFill>
                  <a:schemeClr val="tx2">
                    <a:lumMod val="75000"/>
                  </a:schemeClr>
                </a:solidFill>
              </a:rPr>
              <a:t> of VOCs in </a:t>
            </a:r>
            <a:r>
              <a:rPr lang="de-DE" sz="2800" b="1" dirty="0" err="1">
                <a:solidFill>
                  <a:schemeClr val="tx2">
                    <a:lumMod val="75000"/>
                  </a:schemeClr>
                </a:solidFill>
              </a:rPr>
              <a:t>random</a:t>
            </a:r>
            <a:r>
              <a:rPr lang="de-DE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2800" b="1" dirty="0" err="1">
                <a:solidFill>
                  <a:schemeClr val="tx2">
                    <a:lumMod val="75000"/>
                  </a:schemeClr>
                </a:solidFill>
              </a:rPr>
              <a:t>sequence</a:t>
            </a:r>
            <a:r>
              <a:rPr lang="de-DE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2800" b="1" dirty="0" err="1">
                <a:solidFill>
                  <a:schemeClr val="tx2">
                    <a:lumMod val="75000"/>
                  </a:schemeClr>
                </a:solidFill>
              </a:rPr>
              <a:t>pool</a:t>
            </a:r>
            <a:r>
              <a:rPr lang="de-DE" sz="2800" b="1" dirty="0">
                <a:solidFill>
                  <a:schemeClr val="tx2">
                    <a:lumMod val="75000"/>
                  </a:schemeClr>
                </a:solidFill>
              </a:rPr>
              <a:t> 2021</a:t>
            </a:r>
          </a:p>
        </p:txBody>
      </p:sp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1D8C178B-2192-49D9-9299-12DD722C56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768189"/>
              </p:ext>
            </p:extLst>
          </p:nvPr>
        </p:nvGraphicFramePr>
        <p:xfrm>
          <a:off x="5741" y="1109938"/>
          <a:ext cx="7607962" cy="4262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feld 11">
            <a:extLst>
              <a:ext uri="{FF2B5EF4-FFF2-40B4-BE49-F238E27FC236}">
                <a16:creationId xmlns:a16="http://schemas.microsoft.com/office/drawing/2014/main" id="{7FA89E36-FD49-4164-A560-0874EC414EB7}"/>
              </a:ext>
            </a:extLst>
          </p:cNvPr>
          <p:cNvSpPr txBox="1"/>
          <p:nvPr/>
        </p:nvSpPr>
        <p:spPr>
          <a:xfrm>
            <a:off x="7729179" y="1431508"/>
            <a:ext cx="12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2"/>
                </a:solidFill>
              </a:rPr>
              <a:t>B.1.1.7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4F76E0D-1E0B-40AD-A1C8-AB02D7FAAA1C}"/>
              </a:ext>
            </a:extLst>
          </p:cNvPr>
          <p:cNvSpPr txBox="1"/>
          <p:nvPr/>
        </p:nvSpPr>
        <p:spPr>
          <a:xfrm>
            <a:off x="7696198" y="4406356"/>
            <a:ext cx="1619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accent6">
                    <a:lumMod val="50000"/>
                  </a:schemeClr>
                </a:solidFill>
              </a:rPr>
              <a:t>B.1.351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5006917-A334-446C-9497-1B4E27EA7AD8}"/>
              </a:ext>
            </a:extLst>
          </p:cNvPr>
          <p:cNvSpPr txBox="1"/>
          <p:nvPr/>
        </p:nvSpPr>
        <p:spPr>
          <a:xfrm>
            <a:off x="7719273" y="4773700"/>
            <a:ext cx="76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accent3">
                    <a:lumMod val="75000"/>
                  </a:schemeClr>
                </a:solidFill>
              </a:rPr>
              <a:t>P.1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F74E6176-A718-4D47-9B13-C6C4C7AC23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035" y="1399910"/>
            <a:ext cx="3241836" cy="3373789"/>
          </a:xfrm>
          <a:prstGeom prst="rect">
            <a:avLst/>
          </a:prstGeom>
          <a:noFill/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6A25040C-B9D9-43C9-B3A2-1CDDFA3187B0}"/>
              </a:ext>
            </a:extLst>
          </p:cNvPr>
          <p:cNvSpPr txBox="1"/>
          <p:nvPr/>
        </p:nvSpPr>
        <p:spPr>
          <a:xfrm>
            <a:off x="252777" y="5702377"/>
            <a:ext cx="11853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B.1.1.7/501.V1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  Spike: 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ΔH69/ΔV70, ΔY144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N501Y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A570D, P681H, T716I, S982A, D1118H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B.1.351 /501.V2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Spike: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L18F, D80A, D215G, R246I, </a:t>
            </a:r>
            <a:r>
              <a:rPr lang="pt-BR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K417N, E484K, N501Y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A701V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P.1 /501.V3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        Spike: L18F, T20N, P26S, D138Y, R190S, 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K417T, E484K, N501Y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H655Y, T1027I, V1176F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956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D507EF9-AB82-4AD1-B325-6C328C6C9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074" y="706305"/>
            <a:ext cx="7418872" cy="5902915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8D3BD5DA-C913-479F-97E2-74637335D39F}"/>
              </a:ext>
            </a:extLst>
          </p:cNvPr>
          <p:cNvSpPr txBox="1"/>
          <p:nvPr/>
        </p:nvSpPr>
        <p:spPr>
          <a:xfrm>
            <a:off x="721895" y="48130"/>
            <a:ext cx="11069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WHO Definitionen:  </a:t>
            </a:r>
            <a:r>
              <a:rPr lang="de-DE" sz="2400" b="1" dirty="0" err="1"/>
              <a:t>Variants</a:t>
            </a:r>
            <a:r>
              <a:rPr lang="de-DE" sz="2400" b="1" dirty="0"/>
              <a:t> of </a:t>
            </a:r>
            <a:r>
              <a:rPr lang="de-DE" sz="2400" b="1" dirty="0" err="1"/>
              <a:t>Concern</a:t>
            </a:r>
            <a:r>
              <a:rPr lang="de-DE" sz="2400" b="1" dirty="0"/>
              <a:t> (VOC) / </a:t>
            </a:r>
            <a:r>
              <a:rPr lang="de-DE" sz="2400" b="1" dirty="0" err="1"/>
              <a:t>Variants</a:t>
            </a:r>
            <a:r>
              <a:rPr lang="de-DE" sz="2400" b="1" dirty="0"/>
              <a:t> of Interest (VOI) (27.04.21) </a:t>
            </a:r>
          </a:p>
        </p:txBody>
      </p:sp>
    </p:spTree>
    <p:extLst>
      <p:ext uri="{BB962C8B-B14F-4D97-AF65-F5344CB8AC3E}">
        <p14:creationId xmlns:p14="http://schemas.microsoft.com/office/powerpoint/2010/main" val="3150044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8EDE51C-7EED-4891-94EE-D9484C61C4B6}"/>
              </a:ext>
            </a:extLst>
          </p:cNvPr>
          <p:cNvSpPr txBox="1"/>
          <p:nvPr/>
        </p:nvSpPr>
        <p:spPr>
          <a:xfrm>
            <a:off x="579484" y="855316"/>
            <a:ext cx="71678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AG Integrierte Molekulare Surveillance (IMS)</a:t>
            </a:r>
          </a:p>
          <a:p>
            <a:r>
              <a:rPr lang="de-DE" sz="2000" i="1" dirty="0"/>
              <a:t>Stefan Kröger, Stefan Fuchs, Torsten Semmler, Thorsten Wolff</a:t>
            </a:r>
          </a:p>
          <a:p>
            <a:endParaRPr lang="de-DE" sz="2000" dirty="0"/>
          </a:p>
          <a:p>
            <a:pPr marL="285750" indent="-285750">
              <a:buFontTx/>
              <a:buChar char="-"/>
            </a:pPr>
            <a:r>
              <a:rPr lang="de-DE" sz="2000" dirty="0"/>
              <a:t>Jour Fixe (wöchentlich) </a:t>
            </a:r>
          </a:p>
          <a:p>
            <a:pPr marL="285750" indent="-285750">
              <a:buFontTx/>
              <a:buChar char="-"/>
            </a:pPr>
            <a:r>
              <a:rPr lang="de-DE" sz="2000" dirty="0"/>
              <a:t>MS-Labornetzwerk: Steering, Reporting</a:t>
            </a:r>
          </a:p>
          <a:p>
            <a:pPr marL="285750" indent="-285750">
              <a:buFontTx/>
              <a:buChar char="-"/>
            </a:pPr>
            <a:r>
              <a:rPr lang="de-DE" sz="2000" dirty="0"/>
              <a:t>RKI-</a:t>
            </a:r>
            <a:r>
              <a:rPr lang="de-DE" sz="2000" dirty="0" err="1"/>
              <a:t>Sequenzierbericht</a:t>
            </a:r>
            <a:r>
              <a:rPr lang="de-DE" sz="2000" dirty="0"/>
              <a:t>, BMG (wöchentlich)</a:t>
            </a:r>
          </a:p>
          <a:p>
            <a:pPr marL="285750" indent="-285750">
              <a:buFontTx/>
              <a:buChar char="-"/>
            </a:pPr>
            <a:r>
              <a:rPr lang="de-DE" sz="2000" dirty="0"/>
              <a:t>Variantenbericht, RKI-Webseite (wöchentlich) inkl.</a:t>
            </a:r>
          </a:p>
          <a:p>
            <a:pPr marL="285750" indent="-285750">
              <a:buFontTx/>
              <a:buChar char="-"/>
            </a:pPr>
            <a:r>
              <a:rPr lang="de-DE" sz="2000" dirty="0"/>
              <a:t>Virologische Bewertung von </a:t>
            </a:r>
            <a:r>
              <a:rPr lang="de-DE" sz="2000" dirty="0" err="1"/>
              <a:t>Surveillancedaten</a:t>
            </a:r>
            <a:r>
              <a:rPr lang="de-DE" sz="2000" dirty="0"/>
              <a:t> 	</a:t>
            </a:r>
          </a:p>
          <a:p>
            <a:pPr marL="285750" indent="-285750">
              <a:buFontTx/>
              <a:buChar char="-"/>
            </a:pPr>
            <a:r>
              <a:rPr lang="de-DE" sz="2000" b="1" dirty="0">
                <a:solidFill>
                  <a:schemeClr val="accent1">
                    <a:lumMod val="75000"/>
                  </a:schemeClr>
                </a:solidFill>
              </a:rPr>
              <a:t>Screening auf VOCs, VOIs</a:t>
            </a:r>
          </a:p>
          <a:p>
            <a:endParaRPr lang="de-DE" sz="2000" dirty="0"/>
          </a:p>
          <a:p>
            <a:r>
              <a:rPr lang="de-DE" sz="2000" b="1" dirty="0"/>
              <a:t>AG Virusevolution</a:t>
            </a:r>
          </a:p>
          <a:p>
            <a:r>
              <a:rPr lang="de-DE" sz="2000" i="1" dirty="0"/>
              <a:t>Max von Kleist, Sebastien Calvignac-Spencer</a:t>
            </a:r>
          </a:p>
          <a:p>
            <a:endParaRPr lang="de-DE" sz="2000" dirty="0"/>
          </a:p>
          <a:p>
            <a:pPr marL="342900" indent="-342900">
              <a:buFontTx/>
              <a:buChar char="-"/>
            </a:pPr>
            <a:r>
              <a:rPr lang="de-DE" sz="2000" dirty="0"/>
              <a:t>Conference Call, 14-tägig</a:t>
            </a:r>
          </a:p>
          <a:p>
            <a:pPr marL="342900" indent="-342900">
              <a:buFontTx/>
              <a:buChar char="-"/>
            </a:pPr>
            <a:r>
              <a:rPr lang="de-DE" sz="2000" dirty="0"/>
              <a:t>Evolutionsbiologische Bewertung von </a:t>
            </a:r>
            <a:r>
              <a:rPr lang="de-DE" sz="2000" dirty="0" err="1"/>
              <a:t>Surveillancedaten</a:t>
            </a:r>
            <a:r>
              <a:rPr lang="de-DE" sz="2000" dirty="0"/>
              <a:t> </a:t>
            </a:r>
          </a:p>
          <a:p>
            <a:r>
              <a:rPr lang="de-DE" sz="2000" dirty="0"/>
              <a:t>-    In </a:t>
            </a:r>
            <a:r>
              <a:rPr lang="de-DE" sz="2000" dirty="0" err="1"/>
              <a:t>silico</a:t>
            </a:r>
            <a:r>
              <a:rPr lang="de-DE" sz="2000" dirty="0"/>
              <a:t> Tools zur Erfassung von Mutationen</a:t>
            </a:r>
          </a:p>
          <a:p>
            <a:pPr marL="285750" indent="-285750">
              <a:buFontTx/>
              <a:buChar char="-"/>
            </a:pPr>
            <a:r>
              <a:rPr lang="de-DE" sz="2000" dirty="0"/>
              <a:t>DESH</a:t>
            </a:r>
          </a:p>
          <a:p>
            <a:pPr marL="285750" indent="-285750">
              <a:buFontTx/>
              <a:buChar char="-"/>
            </a:pPr>
            <a:r>
              <a:rPr lang="de-DE" sz="2000" b="1" dirty="0">
                <a:solidFill>
                  <a:schemeClr val="accent1">
                    <a:lumMod val="75000"/>
                  </a:schemeClr>
                </a:solidFill>
              </a:rPr>
              <a:t>Screening auf VOCs, VOIs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DB36465-5398-442A-A7AE-C566CD70B94B}"/>
              </a:ext>
            </a:extLst>
          </p:cNvPr>
          <p:cNvSpPr txBox="1"/>
          <p:nvPr/>
        </p:nvSpPr>
        <p:spPr>
          <a:xfrm>
            <a:off x="2757993" y="138229"/>
            <a:ext cx="691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2">
                    <a:lumMod val="75000"/>
                  </a:schemeClr>
                </a:solidFill>
              </a:rPr>
              <a:t>Beobachtung von VOC/VOI für Deutschland am RKI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A0DBC14B-1082-455E-9ACA-F2505704FFF8}"/>
              </a:ext>
            </a:extLst>
          </p:cNvPr>
          <p:cNvSpPr/>
          <p:nvPr/>
        </p:nvSpPr>
        <p:spPr>
          <a:xfrm>
            <a:off x="452483" y="824836"/>
            <a:ext cx="6654800" cy="29081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55E8472-9D5F-4711-8582-AF83F12F2F87}"/>
              </a:ext>
            </a:extLst>
          </p:cNvPr>
          <p:cNvSpPr/>
          <p:nvPr/>
        </p:nvSpPr>
        <p:spPr>
          <a:xfrm>
            <a:off x="462105" y="3910239"/>
            <a:ext cx="6654800" cy="26167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6FBC347-987A-4108-B40F-F2CC94C035F2}"/>
              </a:ext>
            </a:extLst>
          </p:cNvPr>
          <p:cNvSpPr txBox="1"/>
          <p:nvPr/>
        </p:nvSpPr>
        <p:spPr>
          <a:xfrm>
            <a:off x="7363327" y="856652"/>
            <a:ext cx="33014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Meldedatengruppe, Abt. 3</a:t>
            </a:r>
          </a:p>
          <a:p>
            <a:r>
              <a:rPr lang="de-DE" dirty="0"/>
              <a:t> </a:t>
            </a:r>
            <a:r>
              <a:rPr lang="de-DE" sz="2000" i="1" dirty="0"/>
              <a:t>Silke Buda, Claudia Sievers</a:t>
            </a:r>
          </a:p>
          <a:p>
            <a:endParaRPr lang="de-DE" sz="2000" dirty="0"/>
          </a:p>
          <a:p>
            <a:pPr marL="342900" indent="-342900">
              <a:buFontTx/>
              <a:buChar char="-"/>
            </a:pPr>
            <a:r>
              <a:rPr lang="de-DE" sz="2000" dirty="0"/>
              <a:t>Analyse der Meldedaten u.a. hinsichtlich Schwere, Altersgruppen</a:t>
            </a:r>
          </a:p>
          <a:p>
            <a:pPr marL="342900" indent="-342900">
              <a:buFontTx/>
              <a:buChar char="-"/>
            </a:pPr>
            <a:r>
              <a:rPr lang="de-DE" sz="2000" dirty="0"/>
              <a:t>Modellierung und Trends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AAA393F-5B72-4545-B308-A5727CB8E238}"/>
              </a:ext>
            </a:extLst>
          </p:cNvPr>
          <p:cNvSpPr/>
          <p:nvPr/>
        </p:nvSpPr>
        <p:spPr>
          <a:xfrm>
            <a:off x="7363327" y="817216"/>
            <a:ext cx="4581023" cy="23461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7443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6ADA7DEB-CFF3-45BA-A907-FF15DE99303A}"/>
              </a:ext>
            </a:extLst>
          </p:cNvPr>
          <p:cNvSpPr/>
          <p:nvPr/>
        </p:nvSpPr>
        <p:spPr>
          <a:xfrm>
            <a:off x="578027" y="1034917"/>
            <a:ext cx="4114800" cy="8621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8B42EC-FD42-485C-921F-1453C2E33E97}"/>
              </a:ext>
            </a:extLst>
          </p:cNvPr>
          <p:cNvSpPr txBox="1"/>
          <p:nvPr/>
        </p:nvSpPr>
        <p:spPr>
          <a:xfrm>
            <a:off x="755324" y="1033107"/>
            <a:ext cx="3866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accent1"/>
                </a:solidFill>
              </a:rPr>
              <a:t>AG Integrierte Molekulare Surveillance (RKI)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1CFEDD1-9BFA-4E1B-ADC1-423FBF6F38AF}"/>
              </a:ext>
            </a:extLst>
          </p:cNvPr>
          <p:cNvSpPr/>
          <p:nvPr/>
        </p:nvSpPr>
        <p:spPr>
          <a:xfrm>
            <a:off x="6869138" y="1112713"/>
            <a:ext cx="4411578" cy="6643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89A0262-4327-4B58-8FD0-71A146D6DD15}"/>
              </a:ext>
            </a:extLst>
          </p:cNvPr>
          <p:cNvSpPr txBox="1"/>
          <p:nvPr/>
        </p:nvSpPr>
        <p:spPr>
          <a:xfrm>
            <a:off x="6762809" y="1215207"/>
            <a:ext cx="457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accent1"/>
                </a:solidFill>
              </a:rPr>
              <a:t>AG Virusevolution (RKI)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97995000-5FAF-4C1C-A564-4EBB8648788B}"/>
              </a:ext>
            </a:extLst>
          </p:cNvPr>
          <p:cNvCxnSpPr/>
          <p:nvPr/>
        </p:nvCxnSpPr>
        <p:spPr>
          <a:xfrm>
            <a:off x="4877492" y="1345982"/>
            <a:ext cx="896269" cy="38961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C51A1ECC-F837-4144-8412-36670A064197}"/>
              </a:ext>
            </a:extLst>
          </p:cNvPr>
          <p:cNvCxnSpPr>
            <a:cxnSpLocks/>
          </p:cNvCxnSpPr>
          <p:nvPr/>
        </p:nvCxnSpPr>
        <p:spPr>
          <a:xfrm flipH="1">
            <a:off x="5777318" y="1337148"/>
            <a:ext cx="896269" cy="38961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5703FF05-1DB6-4E5F-AE70-077F3C59137E}"/>
              </a:ext>
            </a:extLst>
          </p:cNvPr>
          <p:cNvCxnSpPr>
            <a:cxnSpLocks/>
          </p:cNvCxnSpPr>
          <p:nvPr/>
        </p:nvCxnSpPr>
        <p:spPr>
          <a:xfrm>
            <a:off x="5784394" y="1743669"/>
            <a:ext cx="0" cy="429021"/>
          </a:xfrm>
          <a:prstGeom prst="straightConnector1">
            <a:avLst/>
          </a:prstGeom>
          <a:ln w="19050" cap="sq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eck 13">
            <a:extLst>
              <a:ext uri="{FF2B5EF4-FFF2-40B4-BE49-F238E27FC236}">
                <a16:creationId xmlns:a16="http://schemas.microsoft.com/office/drawing/2014/main" id="{F5267421-C2CD-45F8-BD6A-089DF637C797}"/>
              </a:ext>
            </a:extLst>
          </p:cNvPr>
          <p:cNvSpPr/>
          <p:nvPr/>
        </p:nvSpPr>
        <p:spPr>
          <a:xfrm>
            <a:off x="1910777" y="4288517"/>
            <a:ext cx="3305310" cy="5234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BF9FA70-C0E2-406E-BB86-27F135AE2CF6}"/>
              </a:ext>
            </a:extLst>
          </p:cNvPr>
          <p:cNvSpPr txBox="1"/>
          <p:nvPr/>
        </p:nvSpPr>
        <p:spPr>
          <a:xfrm>
            <a:off x="959494" y="2971790"/>
            <a:ext cx="967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Vorschlag für eine VOC/VOI mit zusammenfassenden Bericht zur Datenlage (Muster A.27)</a:t>
            </a: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18C8359F-CF82-478C-AE9C-6365AC87D919}"/>
              </a:ext>
            </a:extLst>
          </p:cNvPr>
          <p:cNvCxnSpPr>
            <a:cxnSpLocks/>
          </p:cNvCxnSpPr>
          <p:nvPr/>
        </p:nvCxnSpPr>
        <p:spPr>
          <a:xfrm>
            <a:off x="5825280" y="3579808"/>
            <a:ext cx="0" cy="1370093"/>
          </a:xfrm>
          <a:prstGeom prst="straightConnector1">
            <a:avLst/>
          </a:prstGeom>
          <a:ln w="19050" cap="sq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67211D6C-21BF-465A-8238-5FF94EC6B0E9}"/>
              </a:ext>
            </a:extLst>
          </p:cNvPr>
          <p:cNvSpPr txBox="1"/>
          <p:nvPr/>
        </p:nvSpPr>
        <p:spPr>
          <a:xfrm>
            <a:off x="1502575" y="4355340"/>
            <a:ext cx="3713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         ext. „VOC-Beirat“ (?) 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00302F0-E8D0-4C25-A86C-AB08F7CF8BB4}"/>
              </a:ext>
            </a:extLst>
          </p:cNvPr>
          <p:cNvSpPr txBox="1"/>
          <p:nvPr/>
        </p:nvSpPr>
        <p:spPr>
          <a:xfrm>
            <a:off x="670562" y="5710004"/>
            <a:ext cx="111452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- </a:t>
            </a:r>
            <a:r>
              <a:rPr lang="en-US" sz="2400" b="1" dirty="0" err="1"/>
              <a:t>Meldung</a:t>
            </a:r>
            <a:r>
              <a:rPr lang="en-US" sz="2400" b="1" dirty="0"/>
              <a:t>: </a:t>
            </a:r>
            <a:r>
              <a:rPr lang="en-US" sz="2400" b="1" dirty="0" err="1"/>
              <a:t>Notiz</a:t>
            </a:r>
            <a:r>
              <a:rPr lang="en-US" sz="2400" b="1" dirty="0"/>
              <a:t> </a:t>
            </a:r>
            <a:r>
              <a:rPr lang="en-US" sz="2400" b="1" dirty="0" err="1"/>
              <a:t>über</a:t>
            </a:r>
            <a:r>
              <a:rPr lang="en-US" sz="2400" b="1" dirty="0"/>
              <a:t> EWRS</a:t>
            </a:r>
            <a:endParaRPr lang="en-US" sz="2400" i="1" dirty="0"/>
          </a:p>
          <a:p>
            <a:r>
              <a:rPr lang="en-US" sz="2400" b="1" dirty="0"/>
              <a:t>- </a:t>
            </a:r>
            <a:r>
              <a:rPr lang="en-US" sz="2400" b="1" dirty="0" err="1"/>
              <a:t>Kontakt</a:t>
            </a:r>
            <a:r>
              <a:rPr lang="en-US" sz="2400" b="1" dirty="0"/>
              <a:t>: WHO SARS-CoV-2 Virus Evolution Working Group;  ECDC</a:t>
            </a:r>
          </a:p>
          <a:p>
            <a:r>
              <a:rPr lang="en-US" b="1" dirty="0"/>
              <a:t>(</a:t>
            </a:r>
            <a:r>
              <a:rPr lang="en-US" b="1" dirty="0" err="1"/>
              <a:t>Dorit</a:t>
            </a:r>
            <a:r>
              <a:rPr lang="en-US" b="1" dirty="0"/>
              <a:t> </a:t>
            </a:r>
            <a:r>
              <a:rPr lang="en-US" b="1" dirty="0" err="1"/>
              <a:t>Nitzan</a:t>
            </a:r>
            <a:r>
              <a:rPr lang="en-US" b="1" dirty="0"/>
              <a:t> (</a:t>
            </a:r>
            <a:r>
              <a:rPr lang="de-DE" b="1" dirty="0">
                <a:hlinkClick r:id="rId2"/>
              </a:rPr>
              <a:t>nitzankaluskid@who.int</a:t>
            </a:r>
            <a:r>
              <a:rPr lang="de-DE" b="1" dirty="0"/>
              <a:t>; Chantal </a:t>
            </a:r>
            <a:r>
              <a:rPr lang="de-DE" b="1" dirty="0" err="1"/>
              <a:t>Reusken</a:t>
            </a:r>
            <a:r>
              <a:rPr lang="de-DE" b="1" dirty="0"/>
              <a:t> </a:t>
            </a:r>
            <a:r>
              <a:rPr lang="de-DE" b="1" dirty="0">
                <a:hlinkClick r:id="rId3"/>
              </a:rPr>
              <a:t>chantal.reusken@rivm.nl</a:t>
            </a:r>
            <a:r>
              <a:rPr lang="de-DE" b="1" dirty="0"/>
              <a:t>; Erik.Alm@ecdc.europa.eu) </a:t>
            </a:r>
            <a:r>
              <a:rPr lang="en-US" b="1" dirty="0"/>
              <a:t> </a:t>
            </a:r>
            <a:endParaRPr lang="de-DE" sz="2800" b="1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FEE9B37F-B0CD-48ED-864B-AA5DFF594EF6}"/>
              </a:ext>
            </a:extLst>
          </p:cNvPr>
          <p:cNvSpPr txBox="1"/>
          <p:nvPr/>
        </p:nvSpPr>
        <p:spPr>
          <a:xfrm>
            <a:off x="203979" y="186978"/>
            <a:ext cx="1191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tx2">
                    <a:lumMod val="75000"/>
                  </a:schemeClr>
                </a:solidFill>
              </a:rPr>
              <a:t>Festlegung SARS-CoV-2 VOC/VOI für Deutschland</a:t>
            </a:r>
          </a:p>
          <a:p>
            <a:pPr algn="ctr"/>
            <a:r>
              <a:rPr lang="de-DE" sz="1600" b="1" dirty="0">
                <a:solidFill>
                  <a:schemeClr val="tx2">
                    <a:lumMod val="75000"/>
                  </a:schemeClr>
                </a:solidFill>
              </a:rPr>
              <a:t>(AG Diagnostik, 20.04.2021 - Entwurf)</a:t>
            </a:r>
            <a:endParaRPr lang="de-DE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AAB1EF3-D7CA-451B-8002-6864F7C4800E}"/>
              </a:ext>
            </a:extLst>
          </p:cNvPr>
          <p:cNvSpPr txBox="1"/>
          <p:nvPr/>
        </p:nvSpPr>
        <p:spPr>
          <a:xfrm>
            <a:off x="1929383" y="3532333"/>
            <a:ext cx="3305311" cy="46166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accent1">
                    <a:lumMod val="75000"/>
                  </a:schemeClr>
                </a:solidFill>
              </a:rPr>
              <a:t>Leitung/Krisenstab </a:t>
            </a:r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360256B2-BFB1-45BB-80A2-DE0D99106F85}"/>
              </a:ext>
            </a:extLst>
          </p:cNvPr>
          <p:cNvCxnSpPr>
            <a:cxnSpLocks/>
          </p:cNvCxnSpPr>
          <p:nvPr/>
        </p:nvCxnSpPr>
        <p:spPr>
          <a:xfrm>
            <a:off x="5778828" y="2719660"/>
            <a:ext cx="0" cy="334124"/>
          </a:xfrm>
          <a:prstGeom prst="straightConnector1">
            <a:avLst/>
          </a:prstGeom>
          <a:ln w="19050" cap="sq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FB8A1603-76A8-4EE4-8DCA-76B746B32350}"/>
              </a:ext>
            </a:extLst>
          </p:cNvPr>
          <p:cNvSpPr txBox="1"/>
          <p:nvPr/>
        </p:nvSpPr>
        <p:spPr>
          <a:xfrm>
            <a:off x="2911219" y="2200653"/>
            <a:ext cx="5922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accent1">
                    <a:lumMod val="75000"/>
                  </a:schemeClr>
                </a:solidFill>
              </a:rPr>
              <a:t>Int. VOC-Gruppe: Abt. 3 / Abt.1 / MF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E491FCD-D2AF-4549-985D-AFC0FF2D54E6}"/>
              </a:ext>
            </a:extLst>
          </p:cNvPr>
          <p:cNvSpPr/>
          <p:nvPr/>
        </p:nvSpPr>
        <p:spPr>
          <a:xfrm>
            <a:off x="3505200" y="2200653"/>
            <a:ext cx="4724390" cy="4905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FD1D49AE-8966-4E27-A16D-D008048C5158}"/>
              </a:ext>
            </a:extLst>
          </p:cNvPr>
          <p:cNvSpPr/>
          <p:nvPr/>
        </p:nvSpPr>
        <p:spPr>
          <a:xfrm>
            <a:off x="4474907" y="5220736"/>
            <a:ext cx="2753691" cy="5723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F47DACCE-502F-4879-A3BA-3C4FC3F221A3}"/>
              </a:ext>
            </a:extLst>
          </p:cNvPr>
          <p:cNvSpPr txBox="1"/>
          <p:nvPr/>
        </p:nvSpPr>
        <p:spPr>
          <a:xfrm>
            <a:off x="4863774" y="5264589"/>
            <a:ext cx="248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WHO / ECDC</a:t>
            </a:r>
          </a:p>
        </p:txBody>
      </p:sp>
      <p:sp>
        <p:nvSpPr>
          <p:cNvPr id="12" name="Pfeil: nach links gekrümmt 11">
            <a:extLst>
              <a:ext uri="{FF2B5EF4-FFF2-40B4-BE49-F238E27FC236}">
                <a16:creationId xmlns:a16="http://schemas.microsoft.com/office/drawing/2014/main" id="{D1E5781B-4732-4EBF-B99F-3F332D2A5EEA}"/>
              </a:ext>
            </a:extLst>
          </p:cNvPr>
          <p:cNvSpPr/>
          <p:nvPr/>
        </p:nvSpPr>
        <p:spPr>
          <a:xfrm flipH="1">
            <a:off x="5451758" y="3699356"/>
            <a:ext cx="294278" cy="31768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0" name="Pfeil: nach links gekrümmt 29">
            <a:extLst>
              <a:ext uri="{FF2B5EF4-FFF2-40B4-BE49-F238E27FC236}">
                <a16:creationId xmlns:a16="http://schemas.microsoft.com/office/drawing/2014/main" id="{26AF34F0-A1E3-494F-893B-1AC805390F4E}"/>
              </a:ext>
            </a:extLst>
          </p:cNvPr>
          <p:cNvSpPr/>
          <p:nvPr/>
        </p:nvSpPr>
        <p:spPr>
          <a:xfrm flipH="1">
            <a:off x="5446502" y="4440331"/>
            <a:ext cx="294278" cy="31768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017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737DE8A4-3390-4E5F-91DD-74776B705368}"/>
              </a:ext>
            </a:extLst>
          </p:cNvPr>
          <p:cNvSpPr/>
          <p:nvPr/>
        </p:nvSpPr>
        <p:spPr>
          <a:xfrm>
            <a:off x="171450" y="643235"/>
            <a:ext cx="12020550" cy="4549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800" b="1" i="1" u="sng" dirty="0"/>
              <a:t>Mögliche Mitglieder, ext. VOC- Beirat</a:t>
            </a:r>
          </a:p>
          <a:p>
            <a:pPr algn="ctr">
              <a:lnSpc>
                <a:spcPct val="150000"/>
              </a:lnSpc>
            </a:pPr>
            <a:r>
              <a:rPr lang="de-DE" sz="2800" b="1" i="1" dirty="0"/>
              <a:t>VIROLOGIE: </a:t>
            </a:r>
            <a:r>
              <a:rPr lang="de-DE" sz="2800" b="1" i="1" dirty="0">
                <a:solidFill>
                  <a:schemeClr val="accent1">
                    <a:lumMod val="75000"/>
                  </a:schemeClr>
                </a:solidFill>
              </a:rPr>
              <a:t>C. </a:t>
            </a:r>
            <a:r>
              <a:rPr lang="de-DE" sz="2800" b="1" i="1" dirty="0" err="1">
                <a:solidFill>
                  <a:schemeClr val="accent1">
                    <a:lumMod val="75000"/>
                  </a:schemeClr>
                </a:solidFill>
              </a:rPr>
              <a:t>Drosten</a:t>
            </a:r>
            <a:r>
              <a:rPr lang="de-DE" sz="2800" b="1" i="1" dirty="0">
                <a:solidFill>
                  <a:schemeClr val="accent1">
                    <a:lumMod val="75000"/>
                  </a:schemeClr>
                </a:solidFill>
              </a:rPr>
              <a:t> (Charité), S. Smola (Homburg/Saar), J. </a:t>
            </a:r>
            <a:r>
              <a:rPr lang="de-DE" sz="2800" b="1" i="1" dirty="0" err="1">
                <a:solidFill>
                  <a:schemeClr val="accent1">
                    <a:lumMod val="75000"/>
                  </a:schemeClr>
                </a:solidFill>
              </a:rPr>
              <a:t>Ziebuhr</a:t>
            </a:r>
            <a:r>
              <a:rPr lang="de-DE" sz="2800" b="1" i="1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de-DE" sz="2800" b="1" i="1" dirty="0" err="1">
                <a:solidFill>
                  <a:schemeClr val="accent1">
                    <a:lumMod val="75000"/>
                  </a:schemeClr>
                </a:solidFill>
              </a:rPr>
              <a:t>Giessen</a:t>
            </a:r>
            <a:r>
              <a:rPr lang="de-DE" sz="2800" b="1" i="1" dirty="0">
                <a:solidFill>
                  <a:schemeClr val="accent1">
                    <a:lumMod val="75000"/>
                  </a:schemeClr>
                </a:solidFill>
              </a:rPr>
              <a:t>), </a:t>
            </a:r>
          </a:p>
          <a:p>
            <a:pPr>
              <a:lnSpc>
                <a:spcPct val="150000"/>
              </a:lnSpc>
            </a:pPr>
            <a:r>
              <a:rPr lang="de-DE" sz="2800" b="1" i="1" dirty="0"/>
              <a:t>STIKO:   </a:t>
            </a:r>
            <a:r>
              <a:rPr lang="de-DE" sz="2800" b="1" i="1" dirty="0">
                <a:solidFill>
                  <a:schemeClr val="accent1">
                    <a:lumMod val="75000"/>
                  </a:schemeClr>
                </a:solidFill>
              </a:rPr>
              <a:t>T. Mertens (Ulm), </a:t>
            </a:r>
          </a:p>
          <a:p>
            <a:pPr>
              <a:lnSpc>
                <a:spcPct val="150000"/>
              </a:lnSpc>
            </a:pPr>
            <a:r>
              <a:rPr lang="de-DE" sz="2800" b="1" i="1" dirty="0"/>
              <a:t>ÖGD</a:t>
            </a:r>
            <a:r>
              <a:rPr lang="de-DE" sz="2800" b="1" i="1" dirty="0">
                <a:solidFill>
                  <a:schemeClr val="accent1">
                    <a:lumMod val="75000"/>
                  </a:schemeClr>
                </a:solidFill>
              </a:rPr>
              <a:t>:   R. Gottschalk (Frankfurt a.M.), </a:t>
            </a:r>
          </a:p>
          <a:p>
            <a:pPr>
              <a:lnSpc>
                <a:spcPct val="150000"/>
              </a:lnSpc>
            </a:pPr>
            <a:r>
              <a:rPr lang="de-DE" sz="2800" b="1" i="1" dirty="0"/>
              <a:t>KLINIK: </a:t>
            </a:r>
            <a:r>
              <a:rPr lang="de-DE" sz="2800" b="1" i="1" dirty="0">
                <a:solidFill>
                  <a:schemeClr val="accent1">
                    <a:lumMod val="75000"/>
                  </a:schemeClr>
                </a:solidFill>
              </a:rPr>
              <a:t>M. </a:t>
            </a:r>
            <a:r>
              <a:rPr lang="de-DE" sz="2800" b="1" i="1" dirty="0" err="1">
                <a:solidFill>
                  <a:schemeClr val="accent1">
                    <a:lumMod val="75000"/>
                  </a:schemeClr>
                </a:solidFill>
              </a:rPr>
              <a:t>Pletz</a:t>
            </a:r>
            <a:r>
              <a:rPr lang="de-DE" sz="2800" b="1" i="1" dirty="0">
                <a:solidFill>
                  <a:schemeClr val="accent1">
                    <a:lumMod val="75000"/>
                  </a:schemeClr>
                </a:solidFill>
              </a:rPr>
              <a:t> (Jena), </a:t>
            </a:r>
          </a:p>
          <a:p>
            <a:pPr>
              <a:lnSpc>
                <a:spcPct val="150000"/>
              </a:lnSpc>
            </a:pPr>
            <a:r>
              <a:rPr lang="de-DE" sz="2800" b="1" i="1" dirty="0" err="1"/>
              <a:t>IMPFSTOFFe</a:t>
            </a:r>
            <a:r>
              <a:rPr lang="de-DE" sz="2800" b="1" i="1" dirty="0"/>
              <a:t>:  </a:t>
            </a:r>
            <a:r>
              <a:rPr lang="de-DE" sz="2800" b="1" i="1" dirty="0">
                <a:solidFill>
                  <a:schemeClr val="accent1">
                    <a:lumMod val="75000"/>
                  </a:schemeClr>
                </a:solidFill>
              </a:rPr>
              <a:t>E. </a:t>
            </a:r>
            <a:r>
              <a:rPr lang="de-DE" sz="2800" b="1" i="1" dirty="0" err="1">
                <a:solidFill>
                  <a:schemeClr val="accent1">
                    <a:lumMod val="75000"/>
                  </a:schemeClr>
                </a:solidFill>
              </a:rPr>
              <a:t>Hildt</a:t>
            </a:r>
            <a:r>
              <a:rPr lang="de-DE" sz="2800" b="1" i="1" dirty="0">
                <a:solidFill>
                  <a:schemeClr val="accent1">
                    <a:lumMod val="75000"/>
                  </a:schemeClr>
                </a:solidFill>
              </a:rPr>
              <a:t> (PEI, Langen)</a:t>
            </a:r>
            <a:r>
              <a:rPr lang="de-DE" sz="2800" b="1" i="1" dirty="0"/>
              <a:t>, </a:t>
            </a:r>
          </a:p>
          <a:p>
            <a:pPr>
              <a:lnSpc>
                <a:spcPct val="150000"/>
              </a:lnSpc>
            </a:pPr>
            <a:r>
              <a:rPr lang="de-DE" sz="2800" b="1" i="1" dirty="0"/>
              <a:t>EXP. ANALYSE:  </a:t>
            </a:r>
            <a:r>
              <a:rPr lang="de-DE" sz="2800" b="1" i="1" dirty="0">
                <a:solidFill>
                  <a:schemeClr val="accent1">
                    <a:lumMod val="75000"/>
                  </a:schemeClr>
                </a:solidFill>
              </a:rPr>
              <a:t>M. Beer (FLI) </a:t>
            </a:r>
          </a:p>
        </p:txBody>
      </p:sp>
    </p:spTree>
    <p:extLst>
      <p:ext uri="{BB962C8B-B14F-4D97-AF65-F5344CB8AC3E}">
        <p14:creationId xmlns:p14="http://schemas.microsoft.com/office/powerpoint/2010/main" val="3143328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663</Words>
  <Application>Microsoft Office PowerPoint</Application>
  <PresentationFormat>Breitbild</PresentationFormat>
  <Paragraphs>67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Wolff, Thorsten</dc:creator>
  <cp:lastModifiedBy>Kröger, Stefan</cp:lastModifiedBy>
  <cp:revision>57</cp:revision>
  <dcterms:created xsi:type="dcterms:W3CDTF">2021-04-09T09:58:45Z</dcterms:created>
  <dcterms:modified xsi:type="dcterms:W3CDTF">2021-05-03T08:47:26Z</dcterms:modified>
</cp:coreProperties>
</file>