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97" r:id="rId2"/>
    <p:sldId id="681" r:id="rId3"/>
    <p:sldId id="698" r:id="rId4"/>
    <p:sldId id="683" r:id="rId5"/>
    <p:sldId id="689" r:id="rId6"/>
    <p:sldId id="676" r:id="rId7"/>
    <p:sldId id="677" r:id="rId8"/>
    <p:sldId id="675" r:id="rId9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3737" autoAdjust="0"/>
  </p:normalViewPr>
  <p:slideViewPr>
    <p:cSldViewPr>
      <p:cViewPr varScale="1">
        <p:scale>
          <a:sx n="68" d="100"/>
          <a:sy n="68" d="100"/>
        </p:scale>
        <p:origin x="11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30.04.2021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28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6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60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90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29 Länder (+1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5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8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30.04.2021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5742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148.329.348 </a:t>
            </a:r>
            <a:r>
              <a:rPr lang="de-DE" sz="2000" b="1" dirty="0">
                <a:solidFill>
                  <a:schemeClr val="tx2"/>
                </a:solidFill>
              </a:rPr>
              <a:t>Fälle </a:t>
            </a:r>
            <a:r>
              <a:rPr lang="de-DE" sz="2000" b="1" dirty="0">
                <a:solidFill>
                  <a:srgbClr val="FF0000"/>
                </a:solidFill>
              </a:rPr>
              <a:t>+27,0%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>
                <a:solidFill>
                  <a:srgbClr val="002060"/>
                </a:solidFill>
              </a:rPr>
              <a:t>3.128.962 </a:t>
            </a:r>
            <a:r>
              <a:rPr lang="de-DE" sz="2000" b="1" dirty="0">
                <a:solidFill>
                  <a:schemeClr val="tx2"/>
                </a:solidFill>
              </a:rPr>
              <a:t>Todesfälle (2,1%)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300848" y="611764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27.04.2021; *https://ourworldindata.org/covid-vaccinations, 29.04.2021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98006"/>
              </p:ext>
            </p:extLst>
          </p:nvPr>
        </p:nvGraphicFramePr>
        <p:xfrm>
          <a:off x="114063" y="1512672"/>
          <a:ext cx="8991462" cy="4396962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7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6960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0221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17.997.267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2.381.137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+36.67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14.369.423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395.728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-13.2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186,2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31.783.375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376.186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-17.43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113,7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4.710.582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325.958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-22.73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5.447.883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190.837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-17.17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293,4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2.879.677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165.202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+1.68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365,5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2.438.193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151.266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-10.34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180,1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3.332.532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144.340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+0.11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173,6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2.787.303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120.167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+5.23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236,2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3.981.512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90.449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-7.73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94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24294" y="6563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Kontinenten Vergleich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1895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7657A6B-857F-4AAE-B216-8836405A9024}"/>
              </a:ext>
            </a:extLst>
          </p:cNvPr>
          <p:cNvSpPr txBox="1"/>
          <p:nvPr/>
        </p:nvSpPr>
        <p:spPr>
          <a:xfrm>
            <a:off x="5936652" y="908720"/>
            <a:ext cx="259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27.04.2021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B1CFA58-18C2-444B-952C-108AD77CD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32579"/>
              </p:ext>
            </p:extLst>
          </p:nvPr>
        </p:nvGraphicFramePr>
        <p:xfrm>
          <a:off x="302216" y="4024306"/>
          <a:ext cx="84462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33">
                  <a:extLst>
                    <a:ext uri="{9D8B030D-6E8A-4147-A177-3AD203B41FA5}">
                      <a16:colId xmlns:a16="http://schemas.microsoft.com/office/drawing/2014/main" val="150862031"/>
                    </a:ext>
                  </a:extLst>
                </a:gridCol>
                <a:gridCol w="1546023">
                  <a:extLst>
                    <a:ext uri="{9D8B030D-6E8A-4147-A177-3AD203B41FA5}">
                      <a16:colId xmlns:a16="http://schemas.microsoft.com/office/drawing/2014/main" val="2351631979"/>
                    </a:ext>
                  </a:extLst>
                </a:gridCol>
                <a:gridCol w="1177923">
                  <a:extLst>
                    <a:ext uri="{9D8B030D-6E8A-4147-A177-3AD203B41FA5}">
                      <a16:colId xmlns:a16="http://schemas.microsoft.com/office/drawing/2014/main" val="4264648394"/>
                    </a:ext>
                  </a:extLst>
                </a:gridCol>
                <a:gridCol w="1987745">
                  <a:extLst>
                    <a:ext uri="{9D8B030D-6E8A-4147-A177-3AD203B41FA5}">
                      <a16:colId xmlns:a16="http://schemas.microsoft.com/office/drawing/2014/main" val="1232036262"/>
                    </a:ext>
                  </a:extLst>
                </a:gridCol>
                <a:gridCol w="2093123">
                  <a:extLst>
                    <a:ext uri="{9D8B030D-6E8A-4147-A177-3AD203B41FA5}">
                      <a16:colId xmlns:a16="http://schemas.microsoft.com/office/drawing/2014/main" val="1497724766"/>
                    </a:ext>
                  </a:extLst>
                </a:gridCol>
              </a:tblGrid>
              <a:tr h="583064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Kontinent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2137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7956037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Amerika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39,8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-8,0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9624811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fi-FI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</a:t>
                      </a:r>
                      <a:r>
                        <a:rPr lang="de-DE" sz="18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34,8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+15,4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+41,1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1071378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-14,1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-10,0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04690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de-DE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zeanien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-30,8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-52,9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54735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A561BC3-9930-488C-9F42-7C0F8789FEDF}"/>
              </a:ext>
            </a:extLst>
          </p:cNvPr>
          <p:cNvSpPr txBox="1"/>
          <p:nvPr/>
        </p:nvSpPr>
        <p:spPr>
          <a:xfrm>
            <a:off x="-1805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29.04.2021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B4497E-5AB8-4274-A5A3-C0C5328A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0" y="665149"/>
            <a:ext cx="5796136" cy="31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24294" y="6563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Impfstoffleistung gegen VOCs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1895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BA6EB0BE-E76D-41ED-AF4D-E22ECC44A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696"/>
            <a:ext cx="9144000" cy="62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weltweit pro 100.000 Einwohner</a:t>
            </a:r>
            <a:br>
              <a:rPr lang="de-DE" sz="2400" dirty="0">
                <a:latin typeface="Scala Sans OT" panose="020B0504030101020104" pitchFamily="34" charset="0"/>
              </a:rPr>
            </a:b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27.04.2021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A72D78-3342-490C-954E-1D61D744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878"/>
            <a:ext cx="9144000" cy="59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501Y.V2 (Linie B1.351)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7535B97-82AF-4C0C-9D43-90035C9915C6}"/>
              </a:ext>
            </a:extLst>
          </p:cNvPr>
          <p:cNvSpPr txBox="1"/>
          <p:nvPr/>
        </p:nvSpPr>
        <p:spPr>
          <a:xfrm>
            <a:off x="471202" y="57099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Virusvarianten-Risikogebiete: </a:t>
            </a:r>
            <a:r>
              <a:rPr lang="de-DE" sz="1600" dirty="0"/>
              <a:t>Botsuana</a:t>
            </a:r>
            <a:r>
              <a:rPr lang="de-DE" sz="1600" b="1" dirty="0"/>
              <a:t>, </a:t>
            </a:r>
            <a:r>
              <a:rPr lang="de-DE" sz="1600" dirty="0" err="1"/>
              <a:t>Eswatini</a:t>
            </a:r>
            <a:r>
              <a:rPr lang="de-DE" sz="1600" dirty="0"/>
              <a:t>, Lesotho, Malawi, Mosambik, 			               Sambia, Simbabwe, Südafrika, Moselle in Grand Est (Frankreich)</a:t>
            </a:r>
          </a:p>
          <a:p>
            <a:r>
              <a:rPr lang="de-DE" sz="1600" b="1" dirty="0"/>
              <a:t>Unter Beobachtung: </a:t>
            </a:r>
            <a:r>
              <a:rPr lang="de-DE" sz="1600" dirty="0"/>
              <a:t>Afrika (u.a. Angola, Burundi, Ghana, Kenia, Namibia, Nigeria, Ruanda, Tansania)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DF39BD-587D-424E-9033-F1AA82497B7A}"/>
              </a:ext>
            </a:extLst>
          </p:cNvPr>
          <p:cNvSpPr txBox="1"/>
          <p:nvPr/>
        </p:nvSpPr>
        <p:spPr>
          <a:xfrm>
            <a:off x="2987824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27.04.2021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69E8EA-18F3-4215-96CD-983D65162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9144000" cy="47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sv-SE" sz="2400" dirty="0">
                <a:latin typeface="Scala Sans OT" panose="020B0504030101020104" pitchFamily="34" charset="0"/>
              </a:rPr>
              <a:t>SARS-CoV-2 Varianten: P1. Variante (Linie B1.128.1)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26FE536-4C84-48A1-B1CF-C32DC0836CEA}"/>
              </a:ext>
            </a:extLst>
          </p:cNvPr>
          <p:cNvSpPr txBox="1"/>
          <p:nvPr/>
        </p:nvSpPr>
        <p:spPr>
          <a:xfrm>
            <a:off x="475184" y="589634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</a:t>
            </a:r>
            <a:r>
              <a:rPr lang="de-DE"/>
              <a:t>, Italien, Niederlande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2E78A0-7AC3-47B9-B896-F884586CA684}"/>
              </a:ext>
            </a:extLst>
          </p:cNvPr>
          <p:cNvSpPr txBox="1"/>
          <p:nvPr/>
        </p:nvSpPr>
        <p:spPr>
          <a:xfrm>
            <a:off x="3031976" y="6597352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27.04.2021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BDBC4A-3653-45C7-9FF7-C6A0F1341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183"/>
            <a:ext cx="9144000" cy="48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VOC 202012/01 (Linie B.1.1.7)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27.04.2021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827584" y="57332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Keine</a:t>
            </a:r>
            <a:endParaRPr lang="de-DE" strike="sngStrike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F0DC8B-33A5-4B33-8E60-DED2B5C4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5962"/>
            <a:ext cx="9144000" cy="47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4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Bildschirmpräsentation (4:3)</PresentationFormat>
  <Paragraphs>178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Kontinenten Vergleich</vt:lpstr>
      <vt:lpstr>Impfstoffleistung gegen VOCs</vt:lpstr>
      <vt:lpstr>BACK-UP</vt:lpstr>
      <vt:lpstr>7-Tages-Inzidenz weltweit pro 100.000 Einwohner </vt:lpstr>
      <vt:lpstr>SARS-CoV-2 Varianten: 501Y.V2 (Linie B1.351) </vt:lpstr>
      <vt:lpstr>SARS-CoV-2 Varianten: P1. Variante (Linie B1.128.1)</vt:lpstr>
      <vt:lpstr>SARS-CoV-2 Varianten: VOC 202012/01 (Linie B.1.1.7)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Romo Ventura, Eugenia</cp:lastModifiedBy>
  <cp:revision>1428</cp:revision>
  <cp:lastPrinted>2020-09-29T15:21:52Z</cp:lastPrinted>
  <dcterms:created xsi:type="dcterms:W3CDTF">2020-03-24T07:57:46Z</dcterms:created>
  <dcterms:modified xsi:type="dcterms:W3CDTF">2021-04-30T08:27:25Z</dcterms:modified>
</cp:coreProperties>
</file>