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27" r:id="rId3"/>
    <p:sldId id="733" r:id="rId4"/>
    <p:sldId id="728" r:id="rId5"/>
    <p:sldId id="264" r:id="rId6"/>
    <p:sldId id="729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86924" autoAdjust="0"/>
  </p:normalViewPr>
  <p:slideViewPr>
    <p:cSldViewPr snapToGrid="0" snapToObjects="1">
      <p:cViewPr>
        <p:scale>
          <a:sx n="90" d="100"/>
          <a:sy n="90" d="100"/>
        </p:scale>
        <p:origin x="828" y="-1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30.04.2021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30.04.2021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30. April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30.04.2021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19F1D08-6A84-4F0D-AFD1-62AA419EF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086526"/>
              </p:ext>
            </p:extLst>
          </p:nvPr>
        </p:nvGraphicFramePr>
        <p:xfrm>
          <a:off x="561866" y="1358346"/>
          <a:ext cx="7983647" cy="3237467"/>
        </p:xfrm>
        <a:graphic>
          <a:graphicData uri="http://schemas.openxmlformats.org/drawingml/2006/table">
            <a:tbl>
              <a:tblPr firstRow="1" firstCol="1" bandRow="1"/>
              <a:tblGrid>
                <a:gridCol w="1060835">
                  <a:extLst>
                    <a:ext uri="{9D8B030D-6E8A-4147-A177-3AD203B41FA5}">
                      <a16:colId xmlns:a16="http://schemas.microsoft.com/office/drawing/2014/main" val="3706946923"/>
                    </a:ext>
                  </a:extLst>
                </a:gridCol>
                <a:gridCol w="1046948">
                  <a:extLst>
                    <a:ext uri="{9D8B030D-6E8A-4147-A177-3AD203B41FA5}">
                      <a16:colId xmlns:a16="http://schemas.microsoft.com/office/drawing/2014/main" val="952625128"/>
                    </a:ext>
                  </a:extLst>
                </a:gridCol>
                <a:gridCol w="79467">
                  <a:extLst>
                    <a:ext uri="{9D8B030D-6E8A-4147-A177-3AD203B41FA5}">
                      <a16:colId xmlns:a16="http://schemas.microsoft.com/office/drawing/2014/main" val="1000814299"/>
                    </a:ext>
                  </a:extLst>
                </a:gridCol>
                <a:gridCol w="722139">
                  <a:extLst>
                    <a:ext uri="{9D8B030D-6E8A-4147-A177-3AD203B41FA5}">
                      <a16:colId xmlns:a16="http://schemas.microsoft.com/office/drawing/2014/main" val="2556837567"/>
                    </a:ext>
                  </a:extLst>
                </a:gridCol>
                <a:gridCol w="554720">
                  <a:extLst>
                    <a:ext uri="{9D8B030D-6E8A-4147-A177-3AD203B41FA5}">
                      <a16:colId xmlns:a16="http://schemas.microsoft.com/office/drawing/2014/main" val="2688445506"/>
                    </a:ext>
                  </a:extLst>
                </a:gridCol>
                <a:gridCol w="1378698">
                  <a:extLst>
                    <a:ext uri="{9D8B030D-6E8A-4147-A177-3AD203B41FA5}">
                      <a16:colId xmlns:a16="http://schemas.microsoft.com/office/drawing/2014/main" val="2806615344"/>
                    </a:ext>
                  </a:extLst>
                </a:gridCol>
                <a:gridCol w="78695">
                  <a:extLst>
                    <a:ext uri="{9D8B030D-6E8A-4147-A177-3AD203B41FA5}">
                      <a16:colId xmlns:a16="http://schemas.microsoft.com/office/drawing/2014/main" val="3896562415"/>
                    </a:ext>
                  </a:extLst>
                </a:gridCol>
                <a:gridCol w="1421903">
                  <a:extLst>
                    <a:ext uri="{9D8B030D-6E8A-4147-A177-3AD203B41FA5}">
                      <a16:colId xmlns:a16="http://schemas.microsoft.com/office/drawing/2014/main" val="2250587964"/>
                    </a:ext>
                  </a:extLst>
                </a:gridCol>
                <a:gridCol w="109555">
                  <a:extLst>
                    <a:ext uri="{9D8B030D-6E8A-4147-A177-3AD203B41FA5}">
                      <a16:colId xmlns:a16="http://schemas.microsoft.com/office/drawing/2014/main" val="613555187"/>
                    </a:ext>
                  </a:extLst>
                </a:gridCol>
                <a:gridCol w="1530687">
                  <a:extLst>
                    <a:ext uri="{9D8B030D-6E8A-4147-A177-3AD203B41FA5}">
                      <a16:colId xmlns:a16="http://schemas.microsoft.com/office/drawing/2014/main" val="2182143956"/>
                    </a:ext>
                  </a:extLst>
                </a:gridCol>
              </a:tblGrid>
              <a:tr h="235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Impfmonitoring</a:t>
                      </a: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(Datenstand 30.04.21)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DIVI-Intensivregister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(Datenstand 29.04.21)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815955"/>
                  </a:ext>
                </a:extLst>
              </a:tr>
              <a:tr h="81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50/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Impfungen seit dem Vortag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Veränderung, Fälle in intensivmedizinischer Behandlung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44311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+24.329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+4.000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153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1. Impfung: + 789.714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</a:rPr>
                        <a:t>-17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160050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(3.381.597)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[ca. 303.600]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[402/412]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2. Impfung: + 126.674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de-DE" sz="1100" dirty="0">
                          <a:effectLst/>
                          <a:latin typeface="+mn-lt"/>
                        </a:rPr>
                        <a:t>5.030</a:t>
                      </a:r>
                      <a:r>
                        <a:rPr lang="de-DE" sz="1100" dirty="0"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972140"/>
                  </a:ext>
                </a:extLst>
              </a:tr>
              <a:tr h="111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60-79 Jahre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80+ Jahre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100/ 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9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Auf ITS verstorben </a:t>
                      </a:r>
                      <a:b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</a:b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zum Vortag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654754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+20.000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+306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89</a:t>
                      </a:r>
                      <a:endParaRPr lang="de-DE" sz="1100" dirty="0">
                        <a:effectLst/>
                        <a:latin typeface="+mn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59</a:t>
                      </a:r>
                      <a:endParaRPr lang="de-DE" sz="1100" dirty="0">
                        <a:effectLst/>
                        <a:latin typeface="+mn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-3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N1: 22.393.183 (26,9%)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+119</a:t>
                      </a:r>
                      <a:endParaRPr lang="de-DE" sz="1100" b="1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8132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(ca. 2.995.200)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(82.850)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 dirty="0">
                        <a:effectLst/>
                        <a:latin typeface="+mn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[326/412]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N2: 6.381.397 (7,7%)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11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7E0C1F4-F4DF-4F89-8E79-3675F8DB3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30.04.2021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26AA5D9-F7CA-4497-818C-AC156E1A2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Indikatorbericht</a:t>
            </a:r>
          </a:p>
        </p:txBody>
      </p:sp>
    </p:spTree>
    <p:extLst>
      <p:ext uri="{BB962C8B-B14F-4D97-AF65-F5344CB8AC3E}">
        <p14:creationId xmlns:p14="http://schemas.microsoft.com/office/powerpoint/2010/main" val="202481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30.04.2021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0F2E0D9-2644-472C-B98A-0B913ED1E3E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415" y="952182"/>
            <a:ext cx="7206027" cy="388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30.04.2021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N=127.604 (COVID-19)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FBF0D10-2167-42B0-B151-7156717E18C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9407" y="509905"/>
            <a:ext cx="6053123" cy="4317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2FFDFF8-351C-43AE-B855-8E8EDF831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70" y="460476"/>
            <a:ext cx="7757322" cy="4363494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B7C21B-6B9F-432C-B810-7CBFA0AF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30.04.2021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4A00922-4A64-485C-BF66-7E45205D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5833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</p:spTree>
    <p:extLst>
      <p:ext uri="{BB962C8B-B14F-4D97-AF65-F5344CB8AC3E}">
        <p14:creationId xmlns:p14="http://schemas.microsoft.com/office/powerpoint/2010/main" val="878145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Bildschirmpräsentation (16:9)</PresentationFormat>
  <Paragraphs>81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</vt:lpstr>
      <vt:lpstr>ＭＳ 明朝</vt:lpstr>
      <vt:lpstr>ＭＳ 明朝</vt:lpstr>
      <vt:lpstr>ScalaSans</vt:lpstr>
      <vt:lpstr>Wingdings</vt:lpstr>
      <vt:lpstr>Office-Design</vt:lpstr>
      <vt:lpstr>Lage national </vt:lpstr>
      <vt:lpstr>Überblick Kennzahlen</vt:lpstr>
      <vt:lpstr>Indikatorbericht</vt:lpstr>
      <vt:lpstr>Verlauf der 7-Tage-Inzidenz der Bundesländer</vt:lpstr>
      <vt:lpstr>Geografische Verteilung 7-Tage-Inzidenz nach Landkreis, N=127.604 (COVID-19)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Nübel, Julia</cp:lastModifiedBy>
  <cp:revision>256</cp:revision>
  <dcterms:created xsi:type="dcterms:W3CDTF">2015-11-02T12:29:13Z</dcterms:created>
  <dcterms:modified xsi:type="dcterms:W3CDTF">2021-04-30T07:57:35Z</dcterms:modified>
</cp:coreProperties>
</file>