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5" r:id="rId3"/>
    <p:sldId id="266" r:id="rId4"/>
    <p:sldId id="269" r:id="rId5"/>
    <p:sldId id="270" r:id="rId6"/>
    <p:sldId id="338" r:id="rId7"/>
    <p:sldId id="280" r:id="rId8"/>
    <p:sldId id="281" r:id="rId9"/>
    <p:sldId id="279" r:id="rId10"/>
    <p:sldId id="283" r:id="rId11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3" autoAdjust="0"/>
    <p:restoredTop sz="92205" autoAdjust="0"/>
  </p:normalViewPr>
  <p:slideViewPr>
    <p:cSldViewPr snapToGrid="0" snapToObjects="1">
      <p:cViewPr varScale="1">
        <p:scale>
          <a:sx n="159" d="100"/>
          <a:sy n="159" d="100"/>
        </p:scale>
        <p:origin x="41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geschätzte ARE in KW 16:</a:t>
            </a:r>
          </a:p>
          <a:p>
            <a:r>
              <a:rPr lang="de-DE" sz="1000" b="0" dirty="0"/>
              <a:t>0-5 Jahre:	374.000 ARE (7.900/100.000), davon 11%</a:t>
            </a:r>
            <a:r>
              <a:rPr lang="de-DE" sz="1000" b="0" baseline="0" dirty="0"/>
              <a:t> mit Arztbesuch (rund 41.000 Kinder)</a:t>
            </a:r>
            <a:endParaRPr lang="de-DE" sz="1000" b="0" dirty="0"/>
          </a:p>
          <a:p>
            <a:r>
              <a:rPr lang="de-DE" sz="1000" b="0" dirty="0"/>
              <a:t>6-10 Jahre:	110.000</a:t>
            </a:r>
            <a:r>
              <a:rPr lang="de-DE" sz="1000" b="0" baseline="0" dirty="0"/>
              <a:t> ARE (3.000/</a:t>
            </a:r>
            <a:r>
              <a:rPr lang="de-DE" sz="1000" b="0" dirty="0"/>
              <a:t>100.000</a:t>
            </a:r>
            <a:r>
              <a:rPr lang="de-DE" sz="1000" b="0" baseline="0" dirty="0"/>
              <a:t>), </a:t>
            </a:r>
            <a:r>
              <a:rPr lang="de-DE" sz="1000" b="0" dirty="0"/>
              <a:t>davon 13%</a:t>
            </a:r>
            <a:r>
              <a:rPr lang="de-DE" sz="1000" b="0" baseline="0" dirty="0"/>
              <a:t> mit Arztbesuch (rund 14.000 Kinder)</a:t>
            </a:r>
            <a:endParaRPr lang="de-DE" sz="1000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/>
              <a:t>11-14 Jahre:	 27</a:t>
            </a:r>
            <a:r>
              <a:rPr lang="de-DE" sz="1000" b="0" baseline="0" dirty="0"/>
              <a:t>.</a:t>
            </a:r>
            <a:r>
              <a:rPr lang="de-DE" sz="1000" b="0" dirty="0"/>
              <a:t>000 ARE (   900/100.000),</a:t>
            </a:r>
            <a:r>
              <a:rPr lang="de-DE" sz="1000" b="0" baseline="0" dirty="0"/>
              <a:t> </a:t>
            </a:r>
            <a:r>
              <a:rPr lang="de-DE" sz="1000" b="0" dirty="0"/>
              <a:t>davon 0%</a:t>
            </a:r>
            <a:r>
              <a:rPr lang="de-DE" sz="1000" b="0" baseline="0" dirty="0"/>
              <a:t> mit Arztbesuch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AG     n (gesamt)	n (KW 17)		% KW 17</a:t>
            </a:r>
            <a:r>
              <a:rPr lang="de-DE" sz="1200" baseline="0" dirty="0"/>
              <a:t>    </a:t>
            </a:r>
            <a:r>
              <a:rPr lang="de-DE" sz="1200" dirty="0"/>
              <a:t>Bevölkerungsanteil</a:t>
            </a:r>
          </a:p>
          <a:p>
            <a:r>
              <a:rPr lang="de-DE" sz="1200" dirty="0"/>
              <a:t>0-5:    105.087		6.262  (132/100.000)	5,1%		5,7%</a:t>
            </a:r>
          </a:p>
          <a:p>
            <a:r>
              <a:rPr lang="de-DE" sz="1200" dirty="0"/>
              <a:t>6-10:  111.972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6.862</a:t>
            </a:r>
            <a:r>
              <a:rPr lang="de-DE" sz="1200" dirty="0"/>
              <a:t>  (186/100.000)	5,6%		4,4%</a:t>
            </a:r>
          </a:p>
          <a:p>
            <a:r>
              <a:rPr lang="de-DE" sz="1200" dirty="0"/>
              <a:t>11-14: 101.983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5.529</a:t>
            </a:r>
            <a:r>
              <a:rPr lang="de-DE" sz="1200" dirty="0"/>
              <a:t>  (186/100.000)	4,5%		3,6%</a:t>
            </a:r>
          </a:p>
          <a:p>
            <a:r>
              <a:rPr lang="de-DE" sz="1200" dirty="0"/>
              <a:t>15-20: 246.960		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10.219</a:t>
            </a:r>
            <a:r>
              <a:rPr lang="de-DE" sz="1200" dirty="0"/>
              <a:t> (212/100.000)	8,4%		5,8%</a:t>
            </a:r>
          </a:p>
          <a:p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48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170 neue Ausbrüche (inkl. Nachmeldungen)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 Ostern rund 140 Ausbrüche pro Woche (Nachmeldungen noch möglich)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Anteil AG 0-5 an allen Kita-Ausbruchsfällen nimmt weiter zu: seit Ende des Lockdown (KW 8) sind es rund 46%, während der 2. Welle waren es ca. 35%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924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-124 neue Ausbrüche (inkl. Nachmeldungen)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-Nach Ostern steiler Anstieg auf 110 Ausbrüche pro Woche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-Seit März vorwiegend kleine Ausbrüche (median: 2-3 Fälle)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 den letzten 3 Wochen 47 Ausbrüche im LK Bautzen (SN)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-Seit Ende Lockdown (KW 8) ist die Mehrheit der Ausbruchsfälle 6-10 Jahre alt (44%), AG 11-14 (14%), 15-20 (20%), 21+ (22%); während der 2. Welle hatten die AG der Kinder und Jugendlichen jeweils einen Anteil von ca. 24-26%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62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03.05.2021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03.05.2021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5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571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03.05.2021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03.05.2021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03.05.2021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03.05.2021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03.05.2021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03.05.2021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03.05.2021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03.05.2021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03.05.2021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03.05.2021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03.05.2021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2;5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2-68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03.05.2021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A342E6-C54A-497F-B3D3-B6BC926D9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6" y="1632488"/>
            <a:ext cx="2733675" cy="2095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C9F7FC-91F5-420D-A0FA-04B9D9BBD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810" y="1995400"/>
            <a:ext cx="4821021" cy="273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03.05.2021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03.05.2021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03.05.2021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27.04.2021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/>
              <a:t>Vergleich der für die Bevölkerung in Deutschland geschätzten Inzidenzen akuter respiratorischer Erkrankungen (ARE) nach Altersgruppe und Kalenderwoche für die Jahre 2020/21 im Vergleich zu 2016-2019. Es wurde mit Ausnahme der letzten drei Kalenderwochen in 2020/21 ein gleitender 3-Wochen-Mittelwert verwendet.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F06331B-9D51-4242-8754-BE9B799BF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410" y="447915"/>
            <a:ext cx="6042950" cy="42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03.05.2021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03.05.2021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1379AE-319F-4F5A-8C28-2BF428646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0" y="1284496"/>
            <a:ext cx="4679374" cy="30580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C846F2C-A1FC-420C-9D79-CAF4D3CF3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6" y="1284496"/>
            <a:ext cx="4373564" cy="307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03.05.2021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9043" y="123900"/>
            <a:ext cx="6457035" cy="714291"/>
          </a:xfrm>
        </p:spPr>
        <p:txBody>
          <a:bodyPr/>
          <a:lstStyle/>
          <a:p>
            <a:r>
              <a:rPr lang="de-DE" sz="2400" dirty="0"/>
              <a:t>COVID-19: Inzidenz und Anteil AG 0-5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94216" y="4742698"/>
            <a:ext cx="25486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03.05.2021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1D25A2-2E2F-402B-B21F-3F5B9950E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48" y="273844"/>
            <a:ext cx="2117252" cy="55362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F9D8785-BD7D-41FE-BCB1-A406D5D18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855" y="1250833"/>
            <a:ext cx="4301242" cy="302662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D7F5D6D-A39B-4399-9050-87316ADFF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71" y="1250833"/>
            <a:ext cx="4145761" cy="30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2.861 Ausbrüche in Kindergärten/Horte (&gt;= 2 Fälle) übermittelt</a:t>
            </a:r>
          </a:p>
          <a:p>
            <a:pPr lvl="1"/>
            <a:r>
              <a:rPr lang="de-DE" sz="1200" dirty="0"/>
              <a:t>2.395 (84%) Ausbrüche mit Kinderbeteiligung (&lt;15J.), 45% (7.644/17.089) der Fälle sind 0 - 5 Jahre alt</a:t>
            </a:r>
          </a:p>
          <a:p>
            <a:pPr lvl="1"/>
            <a:r>
              <a:rPr lang="de-DE" sz="1200" dirty="0"/>
              <a:t>466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03.05.2021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6088" y="230428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03.05.2021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DCA58C-05F7-40A2-8357-9E3612473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8" y="1437439"/>
            <a:ext cx="9144000" cy="30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03.05.2021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062" y="125769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141077" y="170401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3801421" y="612552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 7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2-103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03.05.2021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9C08CD-19C8-4506-8CF0-5BC215462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77" y="743653"/>
            <a:ext cx="3124200" cy="2095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666A33E-51D9-43F4-B56E-A36E6B698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698" y="1327601"/>
            <a:ext cx="5402122" cy="28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2.162 Ausbrüche in Schulen übermittelt (&gt;= 2 Fälle, 0-5 Jahre ausgeschlossen) </a:t>
            </a:r>
          </a:p>
          <a:p>
            <a:pPr lvl="1"/>
            <a:r>
              <a:rPr lang="de-DE" sz="1200" dirty="0"/>
              <a:t>2.019 (93%) Ausbrüche mit Fällen &lt; 21 Jahren, 30% (6-10J.), 22% (11-14J.), 27% (15-20J.), 21% (21+)</a:t>
            </a:r>
          </a:p>
          <a:p>
            <a:pPr lvl="1"/>
            <a:r>
              <a:rPr lang="de-DE" sz="1200" dirty="0"/>
              <a:t>143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03.05.2021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03.05.2021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A4D3CBD-C6FF-44EA-80CC-8E549825C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348" y="1463630"/>
            <a:ext cx="8579174" cy="329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Microsoft Office PowerPoint</Application>
  <PresentationFormat>Bildschirmpräsentation (16:9)</PresentationFormat>
  <Paragraphs>99</Paragraphs>
  <Slides>10</Slides>
  <Notes>7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COVID-19: Inzidenz und Anteil AG 0-5</vt:lpstr>
      <vt:lpstr>Ausbrüche in Kindergärten/Horte</vt:lpstr>
      <vt:lpstr>Ausbruchsgröße</vt:lpstr>
      <vt:lpstr>Ausbrüche in Schulen</vt:lpstr>
      <vt:lpstr>Ausbruchsgröße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552</cp:revision>
  <dcterms:created xsi:type="dcterms:W3CDTF">2015-11-02T12:29:13Z</dcterms:created>
  <dcterms:modified xsi:type="dcterms:W3CDTF">2021-05-03T06:32:31Z</dcterms:modified>
</cp:coreProperties>
</file>