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1" r:id="rId2"/>
    <p:sldId id="262" r:id="rId3"/>
    <p:sldId id="266" r:id="rId4"/>
    <p:sldId id="276" r:id="rId5"/>
    <p:sldId id="280" r:id="rId6"/>
    <p:sldId id="279" r:id="rId7"/>
    <p:sldId id="273" r:id="rId8"/>
    <p:sldId id="281" r:id="rId9"/>
    <p:sldId id="271" r:id="rId10"/>
    <p:sldId id="272" r:id="rId11"/>
    <p:sldId id="274" r:id="rId12"/>
    <p:sldId id="275" r:id="rId13"/>
    <p:sldId id="277" r:id="rId14"/>
    <p:sldId id="278" r:id="rId15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lenbrand, Wiebke" initials="HW" lastIdx="2" clrIdx="0">
    <p:extLst>
      <p:ext uri="{19B8F6BF-5375-455C-9EA6-DF929625EA0E}">
        <p15:presenceInfo xmlns:p15="http://schemas.microsoft.com/office/powerpoint/2012/main" userId="Hellenbrand, Wiebke" providerId="None"/>
      </p:ext>
    </p:extLst>
  </p:cmAuthor>
  <p:cmAuthor id="2" name="Bender, Jennifer" initials="BJ" lastIdx="15" clrIdx="1">
    <p:extLst>
      <p:ext uri="{19B8F6BF-5375-455C-9EA6-DF929625EA0E}">
        <p15:presenceInfo xmlns:p15="http://schemas.microsoft.com/office/powerpoint/2012/main" userId="Bender, Jennifer" providerId="None"/>
      </p:ext>
    </p:extLst>
  </p:cmAuthor>
  <p:cmAuthor id="3" name="Meyer, Emily" initials="EM" lastIdx="3" clrIdx="2">
    <p:extLst>
      <p:ext uri="{19B8F6BF-5375-455C-9EA6-DF929625EA0E}">
        <p15:presenceInfo xmlns:p15="http://schemas.microsoft.com/office/powerpoint/2012/main" userId="Meyer, Emil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1" autoAdjust="0"/>
    <p:restoredTop sz="89096" autoAdjust="0"/>
  </p:normalViewPr>
  <p:slideViewPr>
    <p:cSldViewPr snapToGrid="0" snapToObjects="1">
      <p:cViewPr varScale="1">
        <p:scale>
          <a:sx n="80" d="100"/>
          <a:sy n="80" d="100"/>
        </p:scale>
        <p:origin x="104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Fall: </a:t>
            </a:r>
            <a:r>
              <a:rPr lang="de-DE" dirty="0" err="1"/>
              <a:t>BewohnerIn</a:t>
            </a:r>
            <a:r>
              <a:rPr lang="de-DE" dirty="0"/>
              <a:t> / Gast der Tagespflege / </a:t>
            </a:r>
            <a:r>
              <a:rPr lang="de-DE" dirty="0" err="1"/>
              <a:t>MitarbeiterIn</a:t>
            </a:r>
            <a:r>
              <a:rPr lang="de-DE" dirty="0"/>
              <a:t> mit positiver PCR zwischen 03.01.2021 und 18.03.2021</a:t>
            </a:r>
          </a:p>
          <a:p>
            <a:pPr lvl="1"/>
            <a:r>
              <a:rPr lang="de-DE" dirty="0" err="1"/>
              <a:t>ImpfrateN</a:t>
            </a:r>
            <a:r>
              <a:rPr lang="de-DE" dirty="0"/>
              <a:t>: BewohnerInnen:  95/124 (77%)</a:t>
            </a:r>
          </a:p>
          <a:p>
            <a:pPr lvl="1"/>
            <a:r>
              <a:rPr lang="de-DE" dirty="0"/>
              <a:t>MitarbeiterInnen: 72/128 (56%)</a:t>
            </a:r>
          </a:p>
          <a:p>
            <a:endParaRPr lang="de-DE" dirty="0"/>
          </a:p>
          <a:p>
            <a:r>
              <a:rPr lang="de-DE" dirty="0"/>
              <a:t>Erster Fall Tagespflege: 11.01.2021; keine Geimpften</a:t>
            </a:r>
          </a:p>
          <a:p>
            <a:r>
              <a:rPr lang="de-DE" dirty="0"/>
              <a:t>Erster Fall stationäre Pflege: MA im stationären Bereich: 31.01.2021 symptomatisch (ungeimpft), 1. Geimpfte Personen 10 Tage nach </a:t>
            </a:r>
            <a:r>
              <a:rPr lang="de-DE" dirty="0" err="1"/>
              <a:t>impfung</a:t>
            </a:r>
            <a:r>
              <a:rPr lang="de-DE" dirty="0"/>
              <a:t> infiziert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569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Höhe des Ct-Wertes als Näherung zur Viruslast</a:t>
            </a:r>
          </a:p>
          <a:p>
            <a:r>
              <a:rPr lang="de-DE" dirty="0"/>
              <a:t>Steigende Ct-Werte mit steigendem zeitlichen Abstand zwischen 2. Impfdosis und Diagnose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34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Von positiven Mitarbeitenden: Aus der Meldesoftware die Anzahl der Haushaltsangehörigen extrahiert, zusammen mit den Testergebnissen. Annahme: Indexfälle als Quellfälle</a:t>
            </a:r>
          </a:p>
          <a:p>
            <a:r>
              <a:rPr lang="de-DE" dirty="0"/>
              <a:t>Ein Sekundärfall hatte innerhalb von 0-14 Tagen einen positiven Test nach dem primären Fall</a:t>
            </a:r>
          </a:p>
          <a:p>
            <a:r>
              <a:rPr lang="de-DE" dirty="0"/>
              <a:t>Haushaltsangehörige nur eingeschlossen, wenn der Fall innerhalb von 14 Tagen nach Diagnose des Indexfall auftrat.</a:t>
            </a:r>
          </a:p>
          <a:p>
            <a:r>
              <a:rPr lang="de-DE" dirty="0"/>
              <a:t>In der adjustierten AR: Haushaltsangehörige mit zurückliegender Infektion vor unter 6 Monaten oder separater Isolation ausgeschlossen</a:t>
            </a:r>
          </a:p>
          <a:p>
            <a:r>
              <a:rPr lang="de-DE" dirty="0"/>
              <a:t>Geimpfte: 3 symptomatisch, 2 asymptomatisch; </a:t>
            </a:r>
          </a:p>
          <a:p>
            <a:r>
              <a:rPr lang="de-DE" dirty="0"/>
              <a:t>Geimpfte MA, der/die HA angesteckt hat, war symptomatisch. Symptombeginn M: 19.02.2021; Symptombeginn 1.HA: 20.02.2021, PCR 2. HA: 24.02.2021</a:t>
            </a:r>
          </a:p>
          <a:p>
            <a:r>
              <a:rPr lang="de-DE" dirty="0"/>
              <a:t>Ungeimpfte: alle waren symptomatisch; manche von ihnen haben keine angesteckt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713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64826" y="4767263"/>
            <a:ext cx="1860421" cy="27384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Word_Document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5413" y="1624279"/>
            <a:ext cx="4504844" cy="1265345"/>
          </a:xfrm>
        </p:spPr>
        <p:txBody>
          <a:bodyPr>
            <a:normAutofit fontScale="90000"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de-DE" altLang="de-DE" sz="2400" b="0" dirty="0">
                <a:latin typeface="SF Pro Text"/>
              </a:rPr>
              <a:t>Weniger Sekundärfälle in Haushalten von geimpften als ungeimpften Indexfällen – </a:t>
            </a:r>
            <a:br>
              <a:rPr lang="de-DE" altLang="de-DE" sz="2400" b="0" dirty="0">
                <a:latin typeface="SF Pro Text"/>
              </a:rPr>
            </a:br>
            <a:br>
              <a:rPr lang="de-DE" altLang="de-DE" sz="2400" b="0" dirty="0">
                <a:latin typeface="SF Pro Text"/>
              </a:rPr>
            </a:br>
            <a:r>
              <a:rPr lang="de-DE" altLang="de-DE" sz="2000" b="0" dirty="0">
                <a:latin typeface="SF Pro Text"/>
              </a:rPr>
              <a:t>Ergebnisse der Ausbruchsuntersuchung in einem Pflegeheim im Landkreis Osnabrück</a:t>
            </a:r>
            <a:r>
              <a:rPr lang="de-DE" altLang="de-DE" sz="2000" b="0" dirty="0"/>
              <a:t> </a:t>
            </a:r>
            <a:endParaRPr lang="de-DE" altLang="de-DE" sz="2000" b="0" dirty="0">
              <a:latin typeface="Arial" panose="020B0604020202020204" pitchFamily="34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3935413" y="3833449"/>
            <a:ext cx="4503737" cy="4696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200" dirty="0"/>
              <a:t>Emily Meyer, Mirco Sandfort, Jennifer Bender, Dorothea Matysiak-Klose und Wiebke Hellenbrand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AutoShape 2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RKI zur Influenzaimpfung: Wie gut schützte die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1916"/>
          <a:stretch/>
        </p:blipFill>
        <p:spPr bwMode="auto">
          <a:xfrm>
            <a:off x="0" y="1038225"/>
            <a:ext cx="331946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AB7838A-625B-45B4-8769-76F12210C8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7284" y="4462715"/>
            <a:ext cx="7983646" cy="563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35 Symptomatische Verläufe. Nach Poisson-Regression. </a:t>
            </a:r>
          </a:p>
          <a:p>
            <a:pPr marL="0" indent="0">
              <a:buNone/>
            </a:pPr>
            <a:r>
              <a:rPr lang="de-DE" sz="1200" dirty="0"/>
              <a:t>Statistische Signifikanz der Variablenauswahl nach </a:t>
            </a:r>
            <a:r>
              <a:rPr lang="de-DE" sz="1200" dirty="0" err="1"/>
              <a:t>Likelihood</a:t>
            </a:r>
            <a:r>
              <a:rPr lang="de-DE" sz="1200" dirty="0"/>
              <a:t> Ratio Test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7423F9-E770-40FD-89C4-30F399A34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0F2B8F-0E65-47C5-A0B0-B37BF0CA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45ED2E-497E-4626-96DB-7FDC260FC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47CB796-D332-45E7-AE38-E1651F14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284" y="281258"/>
            <a:ext cx="7983646" cy="714291"/>
          </a:xfrm>
        </p:spPr>
        <p:txBody>
          <a:bodyPr/>
          <a:lstStyle/>
          <a:p>
            <a:r>
              <a:rPr lang="de-DE" dirty="0"/>
              <a:t>Relatives Risiko für symptomatisches COVID-19</a:t>
            </a:r>
            <a:br>
              <a:rPr lang="de-DE" dirty="0"/>
            </a:br>
            <a:r>
              <a:rPr lang="de-DE" sz="1800" b="0" dirty="0"/>
              <a:t>nach Impfstatus in gesamter Kohorte (Betreuten und Personal)</a:t>
            </a:r>
            <a:endParaRPr lang="de-DE" b="0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A58B7FBB-6F68-4A25-8924-CADAF376B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231335"/>
              </p:ext>
            </p:extLst>
          </p:nvPr>
        </p:nvGraphicFramePr>
        <p:xfrm>
          <a:off x="497283" y="1071236"/>
          <a:ext cx="6913333" cy="3589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ocument" r:id="rId3" imgW="8268397" imgH="4292426" progId="Word.Document.12">
                  <p:embed/>
                </p:oleObj>
              </mc:Choice>
              <mc:Fallback>
                <p:oleObj name="Document" r:id="rId3" imgW="8268397" imgH="4292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283" y="1071236"/>
                        <a:ext cx="6913333" cy="35894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C56F4116-25D4-409D-AF54-CAD53C44AE6C}"/>
              </a:ext>
            </a:extLst>
          </p:cNvPr>
          <p:cNvSpPr/>
          <p:nvPr/>
        </p:nvSpPr>
        <p:spPr>
          <a:xfrm>
            <a:off x="496284" y="2190164"/>
            <a:ext cx="6914332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30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2B5A0F6-BA67-488A-B932-297E5457DF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88" y="4524292"/>
            <a:ext cx="7983646" cy="4015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200" dirty="0"/>
              <a:t>6 schwere Verläufe. Nach Poisson-Regression. </a:t>
            </a:r>
          </a:p>
          <a:p>
            <a:pPr marL="0" indent="0">
              <a:buNone/>
            </a:pPr>
            <a:r>
              <a:rPr lang="de-DE" sz="1200" dirty="0"/>
              <a:t>Statistische Signifikanz der Variablenauswahl nach </a:t>
            </a:r>
            <a:r>
              <a:rPr lang="de-DE" sz="1200" dirty="0" err="1"/>
              <a:t>Likelihood</a:t>
            </a:r>
            <a:r>
              <a:rPr lang="de-DE" sz="1200" dirty="0"/>
              <a:t> Ratio Test</a:t>
            </a:r>
            <a:endParaRPr lang="de-DE" sz="1200" b="1" dirty="0"/>
          </a:p>
          <a:p>
            <a:pPr marL="0" indent="0">
              <a:buNone/>
            </a:pPr>
            <a:endParaRPr lang="de-DE" sz="12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6F719EC-B20A-4295-A3BC-244FB49A8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17AF6B-B2D9-4520-A60F-D28C1853E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417BF9-2FCF-4A1A-B381-8386F4124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1D139BE-EB6F-4E6A-B3C8-B3C95B10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69" y="305052"/>
            <a:ext cx="7983646" cy="714291"/>
          </a:xfrm>
        </p:spPr>
        <p:txBody>
          <a:bodyPr/>
          <a:lstStyle/>
          <a:p>
            <a:r>
              <a:rPr lang="de-DE" dirty="0"/>
              <a:t>Relatives Risiko für schwere Verläufe (Hospitalisierung / Tod)</a:t>
            </a:r>
            <a:br>
              <a:rPr lang="de-DE" dirty="0"/>
            </a:br>
            <a:r>
              <a:rPr lang="de-DE" sz="1800" b="0" dirty="0"/>
              <a:t>in gesamter Kohorte (Betreuten und Personal)</a:t>
            </a:r>
            <a:endParaRPr lang="de-DE" b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CBB1FB9-870A-40D1-9459-25472EA662E7}"/>
              </a:ext>
            </a:extLst>
          </p:cNvPr>
          <p:cNvSpPr/>
          <p:nvPr/>
        </p:nvSpPr>
        <p:spPr>
          <a:xfrm>
            <a:off x="496284" y="2190164"/>
            <a:ext cx="7083642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47504D85-66CA-4DCD-8959-FCDBFB07EC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081329"/>
              </p:ext>
            </p:extLst>
          </p:nvPr>
        </p:nvGraphicFramePr>
        <p:xfrm>
          <a:off x="469954" y="997329"/>
          <a:ext cx="7242810" cy="3760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ocument" r:id="rId3" imgW="8268397" imgH="4292426" progId="Word.Document.12">
                  <p:embed/>
                </p:oleObj>
              </mc:Choice>
              <mc:Fallback>
                <p:oleObj name="Document" r:id="rId3" imgW="8268397" imgH="4292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954" y="997329"/>
                        <a:ext cx="7242810" cy="3760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081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A02DFB-4084-420C-87CD-9E911A7C7F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 rot="10800000" flipV="1">
            <a:off x="457200" y="4624624"/>
            <a:ext cx="7983646" cy="273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200" dirty="0"/>
              <a:t>Die Resultate basieren auf linearer Regression; P-Werte wurden mit dem Wald-Test berechnet.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7CC330-DEB3-45F7-AA92-EB5616434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3FC587-D148-4D92-9B88-B5115737B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2D6EB-EB37-4238-B21B-6442CAA4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BAA962D-BCF5-48BD-A6FB-F161D2E8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Assoziationen mit der Viruslast (Ct-Wert) nach</a:t>
            </a:r>
            <a:br>
              <a:rPr lang="de-DE" dirty="0"/>
            </a:br>
            <a:r>
              <a:rPr lang="de-DE" dirty="0"/>
              <a:t>zweifacher Impfung. 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30723AE2-A06C-4B8B-B9BD-EEF5AC5645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024683"/>
              </p:ext>
            </p:extLst>
          </p:nvPr>
        </p:nvGraphicFramePr>
        <p:xfrm>
          <a:off x="564826" y="1012783"/>
          <a:ext cx="7378585" cy="356450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12411">
                  <a:extLst>
                    <a:ext uri="{9D8B030D-6E8A-4147-A177-3AD203B41FA5}">
                      <a16:colId xmlns:a16="http://schemas.microsoft.com/office/drawing/2014/main" val="2048692032"/>
                    </a:ext>
                  </a:extLst>
                </a:gridCol>
                <a:gridCol w="1044053">
                  <a:extLst>
                    <a:ext uri="{9D8B030D-6E8A-4147-A177-3AD203B41FA5}">
                      <a16:colId xmlns:a16="http://schemas.microsoft.com/office/drawing/2014/main" val="2570053665"/>
                    </a:ext>
                  </a:extLst>
                </a:gridCol>
                <a:gridCol w="1069979">
                  <a:extLst>
                    <a:ext uri="{9D8B030D-6E8A-4147-A177-3AD203B41FA5}">
                      <a16:colId xmlns:a16="http://schemas.microsoft.com/office/drawing/2014/main" val="2115419905"/>
                    </a:ext>
                  </a:extLst>
                </a:gridCol>
                <a:gridCol w="1576071">
                  <a:extLst>
                    <a:ext uri="{9D8B030D-6E8A-4147-A177-3AD203B41FA5}">
                      <a16:colId xmlns:a16="http://schemas.microsoft.com/office/drawing/2014/main" val="3131536935"/>
                    </a:ext>
                  </a:extLst>
                </a:gridCol>
                <a:gridCol w="1576071">
                  <a:extLst>
                    <a:ext uri="{9D8B030D-6E8A-4147-A177-3AD203B41FA5}">
                      <a16:colId xmlns:a16="http://schemas.microsoft.com/office/drawing/2014/main" val="3324205815"/>
                    </a:ext>
                  </a:extLst>
                </a:gridCol>
              </a:tblGrid>
              <a:tr h="248993"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Variable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Koeffizient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95%KI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P-Wert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300931"/>
                  </a:ext>
                </a:extLst>
              </a:tr>
              <a:tr h="248993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Alter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Jahre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-0,03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-0,17 – 0,10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0,612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057419"/>
                  </a:ext>
                </a:extLst>
              </a:tr>
              <a:tr h="248993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Geschlecht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weiblich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1,88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-4.54 – 8,30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0,556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05511067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männlich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Ref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5051023"/>
                  </a:ext>
                </a:extLst>
              </a:tr>
              <a:tr h="248993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Symptomatik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Ja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L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Ref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</a:rPr>
                        <a:t>0,003</a:t>
                      </a:r>
                      <a:endParaRPr lang="de-DE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7813747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Nein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6,79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2,46 – 11,11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3527817"/>
                  </a:ext>
                </a:extLst>
              </a:tr>
              <a:tr h="248993">
                <a:tc row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 err="1">
                          <a:effectLst/>
                        </a:rPr>
                        <a:t>Impfung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Ja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Ref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0,104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46998874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Nein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-5,10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-11,30 – 1,10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48966"/>
                  </a:ext>
                </a:extLst>
              </a:tr>
              <a:tr h="248993">
                <a:tc rowSpan="5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Abstand zwischen 2. Impfdosis und Diagnose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 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Tage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0,31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0,10 – 0,52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</a:rPr>
                        <a:t>0,005</a:t>
                      </a:r>
                      <a:endParaRPr lang="de-DE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10948528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&lt;= 14 Tage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-4,79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-9,41 – 0,17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</a:rPr>
                        <a:t>0,043</a:t>
                      </a:r>
                      <a:endParaRPr lang="de-DE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extLst>
                  <a:ext uri="{0D108BD9-81ED-4DB2-BD59-A6C34878D82A}">
                    <a16:rowId xmlns:a16="http://schemas.microsoft.com/office/drawing/2014/main" val="1617088094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&gt; 14 Tage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Ref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</a:rPr>
                        <a:t> </a:t>
                      </a:r>
                      <a:endParaRPr lang="de-DE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extLst>
                  <a:ext uri="{0D108BD9-81ED-4DB2-BD59-A6C34878D82A}">
                    <a16:rowId xmlns:a16="http://schemas.microsoft.com/office/drawing/2014/main" val="3121480253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&lt;= 21 Tage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-5.28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-10,05 – 0,50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b="1" dirty="0">
                          <a:effectLst/>
                        </a:rPr>
                        <a:t>0,031</a:t>
                      </a:r>
                      <a:endParaRPr lang="de-DE" sz="105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extLst>
                  <a:ext uri="{0D108BD9-81ED-4DB2-BD59-A6C34878D82A}">
                    <a16:rowId xmlns:a16="http://schemas.microsoft.com/office/drawing/2014/main" val="3618586429"/>
                  </a:ext>
                </a:extLst>
              </a:tr>
              <a:tr h="24899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133985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&gt; 21 Tage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Ref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de-DE" sz="10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52" marR="55252" marT="0" marB="0" anchor="ctr"/>
                </a:tc>
                <a:extLst>
                  <a:ext uri="{0D108BD9-81ED-4DB2-BD59-A6C34878D82A}">
                    <a16:rowId xmlns:a16="http://schemas.microsoft.com/office/drawing/2014/main" val="1108915635"/>
                  </a:ext>
                </a:extLst>
              </a:tr>
            </a:tbl>
          </a:graphicData>
        </a:graphic>
      </p:graphicFrame>
      <p:sp>
        <p:nvSpPr>
          <p:cNvPr id="11" name="Rechteck 10">
            <a:extLst>
              <a:ext uri="{FF2B5EF4-FFF2-40B4-BE49-F238E27FC236}">
                <a16:creationId xmlns:a16="http://schemas.microsoft.com/office/drawing/2014/main" id="{A0E22F0D-DC2C-45B6-94F2-701E5348A7EE}"/>
              </a:ext>
            </a:extLst>
          </p:cNvPr>
          <p:cNvSpPr/>
          <p:nvPr/>
        </p:nvSpPr>
        <p:spPr>
          <a:xfrm>
            <a:off x="564912" y="2675199"/>
            <a:ext cx="7083642" cy="57689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797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57951C-E795-43AC-A72E-DC26C87EA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FCB089-ACAE-442B-B683-CF215EC59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232A6E-A6D0-4E2B-B605-261D39E89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9601E92-2B4F-43B1-8407-280A0A571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Sekundärfälle in Haushalten von infizierten Mitarbeitenden nach Impfstatus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F2B0AA6-ECD2-4F0B-9795-E203F43293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853791"/>
              </p:ext>
            </p:extLst>
          </p:nvPr>
        </p:nvGraphicFramePr>
        <p:xfrm>
          <a:off x="456197" y="1587502"/>
          <a:ext cx="7983537" cy="19653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54429">
                  <a:extLst>
                    <a:ext uri="{9D8B030D-6E8A-4147-A177-3AD203B41FA5}">
                      <a16:colId xmlns:a16="http://schemas.microsoft.com/office/drawing/2014/main" val="399110587"/>
                    </a:ext>
                  </a:extLst>
                </a:gridCol>
                <a:gridCol w="777513">
                  <a:extLst>
                    <a:ext uri="{9D8B030D-6E8A-4147-A177-3AD203B41FA5}">
                      <a16:colId xmlns:a16="http://schemas.microsoft.com/office/drawing/2014/main" val="3459713586"/>
                    </a:ext>
                  </a:extLst>
                </a:gridCol>
                <a:gridCol w="863967">
                  <a:extLst>
                    <a:ext uri="{9D8B030D-6E8A-4147-A177-3AD203B41FA5}">
                      <a16:colId xmlns:a16="http://schemas.microsoft.com/office/drawing/2014/main" val="282733899"/>
                    </a:ext>
                  </a:extLst>
                </a:gridCol>
                <a:gridCol w="856524">
                  <a:extLst>
                    <a:ext uri="{9D8B030D-6E8A-4147-A177-3AD203B41FA5}">
                      <a16:colId xmlns:a16="http://schemas.microsoft.com/office/drawing/2014/main" val="4191765431"/>
                    </a:ext>
                  </a:extLst>
                </a:gridCol>
                <a:gridCol w="998515">
                  <a:extLst>
                    <a:ext uri="{9D8B030D-6E8A-4147-A177-3AD203B41FA5}">
                      <a16:colId xmlns:a16="http://schemas.microsoft.com/office/drawing/2014/main" val="1691759608"/>
                    </a:ext>
                  </a:extLst>
                </a:gridCol>
                <a:gridCol w="998515">
                  <a:extLst>
                    <a:ext uri="{9D8B030D-6E8A-4147-A177-3AD203B41FA5}">
                      <a16:colId xmlns:a16="http://schemas.microsoft.com/office/drawing/2014/main" val="3363371911"/>
                    </a:ext>
                  </a:extLst>
                </a:gridCol>
                <a:gridCol w="863967">
                  <a:extLst>
                    <a:ext uri="{9D8B030D-6E8A-4147-A177-3AD203B41FA5}">
                      <a16:colId xmlns:a16="http://schemas.microsoft.com/office/drawing/2014/main" val="1938047521"/>
                    </a:ext>
                  </a:extLst>
                </a:gridCol>
                <a:gridCol w="916641">
                  <a:extLst>
                    <a:ext uri="{9D8B030D-6E8A-4147-A177-3AD203B41FA5}">
                      <a16:colId xmlns:a16="http://schemas.microsoft.com/office/drawing/2014/main" val="3876364799"/>
                    </a:ext>
                  </a:extLst>
                </a:gridCol>
                <a:gridCol w="753466">
                  <a:extLst>
                    <a:ext uri="{9D8B030D-6E8A-4147-A177-3AD203B41FA5}">
                      <a16:colId xmlns:a16="http://schemas.microsoft.com/office/drawing/2014/main" val="2549515249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Impfstatus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Mit-arbeitende gesamt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Haushalts-angehörige (HA)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Gesamt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infiziert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HA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Mit Vorinfektion &lt;6 Monate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Quarantäne separat von HA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AR gesamt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AR adjustiert*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P- Wert (</a:t>
                      </a:r>
                      <a:r>
                        <a:rPr lang="de-DE" sz="1100" dirty="0" err="1">
                          <a:effectLst/>
                        </a:rPr>
                        <a:t>Fisher’s</a:t>
                      </a:r>
                      <a:r>
                        <a:rPr lang="de-DE" sz="1100" dirty="0">
                          <a:effectLst/>
                        </a:rPr>
                        <a:t>)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 anchor="ctr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594154"/>
                  </a:ext>
                </a:extLst>
              </a:tr>
              <a:tr h="173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Geimpft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22,2%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22,2%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0,04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780538"/>
                  </a:ext>
                </a:extLst>
              </a:tr>
              <a:tr h="2392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Ungeimpft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11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54,5%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66,7%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83717"/>
                  </a:ext>
                </a:extLst>
              </a:tr>
              <a:tr h="2853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Gesamt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45,2%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51,9%</a:t>
                      </a: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078154"/>
                  </a:ext>
                </a:extLst>
              </a:tr>
              <a:tr h="173538">
                <a:tc grid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* </a:t>
                      </a:r>
                      <a:r>
                        <a:rPr lang="de-DE" sz="1100" dirty="0"/>
                        <a:t>Ausschluss von Haushaltsangehörigen mit zurückliegender Infektion und separater Isolation</a:t>
                      </a: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5" marR="61835" marT="0" marB="0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01784684"/>
                  </a:ext>
                </a:extLst>
              </a:tr>
            </a:tbl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C2CD5B4A-16BF-413E-AA77-2C4425696C25}"/>
              </a:ext>
            </a:extLst>
          </p:cNvPr>
          <p:cNvSpPr/>
          <p:nvPr/>
        </p:nvSpPr>
        <p:spPr>
          <a:xfrm>
            <a:off x="6758608" y="1860606"/>
            <a:ext cx="889945" cy="14948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3630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D0533FD-CC0A-487E-942B-58E5DB7792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334877"/>
            <a:ext cx="7983646" cy="3244635"/>
          </a:xfrm>
        </p:spPr>
        <p:txBody>
          <a:bodyPr/>
          <a:lstStyle/>
          <a:p>
            <a:r>
              <a:rPr lang="de-DE" dirty="0"/>
              <a:t>Haken: Geimpfte, zackiger Kreis: Ungeimpfte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6EDD558-37E3-4D04-B57D-410FBBFF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DB1F76-CFDA-40F5-8278-23E4DBE46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DDF81D-D5A5-4A2E-8097-A0D263DC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8746D59-5A53-4F82-A283-721C0AA6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086"/>
            <a:ext cx="7983646" cy="714291"/>
          </a:xfrm>
        </p:spPr>
        <p:txBody>
          <a:bodyPr/>
          <a:lstStyle/>
          <a:p>
            <a:r>
              <a:rPr lang="de-DE" dirty="0"/>
              <a:t>Überträger nach Impfstatus- </a:t>
            </a:r>
            <a:br>
              <a:rPr lang="de-DE" dirty="0"/>
            </a:br>
            <a:r>
              <a:rPr lang="de-DE" sz="2000" b="0" dirty="0"/>
              <a:t>Auswertung der Kontaktpersonennachverfolgung und Ermittlungen des  Gesundheitsamts in der Einrichtung</a:t>
            </a:r>
            <a:endParaRPr lang="de-DE" b="0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F9D1FE3-F28A-4F34-A455-AE312D66A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078061"/>
              </p:ext>
            </p:extLst>
          </p:nvPr>
        </p:nvGraphicFramePr>
        <p:xfrm>
          <a:off x="5734158" y="1688549"/>
          <a:ext cx="541337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2" name="Document" r:id="rId3" imgW="5414105" imgH="2105603" progId="Word.Document.12">
                  <p:embed/>
                </p:oleObj>
              </mc:Choice>
              <mc:Fallback>
                <p:oleObj name="Document" r:id="rId3" imgW="5414105" imgH="21056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4158" y="1688549"/>
                        <a:ext cx="541337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4C06762-DDF5-485B-B053-FE17703BEC14}"/>
              </a:ext>
            </a:extLst>
          </p:cNvPr>
          <p:cNvPicPr/>
          <p:nvPr/>
        </p:nvPicPr>
        <p:blipFill rotWithShape="1">
          <a:blip r:embed="rId5"/>
          <a:srcRect l="421" t="4599" r="1" b="3959"/>
          <a:stretch/>
        </p:blipFill>
        <p:spPr bwMode="auto">
          <a:xfrm>
            <a:off x="155889" y="1750832"/>
            <a:ext cx="5250998" cy="32902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489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ED44D2-65E7-4A57-A2E8-0B54168A76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995550"/>
            <a:ext cx="7983646" cy="4045558"/>
          </a:xfrm>
        </p:spPr>
        <p:txBody>
          <a:bodyPr>
            <a:normAutofit lnSpcReduction="10000"/>
          </a:bodyPr>
          <a:lstStyle/>
          <a:p>
            <a:r>
              <a:rPr lang="de-DE" sz="1800" dirty="0"/>
              <a:t>Pflegeheim mit 124 Betreuten &amp; 128 Mitarbeitenden </a:t>
            </a:r>
          </a:p>
          <a:p>
            <a:r>
              <a:rPr lang="de-DE" sz="1800" dirty="0"/>
              <a:t>Impfung mit </a:t>
            </a:r>
            <a:r>
              <a:rPr lang="de-DE" sz="1800" dirty="0" err="1"/>
              <a:t>Biontech</a:t>
            </a:r>
            <a:r>
              <a:rPr lang="de-DE" sz="1800" dirty="0"/>
              <a:t>/Pfizer: 04.01.2021 &amp; 25.01.2021</a:t>
            </a:r>
          </a:p>
          <a:p>
            <a:r>
              <a:rPr lang="de-DE" sz="1800" dirty="0"/>
              <a:t>50 SARS-CoV-2 Fälle insgesamt zwischen 03.01.2021 und 18.03.2021</a:t>
            </a:r>
          </a:p>
          <a:p>
            <a:pPr lvl="1"/>
            <a:r>
              <a:rPr lang="de-DE" sz="1600" dirty="0"/>
              <a:t>bei Geimpften ab dem 04.02.2021 (Tag 10) diagnostiziert</a:t>
            </a:r>
          </a:p>
          <a:p>
            <a:pPr marL="0" indent="0">
              <a:buNone/>
            </a:pPr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endParaRPr lang="de-DE" sz="1800" dirty="0"/>
          </a:p>
          <a:p>
            <a:r>
              <a:rPr lang="de-DE" sz="1800" dirty="0"/>
              <a:t>Alters-adjustierte VE</a:t>
            </a:r>
          </a:p>
          <a:p>
            <a:pPr lvl="1"/>
            <a:r>
              <a:rPr lang="de-DE" dirty="0"/>
              <a:t>Schutz vor Symptomatik:  			</a:t>
            </a:r>
            <a:r>
              <a:rPr lang="en-AU" dirty="0"/>
              <a:t>68% (95%CI: 36-84%; p&lt;0.01)</a:t>
            </a:r>
            <a:endParaRPr lang="de-DE" dirty="0"/>
          </a:p>
          <a:p>
            <a:pPr lvl="1"/>
            <a:r>
              <a:rPr lang="de-DE" dirty="0"/>
              <a:t>Schutz vor Hospitalisierung / Tod: </a:t>
            </a:r>
            <a:r>
              <a:rPr lang="en-AU" dirty="0"/>
              <a:t> 	88% (95%CI 37-98%; p=0.04) </a:t>
            </a:r>
            <a:endParaRPr lang="de-DE" dirty="0"/>
          </a:p>
          <a:p>
            <a:pPr lvl="1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1E26EA8-9099-427F-9359-4C85543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E77CA08-D07A-43D4-A605-1A08A543D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71B12E45-B98C-4D6B-A91B-13966BAC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Setting und altersadjustierte Impfeffektivität</a:t>
            </a:r>
          </a:p>
        </p:txBody>
      </p:sp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BB9F4A06-C1F2-4C1C-AF88-764547C93D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40512"/>
              </p:ext>
            </p:extLst>
          </p:nvPr>
        </p:nvGraphicFramePr>
        <p:xfrm>
          <a:off x="756444" y="2181861"/>
          <a:ext cx="68691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Document" r:id="rId4" imgW="6869263" imgH="1909382" progId="Word.Document.12">
                  <p:embed/>
                </p:oleObj>
              </mc:Choice>
              <mc:Fallback>
                <p:oleObj name="Document" r:id="rId4" imgW="6869263" imgH="1909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6444" y="2181861"/>
                        <a:ext cx="6869112" cy="190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27">
            <a:extLst>
              <a:ext uri="{FF2B5EF4-FFF2-40B4-BE49-F238E27FC236}">
                <a16:creationId xmlns:a16="http://schemas.microsoft.com/office/drawing/2014/main" id="{27A96D67-582B-4327-B0DD-3AD5A9A21163}"/>
              </a:ext>
            </a:extLst>
          </p:cNvPr>
          <p:cNvSpPr/>
          <p:nvPr/>
        </p:nvSpPr>
        <p:spPr>
          <a:xfrm>
            <a:off x="756444" y="3352799"/>
            <a:ext cx="6947376" cy="51334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79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9FED1EB-E0CB-436E-A1A5-587F29CEB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508" y="4077635"/>
            <a:ext cx="7982226" cy="11809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/>
              <a:t>Mit zunehmendem Abstand zwischen zweiter Impfdosis und Diagnose liegt der Ct-Wert der ersten PCR höher (um 0,3 (0,1-0,5, p&lt;0,01) pro Tag). </a:t>
            </a:r>
          </a:p>
          <a:p>
            <a:pPr marL="0" indent="0">
              <a:buNone/>
            </a:pPr>
            <a:endParaRPr lang="de-DE" sz="18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40854F-9030-4414-AE30-47BA23DE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F2825D-C5FC-4D62-A771-3B3958B8A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45AF9B2-82FB-4F2A-A04C-EBA17DB857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951582" y="1462814"/>
            <a:ext cx="4308662" cy="2427761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1CBAE67-7687-489D-93AB-87CB260A6357}"/>
              </a:ext>
            </a:extLst>
          </p:cNvPr>
          <p:cNvSpPr/>
          <p:nvPr/>
        </p:nvSpPr>
        <p:spPr>
          <a:xfrm>
            <a:off x="373102" y="933319"/>
            <a:ext cx="628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Annahme: Ct-Wertes der Erstdiagnose korreliert mit der Viruslast</a:t>
            </a:r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D2777459-9684-438A-8383-1FC2A91ED957}"/>
              </a:ext>
            </a:extLst>
          </p:cNvPr>
          <p:cNvSpPr txBox="1">
            <a:spLocks/>
          </p:cNvSpPr>
          <p:nvPr/>
        </p:nvSpPr>
        <p:spPr>
          <a:xfrm>
            <a:off x="456088" y="281258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Reduzierte Viruslast in Geimpften</a:t>
            </a:r>
          </a:p>
        </p:txBody>
      </p:sp>
    </p:spTree>
    <p:extLst>
      <p:ext uri="{BB962C8B-B14F-4D97-AF65-F5344CB8AC3E}">
        <p14:creationId xmlns:p14="http://schemas.microsoft.com/office/powerpoint/2010/main" val="107588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522CCB6-700D-42DA-80AE-6405B4DBEA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6088" y="3510930"/>
            <a:ext cx="7982534" cy="11713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b="1" dirty="0"/>
              <a:t>Limitationen</a:t>
            </a:r>
          </a:p>
          <a:p>
            <a:r>
              <a:rPr lang="de-DE" dirty="0"/>
              <a:t>Fehlende Informationen bezüglich Haushaltsstruktur und Verhalten innerhalb der Haushalte</a:t>
            </a:r>
          </a:p>
          <a:p>
            <a:r>
              <a:rPr lang="de-DE" dirty="0"/>
              <a:t>Kleine Stichprobe</a:t>
            </a:r>
          </a:p>
          <a:p>
            <a:r>
              <a:rPr lang="de-DE" dirty="0"/>
              <a:t>Infektionsquelle außerhalb des Haushalts? (keine Sequenzierung)</a:t>
            </a:r>
          </a:p>
          <a:p>
            <a:r>
              <a:rPr lang="de-DE" dirty="0"/>
              <a:t>Transmissionsketten innerhalb des Haushalts?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36E563-5AC5-4306-9338-F6552BCB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94B8E5-9993-4F8F-91F0-3D44D3251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0EAC1B7-B7BD-4C23-80AA-6C54F6FC0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59035"/>
              </p:ext>
            </p:extLst>
          </p:nvPr>
        </p:nvGraphicFramePr>
        <p:xfrm>
          <a:off x="1420837" y="1458699"/>
          <a:ext cx="4855296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2000">
                  <a:extLst>
                    <a:ext uri="{9D8B030D-6E8A-4147-A177-3AD203B41FA5}">
                      <a16:colId xmlns:a16="http://schemas.microsoft.com/office/drawing/2014/main" val="4225109774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51200743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24980932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64303730"/>
                    </a:ext>
                  </a:extLst>
                </a:gridCol>
                <a:gridCol w="787296">
                  <a:extLst>
                    <a:ext uri="{9D8B030D-6E8A-4147-A177-3AD203B41FA5}">
                      <a16:colId xmlns:a16="http://schemas.microsoft.com/office/drawing/2014/main" val="3120846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Impfstatus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Haushalte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AR (%) </a:t>
                      </a:r>
                    </a:p>
                    <a:p>
                      <a:r>
                        <a:rPr lang="de-DE" sz="1400" dirty="0"/>
                        <a:t>krude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AR (%)</a:t>
                      </a:r>
                    </a:p>
                    <a:p>
                      <a:r>
                        <a:rPr lang="de-DE" sz="1400" dirty="0"/>
                        <a:t>Adjustiert*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766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Geimpft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2/9 (22%)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2/9 (</a:t>
                      </a:r>
                      <a:r>
                        <a:rPr lang="de-DE" sz="1400" b="1" dirty="0"/>
                        <a:t>22%</a:t>
                      </a:r>
                      <a:r>
                        <a:rPr lang="de-DE" sz="1400" dirty="0"/>
                        <a:t>)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DE" sz="1400" dirty="0"/>
                        <a:t>0,04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073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Ungeimpft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12/22 (55%)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12/18 (</a:t>
                      </a:r>
                      <a:r>
                        <a:rPr lang="de-DE" sz="1400" b="1" dirty="0"/>
                        <a:t>67%</a:t>
                      </a:r>
                      <a:r>
                        <a:rPr lang="de-DE" sz="140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533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14/31 (45%)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14/27 (52%)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18859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r>
                        <a:rPr lang="de-DE" sz="1100" dirty="0"/>
                        <a:t>* Ausschluss von Haushaltsangehörigen mit zurückliegender Infektion und separater Isolation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6695462"/>
                  </a:ext>
                </a:extLst>
              </a:tr>
            </a:tbl>
          </a:graphicData>
        </a:graphic>
      </p:graphicFrame>
      <p:sp>
        <p:nvSpPr>
          <p:cNvPr id="9" name="Textplatzhalter 1">
            <a:extLst>
              <a:ext uri="{FF2B5EF4-FFF2-40B4-BE49-F238E27FC236}">
                <a16:creationId xmlns:a16="http://schemas.microsoft.com/office/drawing/2014/main" id="{45C4B404-B1A4-4667-A4E5-6C90389ECD48}"/>
              </a:ext>
            </a:extLst>
          </p:cNvPr>
          <p:cNvSpPr txBox="1">
            <a:spLocks/>
          </p:cNvSpPr>
          <p:nvPr/>
        </p:nvSpPr>
        <p:spPr>
          <a:xfrm>
            <a:off x="536432" y="3564967"/>
            <a:ext cx="7776987" cy="12022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B4353B0-9837-46B6-BDE2-744093F41E65}"/>
              </a:ext>
            </a:extLst>
          </p:cNvPr>
          <p:cNvSpPr/>
          <p:nvPr/>
        </p:nvSpPr>
        <p:spPr>
          <a:xfrm>
            <a:off x="4410222" y="1997191"/>
            <a:ext cx="1041009" cy="672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5">
            <a:extLst>
              <a:ext uri="{FF2B5EF4-FFF2-40B4-BE49-F238E27FC236}">
                <a16:creationId xmlns:a16="http://schemas.microsoft.com/office/drawing/2014/main" id="{93F33665-A637-4E50-9A44-7AE1C5ADDA72}"/>
              </a:ext>
            </a:extLst>
          </p:cNvPr>
          <p:cNvSpPr txBox="1">
            <a:spLocks/>
          </p:cNvSpPr>
          <p:nvPr/>
        </p:nvSpPr>
        <p:spPr>
          <a:xfrm>
            <a:off x="456088" y="281258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67% weniger Transmissionen bei Geimpften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FA3DDEB-5971-485E-AD0E-A06A88247689}"/>
              </a:ext>
            </a:extLst>
          </p:cNvPr>
          <p:cNvSpPr/>
          <p:nvPr/>
        </p:nvSpPr>
        <p:spPr>
          <a:xfrm>
            <a:off x="323865" y="933319"/>
            <a:ext cx="853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Untersuchung des Auftretens von Sekundärfällen in </a:t>
            </a:r>
            <a:r>
              <a:rPr lang="de-DE"/>
              <a:t>Haushalten infizierter </a:t>
            </a:r>
            <a:r>
              <a:rPr lang="de-DE" dirty="0"/>
              <a:t>Mitarbeitenden</a:t>
            </a:r>
          </a:p>
        </p:txBody>
      </p:sp>
    </p:spTree>
    <p:extLst>
      <p:ext uri="{BB962C8B-B14F-4D97-AF65-F5344CB8AC3E}">
        <p14:creationId xmlns:p14="http://schemas.microsoft.com/office/powerpoint/2010/main" val="46191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3D4293-88F1-48B4-96E3-DFCAD0AC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E75C4E-6094-457D-B5BA-7FDEB5E60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8" name="Titel 5">
            <a:extLst>
              <a:ext uri="{FF2B5EF4-FFF2-40B4-BE49-F238E27FC236}">
                <a16:creationId xmlns:a16="http://schemas.microsoft.com/office/drawing/2014/main" id="{A076B6AD-8507-4760-813A-058E3F55CE92}"/>
              </a:ext>
            </a:extLst>
          </p:cNvPr>
          <p:cNvSpPr txBox="1">
            <a:spLocks/>
          </p:cNvSpPr>
          <p:nvPr/>
        </p:nvSpPr>
        <p:spPr>
          <a:xfrm>
            <a:off x="314534" y="37769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Niedrige Sensitivität von Antigentesten in der präsymptomatischen Phase</a:t>
            </a:r>
          </a:p>
        </p:txBody>
      </p:sp>
      <p:sp>
        <p:nvSpPr>
          <p:cNvPr id="13" name="Textplatzhalter 1">
            <a:extLst>
              <a:ext uri="{FF2B5EF4-FFF2-40B4-BE49-F238E27FC236}">
                <a16:creationId xmlns:a16="http://schemas.microsoft.com/office/drawing/2014/main" id="{C70A0E6E-4E47-442A-807E-A77B2C2D442B}"/>
              </a:ext>
            </a:extLst>
          </p:cNvPr>
          <p:cNvSpPr txBox="1">
            <a:spLocks/>
          </p:cNvSpPr>
          <p:nvPr/>
        </p:nvSpPr>
        <p:spPr>
          <a:xfrm>
            <a:off x="456088" y="1078874"/>
            <a:ext cx="7983646" cy="981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45AA6"/>
              </a:buClr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800" dirty="0"/>
              <a:t>Ag-Testung aller Mitarbeitenden vor Dienstantritt. Stichprobentestung bei Betreuten</a:t>
            </a:r>
          </a:p>
          <a:p>
            <a:r>
              <a:rPr lang="de-DE" sz="1800" dirty="0"/>
              <a:t>Analyse Ag-Testresultate an Tag 0, Tag -1/-2 VOR Symptombeginn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51C6EF4-8F14-40B4-B4F8-E3F252906BC0}"/>
              </a:ext>
            </a:extLst>
          </p:cNvPr>
          <p:cNvSpPr/>
          <p:nvPr/>
        </p:nvSpPr>
        <p:spPr>
          <a:xfrm>
            <a:off x="1558066" y="2770084"/>
            <a:ext cx="537883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FCFD133-98BA-4853-8E12-F84E041D705E}"/>
              </a:ext>
            </a:extLst>
          </p:cNvPr>
          <p:cNvSpPr/>
          <p:nvPr/>
        </p:nvSpPr>
        <p:spPr>
          <a:xfrm>
            <a:off x="3273912" y="2755701"/>
            <a:ext cx="614977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49CCAE-92AF-4CD7-A3EC-A06929B3025A}"/>
              </a:ext>
            </a:extLst>
          </p:cNvPr>
          <p:cNvSpPr/>
          <p:nvPr/>
        </p:nvSpPr>
        <p:spPr>
          <a:xfrm>
            <a:off x="3635189" y="3324631"/>
            <a:ext cx="45719" cy="4571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801588CC-DB1B-47B8-BCF1-452144E76DCB}"/>
              </a:ext>
            </a:extLst>
          </p:cNvPr>
          <p:cNvSpPr/>
          <p:nvPr/>
        </p:nvSpPr>
        <p:spPr>
          <a:xfrm>
            <a:off x="4986169" y="2754867"/>
            <a:ext cx="614977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B22724EA-1FB7-4C36-8121-82D4A50738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546" y="4023607"/>
            <a:ext cx="7982534" cy="46872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b="1" dirty="0"/>
              <a:t>Limitation</a:t>
            </a:r>
          </a:p>
          <a:p>
            <a:r>
              <a:rPr lang="de-DE" dirty="0"/>
              <a:t>Sehr kleine Stichprobe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DE604CA-0C64-4CA6-8B42-835AEEF521B6}"/>
              </a:ext>
            </a:extLst>
          </p:cNvPr>
          <p:cNvSpPr txBox="1"/>
          <p:nvPr/>
        </p:nvSpPr>
        <p:spPr>
          <a:xfrm>
            <a:off x="375370" y="3475192"/>
            <a:ext cx="6952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Niedrige Sensitivität an relevanten Tagen der präsymptomatischen Phase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2A9F009-77F7-452C-9EE5-C9AC4D19F8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915056"/>
              </p:ext>
            </p:extLst>
          </p:nvPr>
        </p:nvGraphicFramePr>
        <p:xfrm>
          <a:off x="457200" y="2090491"/>
          <a:ext cx="7840980" cy="943737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75257">
                  <a:extLst>
                    <a:ext uri="{9D8B030D-6E8A-4147-A177-3AD203B41FA5}">
                      <a16:colId xmlns:a16="http://schemas.microsoft.com/office/drawing/2014/main" val="1257338404"/>
                    </a:ext>
                  </a:extLst>
                </a:gridCol>
                <a:gridCol w="918708">
                  <a:extLst>
                    <a:ext uri="{9D8B030D-6E8A-4147-A177-3AD203B41FA5}">
                      <a16:colId xmlns:a16="http://schemas.microsoft.com/office/drawing/2014/main" val="85495226"/>
                    </a:ext>
                  </a:extLst>
                </a:gridCol>
                <a:gridCol w="844497">
                  <a:extLst>
                    <a:ext uri="{9D8B030D-6E8A-4147-A177-3AD203B41FA5}">
                      <a16:colId xmlns:a16="http://schemas.microsoft.com/office/drawing/2014/main" val="3830925553"/>
                    </a:ext>
                  </a:extLst>
                </a:gridCol>
                <a:gridCol w="805494">
                  <a:extLst>
                    <a:ext uri="{9D8B030D-6E8A-4147-A177-3AD203B41FA5}">
                      <a16:colId xmlns:a16="http://schemas.microsoft.com/office/drawing/2014/main" val="1919188167"/>
                    </a:ext>
                  </a:extLst>
                </a:gridCol>
                <a:gridCol w="884040">
                  <a:extLst>
                    <a:ext uri="{9D8B030D-6E8A-4147-A177-3AD203B41FA5}">
                      <a16:colId xmlns:a16="http://schemas.microsoft.com/office/drawing/2014/main" val="3682309649"/>
                    </a:ext>
                  </a:extLst>
                </a:gridCol>
                <a:gridCol w="794119">
                  <a:extLst>
                    <a:ext uri="{9D8B030D-6E8A-4147-A177-3AD203B41FA5}">
                      <a16:colId xmlns:a16="http://schemas.microsoft.com/office/drawing/2014/main" val="2466719815"/>
                    </a:ext>
                  </a:extLst>
                </a:gridCol>
                <a:gridCol w="956182">
                  <a:extLst>
                    <a:ext uri="{9D8B030D-6E8A-4147-A177-3AD203B41FA5}">
                      <a16:colId xmlns:a16="http://schemas.microsoft.com/office/drawing/2014/main" val="3945793104"/>
                    </a:ext>
                  </a:extLst>
                </a:gridCol>
                <a:gridCol w="723061">
                  <a:extLst>
                    <a:ext uri="{9D8B030D-6E8A-4147-A177-3AD203B41FA5}">
                      <a16:colId xmlns:a16="http://schemas.microsoft.com/office/drawing/2014/main" val="2647435595"/>
                    </a:ext>
                  </a:extLst>
                </a:gridCol>
                <a:gridCol w="839622">
                  <a:extLst>
                    <a:ext uri="{9D8B030D-6E8A-4147-A177-3AD203B41FA5}">
                      <a16:colId xmlns:a16="http://schemas.microsoft.com/office/drawing/2014/main" val="210919398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Tag 0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Tag -1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Tag -2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 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Gesamt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31334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 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Pos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Neg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Pos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Neg</a:t>
                      </a:r>
                      <a:endParaRPr lang="de-DE" sz="12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Pos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Neg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Pos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</a:rPr>
                        <a:t>Neg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8711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Total </a:t>
                      </a:r>
                      <a:endParaRPr lang="de-DE" sz="12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 (25%)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6 (75%)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 (10%)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9 (90%)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7 (41%)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10 (59%)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10 (29%)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25 (71%)</a:t>
                      </a:r>
                      <a:endParaRPr lang="de-DE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8147313"/>
                  </a:ext>
                </a:extLst>
              </a:tr>
            </a:tbl>
          </a:graphicData>
        </a:graphic>
      </p:graphicFrame>
      <p:sp>
        <p:nvSpPr>
          <p:cNvPr id="19" name="Rechteck 18">
            <a:extLst>
              <a:ext uri="{FF2B5EF4-FFF2-40B4-BE49-F238E27FC236}">
                <a16:creationId xmlns:a16="http://schemas.microsoft.com/office/drawing/2014/main" id="{8AFC65CF-01B8-43A9-A197-914CB42B538D}"/>
              </a:ext>
            </a:extLst>
          </p:cNvPr>
          <p:cNvSpPr/>
          <p:nvPr/>
        </p:nvSpPr>
        <p:spPr>
          <a:xfrm>
            <a:off x="6733392" y="2778561"/>
            <a:ext cx="614977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53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4CB0F9A-E6CE-4764-9768-AF26BCFE89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874059"/>
            <a:ext cx="7983646" cy="3796896"/>
          </a:xfrm>
        </p:spPr>
        <p:txBody>
          <a:bodyPr>
            <a:normAutofit/>
          </a:bodyPr>
          <a:lstStyle/>
          <a:p>
            <a:r>
              <a:rPr lang="de-DE" dirty="0"/>
              <a:t>Hohe Impfeffektivität bezüglich</a:t>
            </a:r>
          </a:p>
          <a:p>
            <a:pPr lvl="1"/>
            <a:r>
              <a:rPr lang="de-DE" dirty="0"/>
              <a:t>Symptomatik (68% Schutz)</a:t>
            </a:r>
          </a:p>
          <a:p>
            <a:pPr lvl="1"/>
            <a:r>
              <a:rPr lang="de-DE" dirty="0"/>
              <a:t>Hospitalisierung und Tod (88% Schutz)</a:t>
            </a:r>
          </a:p>
          <a:p>
            <a:r>
              <a:rPr lang="de-DE" dirty="0"/>
              <a:t>Hinweise, dass Impfung Infektiosität beeinflusst </a:t>
            </a:r>
          </a:p>
          <a:p>
            <a:pPr lvl="1"/>
            <a:r>
              <a:rPr lang="de-DE" dirty="0"/>
              <a:t>Abfallende Viruslast bei Erstdiagnose bei Geimpften mit steigendem Abstand zur zweiten Impfdosis </a:t>
            </a:r>
          </a:p>
          <a:p>
            <a:r>
              <a:rPr lang="de-DE" dirty="0"/>
              <a:t>Impfung reduziert Transmission um 66</a:t>
            </a:r>
            <a:r>
              <a:rPr lang="de-DE"/>
              <a:t>% </a:t>
            </a:r>
            <a:endParaRPr lang="de-DE" dirty="0"/>
          </a:p>
          <a:p>
            <a:pPr marL="457200" lvl="1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Transmission durch Geimpfte kann nicht ausgeschlossen werden!</a:t>
            </a:r>
          </a:p>
          <a:p>
            <a:r>
              <a:rPr lang="de-DE" dirty="0"/>
              <a:t>Niedrige Sensitivität von Antigentesten in der präsymptomatischen Phase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1E3450-42C7-439C-B6B7-A8482FF82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03.05.2021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F38B71-FC0F-43F8-94EF-BA1C0960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9" name="Titel 5">
            <a:extLst>
              <a:ext uri="{FF2B5EF4-FFF2-40B4-BE49-F238E27FC236}">
                <a16:creationId xmlns:a16="http://schemas.microsoft.com/office/drawing/2014/main" id="{3623785D-7FAC-462D-9C7F-A3FBDBAFD039}"/>
              </a:ext>
            </a:extLst>
          </p:cNvPr>
          <p:cNvSpPr txBox="1">
            <a:spLocks/>
          </p:cNvSpPr>
          <p:nvPr/>
        </p:nvSpPr>
        <p:spPr>
          <a:xfrm>
            <a:off x="456088" y="281258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Fazit</a:t>
            </a:r>
          </a:p>
        </p:txBody>
      </p:sp>
    </p:spTree>
    <p:extLst>
      <p:ext uri="{BB962C8B-B14F-4D97-AF65-F5344CB8AC3E}">
        <p14:creationId xmlns:p14="http://schemas.microsoft.com/office/powerpoint/2010/main" val="12462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AE5D77A-6D63-4BED-A983-03D0437E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A6F7E2B-FAC1-4386-A2C4-FA3AB8FA0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7F297C-675C-4160-9EA5-63852D5D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BDBADD-2AF4-42E6-9B0D-186E22497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Back-Up Folien</a:t>
            </a:r>
          </a:p>
        </p:txBody>
      </p:sp>
    </p:spTree>
    <p:extLst>
      <p:ext uri="{BB962C8B-B14F-4D97-AF65-F5344CB8AC3E}">
        <p14:creationId xmlns:p14="http://schemas.microsoft.com/office/powerpoint/2010/main" val="585809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E94C24F-0E5E-47C6-B437-4A12C82C91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7A779EE-C803-4905-ABCD-260854D9C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7AA1CD6-BF46-4873-903C-EC1DD4203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44F6FA-6D8C-4080-82F9-94DF8644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E014C186-F629-4EBD-8A37-9483E1B00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Zeitstrahl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EDCE03B-286B-4580-AD61-11CA2B6B6909}"/>
              </a:ext>
            </a:extLst>
          </p:cNvPr>
          <p:cNvGrpSpPr/>
          <p:nvPr/>
        </p:nvGrpSpPr>
        <p:grpSpPr>
          <a:xfrm>
            <a:off x="457200" y="1558784"/>
            <a:ext cx="8066087" cy="1468117"/>
            <a:chOff x="457200" y="1451200"/>
            <a:chExt cx="8066087" cy="1468117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7043AF04-0080-4164-A25B-105150F1E1F3}"/>
                </a:ext>
              </a:extLst>
            </p:cNvPr>
            <p:cNvCxnSpPr/>
            <p:nvPr/>
          </p:nvCxnSpPr>
          <p:spPr>
            <a:xfrm>
              <a:off x="457200" y="2588448"/>
              <a:ext cx="7786468" cy="0"/>
            </a:xfrm>
            <a:prstGeom prst="line">
              <a:avLst/>
            </a:prstGeom>
            <a:ln w="190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6BC396F1-130E-4DE8-A2A5-F62C31AA5209}"/>
                </a:ext>
              </a:extLst>
            </p:cNvPr>
            <p:cNvCxnSpPr/>
            <p:nvPr/>
          </p:nvCxnSpPr>
          <p:spPr>
            <a:xfrm>
              <a:off x="970668" y="215096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95041DA-601B-48E7-BCF3-1F6716E92714}"/>
                </a:ext>
              </a:extLst>
            </p:cNvPr>
            <p:cNvSpPr txBox="1"/>
            <p:nvPr/>
          </p:nvSpPr>
          <p:spPr>
            <a:xfrm>
              <a:off x="583382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04.01.2021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FD57BB49-8974-4091-9706-94A09308DFFB}"/>
                </a:ext>
              </a:extLst>
            </p:cNvPr>
            <p:cNvSpPr txBox="1"/>
            <p:nvPr/>
          </p:nvSpPr>
          <p:spPr>
            <a:xfrm>
              <a:off x="482703" y="1855504"/>
              <a:ext cx="975930" cy="2923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1. Impfung</a:t>
              </a:r>
            </a:p>
          </p:txBody>
        </p:sp>
        <p:cxnSp>
          <p:nvCxnSpPr>
            <p:cNvPr id="12" name="Gerade Verbindung mit Pfeil 11">
              <a:extLst>
                <a:ext uri="{FF2B5EF4-FFF2-40B4-BE49-F238E27FC236}">
                  <a16:creationId xmlns:a16="http://schemas.microsoft.com/office/drawing/2014/main" id="{CE239871-2A00-4EDA-B21C-DE649BE5DCAB}"/>
                </a:ext>
              </a:extLst>
            </p:cNvPr>
            <p:cNvCxnSpPr/>
            <p:nvPr/>
          </p:nvCxnSpPr>
          <p:spPr>
            <a:xfrm>
              <a:off x="2207987" y="215096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B7825168-6CB8-4724-904E-AFDA1D504960}"/>
                </a:ext>
              </a:extLst>
            </p:cNvPr>
            <p:cNvSpPr txBox="1"/>
            <p:nvPr/>
          </p:nvSpPr>
          <p:spPr>
            <a:xfrm>
              <a:off x="1820701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25.01.2021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206FA7E-DB97-4B18-BADC-F54812537FD1}"/>
                </a:ext>
              </a:extLst>
            </p:cNvPr>
            <p:cNvSpPr txBox="1"/>
            <p:nvPr/>
          </p:nvSpPr>
          <p:spPr>
            <a:xfrm>
              <a:off x="1720022" y="1855504"/>
              <a:ext cx="975930" cy="2923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2. Impfung</a:t>
              </a: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00FCA0B7-4BB4-488E-B67C-E6B1CF8781BF}"/>
                </a:ext>
              </a:extLst>
            </p:cNvPr>
            <p:cNvCxnSpPr/>
            <p:nvPr/>
          </p:nvCxnSpPr>
          <p:spPr>
            <a:xfrm>
              <a:off x="4520940" y="215096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12CFF58-626C-4F97-9517-682EAE7EA4AC}"/>
                </a:ext>
              </a:extLst>
            </p:cNvPr>
            <p:cNvSpPr txBox="1"/>
            <p:nvPr/>
          </p:nvSpPr>
          <p:spPr>
            <a:xfrm>
              <a:off x="4133654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04.02.2021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B16C3784-8F79-485A-88C7-596AB80F9380}"/>
                </a:ext>
              </a:extLst>
            </p:cNvPr>
            <p:cNvSpPr txBox="1"/>
            <p:nvPr/>
          </p:nvSpPr>
          <p:spPr>
            <a:xfrm>
              <a:off x="3898683" y="1451200"/>
              <a:ext cx="1557040" cy="69249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Reihentestung: 14 positiv. Erster Fall unter Geimpften</a:t>
              </a:r>
            </a:p>
          </p:txBody>
        </p: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E3491D4E-EC39-44C1-B00C-B3D87898CC2D}"/>
                </a:ext>
              </a:extLst>
            </p:cNvPr>
            <p:cNvCxnSpPr>
              <a:cxnSpLocks/>
            </p:cNvCxnSpPr>
            <p:nvPr/>
          </p:nvCxnSpPr>
          <p:spPr>
            <a:xfrm>
              <a:off x="3218116" y="1990470"/>
              <a:ext cx="0" cy="610662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628D8844-BD22-4BB6-8FB7-863F4BDEE034}"/>
                </a:ext>
              </a:extLst>
            </p:cNvPr>
            <p:cNvSpPr txBox="1"/>
            <p:nvPr/>
          </p:nvSpPr>
          <p:spPr>
            <a:xfrm>
              <a:off x="2830830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31.01.2021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3760A59-FE0C-47BF-A46D-7C85CA29833B}"/>
                </a:ext>
              </a:extLst>
            </p:cNvPr>
            <p:cNvSpPr txBox="1"/>
            <p:nvPr/>
          </p:nvSpPr>
          <p:spPr>
            <a:xfrm>
              <a:off x="2793456" y="1496251"/>
              <a:ext cx="1047025" cy="4924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2 MA Symptome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B9D1041D-A08F-4CEE-8C31-A6E467F5ED21}"/>
                </a:ext>
              </a:extLst>
            </p:cNvPr>
            <p:cNvCxnSpPr/>
            <p:nvPr/>
          </p:nvCxnSpPr>
          <p:spPr>
            <a:xfrm>
              <a:off x="5992928" y="215096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CD12904-A1A4-4CF6-81A6-29CDC10C438B}"/>
                </a:ext>
              </a:extLst>
            </p:cNvPr>
            <p:cNvSpPr txBox="1"/>
            <p:nvPr/>
          </p:nvSpPr>
          <p:spPr>
            <a:xfrm>
              <a:off x="5605642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08.02.2021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C8C8C5F1-0884-4249-ABEC-6C9A34E7290A}"/>
                </a:ext>
              </a:extLst>
            </p:cNvPr>
            <p:cNvSpPr txBox="1"/>
            <p:nvPr/>
          </p:nvSpPr>
          <p:spPr>
            <a:xfrm>
              <a:off x="5504962" y="1861154"/>
              <a:ext cx="1507779" cy="2923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Amtshilfeersuchen</a:t>
              </a:r>
            </a:p>
          </p:txBody>
        </p:sp>
        <p:cxnSp>
          <p:nvCxnSpPr>
            <p:cNvPr id="24" name="Gerade Verbindung mit Pfeil 23">
              <a:extLst>
                <a:ext uri="{FF2B5EF4-FFF2-40B4-BE49-F238E27FC236}">
                  <a16:creationId xmlns:a16="http://schemas.microsoft.com/office/drawing/2014/main" id="{BE4F3866-E6A1-4A32-B5B8-769163A4BB99}"/>
                </a:ext>
              </a:extLst>
            </p:cNvPr>
            <p:cNvCxnSpPr/>
            <p:nvPr/>
          </p:nvCxnSpPr>
          <p:spPr>
            <a:xfrm>
              <a:off x="7845597" y="2150964"/>
              <a:ext cx="0" cy="450168"/>
            </a:xfrm>
            <a:prstGeom prst="straightConnector1">
              <a:avLst/>
            </a:prstGeom>
            <a:ln w="635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401DADD4-6149-4884-9F2D-8A05DE4CF75F}"/>
                </a:ext>
              </a:extLst>
            </p:cNvPr>
            <p:cNvSpPr txBox="1"/>
            <p:nvPr/>
          </p:nvSpPr>
          <p:spPr>
            <a:xfrm>
              <a:off x="7458311" y="2673096"/>
              <a:ext cx="7745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/>
                <a:t>18.03.2021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1D10674-F7A2-4181-B42D-8DBF2B547B63}"/>
                </a:ext>
              </a:extLst>
            </p:cNvPr>
            <p:cNvSpPr txBox="1"/>
            <p:nvPr/>
          </p:nvSpPr>
          <p:spPr>
            <a:xfrm>
              <a:off x="7194119" y="1659232"/>
              <a:ext cx="1329168" cy="49244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1300" dirty="0"/>
                <a:t>Ausbruchsende: 50 Fälle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595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ADCC6A-93DE-4F0D-AE90-CB395DCBC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236901-8BAF-4A8A-8012-04132CD57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578BC0-A12F-42AF-8759-15D5B1D25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DF5B0EC-AB45-4253-A93F-DA2CBD070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84" y="303233"/>
            <a:ext cx="7983646" cy="714291"/>
          </a:xfrm>
        </p:spPr>
        <p:txBody>
          <a:bodyPr/>
          <a:lstStyle/>
          <a:p>
            <a:r>
              <a:rPr lang="de-DE" dirty="0"/>
              <a:t>Relatives Risiko für Infektionen</a:t>
            </a:r>
            <a:br>
              <a:rPr lang="de-DE" dirty="0"/>
            </a:br>
            <a:r>
              <a:rPr lang="de-DE" sz="1800" b="0" dirty="0"/>
              <a:t>nach Impfstatus in gesamter Kohorte (Betreuten und Personal)</a:t>
            </a:r>
            <a:endParaRPr lang="de-DE" b="0" dirty="0"/>
          </a:p>
        </p:txBody>
      </p:sp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DB97C09-75BA-40C8-9216-451119DC4A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805862"/>
              </p:ext>
            </p:extLst>
          </p:nvPr>
        </p:nvGraphicFramePr>
        <p:xfrm>
          <a:off x="496284" y="1014233"/>
          <a:ext cx="6911341" cy="358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3" imgW="8268397" imgH="4292426" progId="Word.Document.12">
                  <p:embed/>
                </p:oleObj>
              </mc:Choice>
              <mc:Fallback>
                <p:oleObj name="Document" r:id="rId3" imgW="8268397" imgH="4292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284" y="1014233"/>
                        <a:ext cx="6911341" cy="358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1">
            <a:extLst>
              <a:ext uri="{FF2B5EF4-FFF2-40B4-BE49-F238E27FC236}">
                <a16:creationId xmlns:a16="http://schemas.microsoft.com/office/drawing/2014/main" id="{F6E3987C-68FE-493D-945F-8AF1F4A833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6284" y="4514286"/>
            <a:ext cx="7983646" cy="3701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1400" dirty="0"/>
              <a:t>50 SARS-CoV-2 Infektionen. Nach Poisson-Regression. </a:t>
            </a:r>
          </a:p>
          <a:p>
            <a:pPr marL="0" indent="0">
              <a:buNone/>
            </a:pPr>
            <a:r>
              <a:rPr lang="de-DE" sz="1400" dirty="0"/>
              <a:t>Statistische Signifikanz der Variablenauswahl nach </a:t>
            </a:r>
            <a:r>
              <a:rPr lang="de-DE" sz="1400" dirty="0" err="1"/>
              <a:t>Likelihood</a:t>
            </a:r>
            <a:r>
              <a:rPr lang="de-DE" sz="1400" dirty="0"/>
              <a:t> Ratio Test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970BA5-3BCB-47FA-90C2-5AE03D9433A9}"/>
              </a:ext>
            </a:extLst>
          </p:cNvPr>
          <p:cNvSpPr/>
          <p:nvPr/>
        </p:nvSpPr>
        <p:spPr>
          <a:xfrm>
            <a:off x="496284" y="2158360"/>
            <a:ext cx="6667841" cy="3335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658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Bildschirmpräsentation (16:9)</PresentationFormat>
  <Paragraphs>250</Paragraphs>
  <Slides>14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ＭＳ 明朝</vt:lpstr>
      <vt:lpstr>SF Pro Text</vt:lpstr>
      <vt:lpstr>Times New Roman</vt:lpstr>
      <vt:lpstr>Wingdings</vt:lpstr>
      <vt:lpstr>Office-Design</vt:lpstr>
      <vt:lpstr>Document</vt:lpstr>
      <vt:lpstr>Weniger Sekundärfälle in Haushalten von geimpften als ungeimpften Indexfällen –   Ergebnisse der Ausbruchsuntersuchung in einem Pflegeheim im Landkreis Osnabrück </vt:lpstr>
      <vt:lpstr>Setting und altersadjustierte Impfeffektivität</vt:lpstr>
      <vt:lpstr>PowerPoint-Präsentation</vt:lpstr>
      <vt:lpstr>PowerPoint-Präsentation</vt:lpstr>
      <vt:lpstr>PowerPoint-Präsentation</vt:lpstr>
      <vt:lpstr>PowerPoint-Präsentation</vt:lpstr>
      <vt:lpstr>Back-Up Folien</vt:lpstr>
      <vt:lpstr>Zeitstrahl</vt:lpstr>
      <vt:lpstr>Relatives Risiko für Infektionen nach Impfstatus in gesamter Kohorte (Betreuten und Personal)</vt:lpstr>
      <vt:lpstr>Relatives Risiko für symptomatisches COVID-19 nach Impfstatus in gesamter Kohorte (Betreuten und Personal)</vt:lpstr>
      <vt:lpstr>Relatives Risiko für schwere Verläufe (Hospitalisierung / Tod) in gesamter Kohorte (Betreuten und Personal)</vt:lpstr>
      <vt:lpstr>Assoziationen mit der Viruslast (Ct-Wert) nach zweifacher Impfung. </vt:lpstr>
      <vt:lpstr>Sekundärfälle in Haushalten von infizierten Mitarbeitenden nach Impfstatus</vt:lpstr>
      <vt:lpstr>Überträger nach Impfstatus-  Auswertung der Kontaktpersonennachverfolgung und Ermittlungen des  Gesundheitsamts in der Einrichtung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Meyer, Emily</cp:lastModifiedBy>
  <cp:revision>120</cp:revision>
  <dcterms:created xsi:type="dcterms:W3CDTF">2015-11-02T12:29:13Z</dcterms:created>
  <dcterms:modified xsi:type="dcterms:W3CDTF">2021-05-03T10:39:41Z</dcterms:modified>
</cp:coreProperties>
</file>