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298" r:id="rId4"/>
    <p:sldId id="297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43" autoAdjust="0"/>
    <p:restoredTop sz="94464" autoAdjust="0"/>
  </p:normalViewPr>
  <p:slideViewPr>
    <p:cSldViewPr snapToGrid="0">
      <p:cViewPr varScale="1">
        <p:scale>
          <a:sx n="107" d="100"/>
          <a:sy n="107" d="100"/>
        </p:scale>
        <p:origin x="672" y="114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04.05.2021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Vorwoche: 5.045 Fälle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/>
              <a:t>In 9 Bundesländern liegt der Anteil von COVID-19-Patient*innen an ITS-Betten über 20% (jedes 5.Bett)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33,3%  unter 60 Jahre</a:t>
            </a:r>
          </a:p>
          <a:p>
            <a:r>
              <a:rPr lang="de-DE" dirty="0"/>
              <a:t>35,9%  über 70 Jahre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215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04.05.2021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04.05.2021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04.05.2021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04.05.2021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04.05.2021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04.05.2021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04.05.2021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04.05.2021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04.05.2021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04.05.2021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04.05.2021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04.05.2021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05.05.2020 werden </a:t>
            </a:r>
            <a:r>
              <a:rPr lang="de-DE" sz="1600" b="1" dirty="0"/>
              <a:t>4.850  </a:t>
            </a:r>
            <a:r>
              <a:rPr lang="de-DE" sz="1600" dirty="0"/>
              <a:t>COVID-19-Patienten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Erster Rückgang bzw. Plateau der COVID-ITS-Belegung in den meisten Bundesländern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Hohe Dynamik an Zu-Abgängen/Verlegungen.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28.04.2021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61" y="2074985"/>
            <a:ext cx="6278535" cy="4036201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3766877" y="2346601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3163965" y="2297523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4469736" y="2248674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6123817" y="2332038"/>
            <a:ext cx="138829" cy="387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6148327" y="2629279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4.850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F0892D58-FD31-490D-8232-798DE59365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553" y="2906278"/>
            <a:ext cx="3539236" cy="3451953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F94AC9A7-AD52-4117-A122-75DAC3CB8395}"/>
              </a:ext>
            </a:extLst>
          </p:cNvPr>
          <p:cNvSpPr txBox="1"/>
          <p:nvPr/>
        </p:nvSpPr>
        <p:spPr>
          <a:xfrm>
            <a:off x="7501522" y="2629279"/>
            <a:ext cx="3539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Behandlung COVID-19: Schweregrad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200BB0B-245C-4F3C-A591-3A96DA8F2B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25819" y="1946761"/>
            <a:ext cx="1666181" cy="1261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04.05.2021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882" y="1"/>
            <a:ext cx="94525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5">
            <a:extLst>
              <a:ext uri="{FF2B5EF4-FFF2-40B4-BE49-F238E27FC236}">
                <a16:creationId xmlns:a16="http://schemas.microsoft.com/office/drawing/2014/main" id="{A584CCFF-8DD6-4A0D-AC27-FB5958477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90" y="234394"/>
            <a:ext cx="8142541" cy="387798"/>
          </a:xfrm>
        </p:spPr>
        <p:txBody>
          <a:bodyPr>
            <a:normAutofit fontScale="90000"/>
          </a:bodyPr>
          <a:lstStyle/>
          <a:p>
            <a:r>
              <a:rPr lang="de-DE" sz="2800" dirty="0"/>
              <a:t>Aktuelle Altersverteilung auf ITS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3072350-B658-4914-86F7-BAAE2EB5F305}"/>
              </a:ext>
            </a:extLst>
          </p:cNvPr>
          <p:cNvSpPr txBox="1"/>
          <p:nvPr/>
        </p:nvSpPr>
        <p:spPr>
          <a:xfrm>
            <a:off x="189956" y="753035"/>
            <a:ext cx="6748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Anteil der Intensivbereiche mit Altersangabe:  </a:t>
            </a:r>
            <a:r>
              <a:rPr lang="de-DE" b="1" dirty="0"/>
              <a:t>906 </a:t>
            </a:r>
            <a:r>
              <a:rPr lang="de-DE" dirty="0"/>
              <a:t> </a:t>
            </a:r>
            <a:r>
              <a:rPr lang="de-DE" b="1" dirty="0"/>
              <a:t>(53.67 % )</a:t>
            </a:r>
          </a:p>
          <a:p>
            <a:r>
              <a:rPr lang="de-DE" dirty="0"/>
              <a:t>Anzahl der COVID-19-Patienten mit Altersangabe:   </a:t>
            </a:r>
            <a:r>
              <a:rPr lang="de-DE" b="1" dirty="0"/>
              <a:t>3795  (76.59 % )</a:t>
            </a: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5237832-C8BA-409A-95AF-0070089E2AD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32"/>
          <a:stretch/>
        </p:blipFill>
        <p:spPr>
          <a:xfrm>
            <a:off x="365635" y="1873624"/>
            <a:ext cx="7970496" cy="4819962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068303B6-88A9-4DFF-BC33-A5D258D19D4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5004"/>
          <a:stretch/>
        </p:blipFill>
        <p:spPr>
          <a:xfrm>
            <a:off x="9807233" y="4652453"/>
            <a:ext cx="1758535" cy="2101837"/>
          </a:xfrm>
          <a:prstGeom prst="rect">
            <a:avLst/>
          </a:prstGeom>
        </p:spPr>
      </p:pic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75A679A3-34E3-4D13-9FB1-573C5843AEBF}"/>
              </a:ext>
            </a:extLst>
          </p:cNvPr>
          <p:cNvGrpSpPr/>
          <p:nvPr/>
        </p:nvGrpSpPr>
        <p:grpSpPr>
          <a:xfrm>
            <a:off x="9838147" y="2405207"/>
            <a:ext cx="1742986" cy="2133607"/>
            <a:chOff x="9458282" y="2462156"/>
            <a:chExt cx="1742986" cy="2133607"/>
          </a:xfrm>
        </p:grpSpPr>
        <p:pic>
          <p:nvPicPr>
            <p:cNvPr id="9" name="Grafik 8">
              <a:extLst>
                <a:ext uri="{FF2B5EF4-FFF2-40B4-BE49-F238E27FC236}">
                  <a16:creationId xmlns:a16="http://schemas.microsoft.com/office/drawing/2014/main" id="{8A992B53-762F-4A29-A809-5143C32F8C8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68948" t="80845"/>
            <a:stretch/>
          </p:blipFill>
          <p:spPr>
            <a:xfrm>
              <a:off x="9648457" y="4097662"/>
              <a:ext cx="1552811" cy="498101"/>
            </a:xfrm>
            <a:prstGeom prst="rect">
              <a:avLst/>
            </a:prstGeom>
          </p:spPr>
        </p:pic>
        <p:pic>
          <p:nvPicPr>
            <p:cNvPr id="11" name="Grafik 10">
              <a:extLst>
                <a:ext uri="{FF2B5EF4-FFF2-40B4-BE49-F238E27FC236}">
                  <a16:creationId xmlns:a16="http://schemas.microsoft.com/office/drawing/2014/main" id="{4A787B32-5411-4AA9-A427-12533AAD60D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8282" y="2462156"/>
              <a:ext cx="1552811" cy="1635506"/>
            </a:xfrm>
            <a:prstGeom prst="rect">
              <a:avLst/>
            </a:prstGeom>
          </p:spPr>
        </p:pic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4388614E-9388-4424-A3CB-ADC17105AE59}"/>
              </a:ext>
            </a:extLst>
          </p:cNvPr>
          <p:cNvGrpSpPr/>
          <p:nvPr/>
        </p:nvGrpSpPr>
        <p:grpSpPr>
          <a:xfrm>
            <a:off x="9663335" y="103710"/>
            <a:ext cx="1902433" cy="2218766"/>
            <a:chOff x="9950823" y="202420"/>
            <a:chExt cx="1902433" cy="2218766"/>
          </a:xfrm>
        </p:grpSpPr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07E94844-041C-48D8-B4E3-00371D2DB48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r="65293" b="17421"/>
            <a:stretch/>
          </p:blipFill>
          <p:spPr>
            <a:xfrm>
              <a:off x="9950823" y="202420"/>
              <a:ext cx="1712258" cy="1747560"/>
            </a:xfrm>
            <a:prstGeom prst="rect">
              <a:avLst/>
            </a:prstGeom>
          </p:spPr>
        </p:pic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66FF9442-666B-428C-A0E6-4BDC51A0F2B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68948" t="80845"/>
            <a:stretch/>
          </p:blipFill>
          <p:spPr>
            <a:xfrm>
              <a:off x="10300445" y="1923085"/>
              <a:ext cx="1552811" cy="498101"/>
            </a:xfrm>
            <a:prstGeom prst="rect">
              <a:avLst/>
            </a:prstGeom>
          </p:spPr>
        </p:pic>
      </p:grpSp>
      <p:sp>
        <p:nvSpPr>
          <p:cNvPr id="15" name="Textfeld 14">
            <a:extLst>
              <a:ext uri="{FF2B5EF4-FFF2-40B4-BE49-F238E27FC236}">
                <a16:creationId xmlns:a16="http://schemas.microsoft.com/office/drawing/2014/main" id="{5A81C3BF-F114-49F4-8F0D-BD1CEA800FD1}"/>
              </a:ext>
            </a:extLst>
          </p:cNvPr>
          <p:cNvSpPr txBox="1"/>
          <p:nvPr/>
        </p:nvSpPr>
        <p:spPr>
          <a:xfrm>
            <a:off x="8628761" y="314415"/>
            <a:ext cx="103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Unikliniken</a:t>
            </a:r>
            <a:br>
              <a:rPr lang="de-DE" sz="1400" i="1" dirty="0"/>
            </a:br>
            <a:r>
              <a:rPr lang="de-DE" sz="1400" i="1" dirty="0"/>
              <a:t>(60%)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425C617F-AC7B-4C6D-99AF-211F05056C13}"/>
              </a:ext>
            </a:extLst>
          </p:cNvPr>
          <p:cNvSpPr txBox="1"/>
          <p:nvPr/>
        </p:nvSpPr>
        <p:spPr>
          <a:xfrm>
            <a:off x="8628761" y="4652453"/>
            <a:ext cx="11606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Regel/Grund- </a:t>
            </a:r>
          </a:p>
          <a:p>
            <a:r>
              <a:rPr lang="de-DE" sz="1400" i="1" dirty="0"/>
              <a:t>Versorger</a:t>
            </a:r>
            <a:br>
              <a:rPr lang="de-DE" sz="1400" i="1" dirty="0"/>
            </a:br>
            <a:r>
              <a:rPr lang="de-DE" sz="1400" i="1" dirty="0"/>
              <a:t>(86%)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0B7CAD5-2E01-4932-8F42-E62635C5E87F}"/>
              </a:ext>
            </a:extLst>
          </p:cNvPr>
          <p:cNvSpPr txBox="1"/>
          <p:nvPr/>
        </p:nvSpPr>
        <p:spPr>
          <a:xfrm>
            <a:off x="8628761" y="2463010"/>
            <a:ext cx="13535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Schwerpunkt-</a:t>
            </a:r>
            <a:br>
              <a:rPr lang="de-DE" sz="1400" i="1" dirty="0"/>
            </a:br>
            <a:r>
              <a:rPr lang="de-DE" sz="1400" i="1" dirty="0"/>
              <a:t>Versorger</a:t>
            </a:r>
            <a:br>
              <a:rPr lang="de-DE" sz="1400" i="1" dirty="0"/>
            </a:br>
            <a:r>
              <a:rPr lang="de-DE" sz="1400" i="1" dirty="0"/>
              <a:t>(84%)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47401BF-999F-455F-B06C-4CCA58880AB3}"/>
              </a:ext>
            </a:extLst>
          </p:cNvPr>
          <p:cNvSpPr txBox="1"/>
          <p:nvPr/>
        </p:nvSpPr>
        <p:spPr>
          <a:xfrm>
            <a:off x="5477434" y="1592343"/>
            <a:ext cx="111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i="1" dirty="0">
                <a:solidFill>
                  <a:schemeClr val="bg1">
                    <a:lumMod val="65000"/>
                  </a:schemeClr>
                </a:solidFill>
              </a:rPr>
              <a:t>Median</a:t>
            </a:r>
          </a:p>
        </p:txBody>
      </p:sp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93591" y="687605"/>
            <a:ext cx="6843703" cy="99326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Über 85% der COVID-19 ITS Behandelten benötigen eine Beatmung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Besonders schwere Fälle mit ECMO Behandlung nehmen besorgniserregend zu.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Pandemie Höchstwerte: Über 70% der Intensivbereiche melden Begrenzung/Auslastung </a:t>
            </a:r>
            <a:br>
              <a:rPr lang="de-DE" sz="1400" dirty="0"/>
            </a:br>
            <a:r>
              <a:rPr lang="de-DE" sz="1400" dirty="0"/>
              <a:t>in den Bereichen Low- High-Care und ECMO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de-DE" sz="1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4</a:t>
            </a:fld>
            <a:endParaRPr lang="de-DE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3590" y="234394"/>
            <a:ext cx="8142541" cy="387798"/>
          </a:xfrm>
        </p:spPr>
        <p:txBody>
          <a:bodyPr/>
          <a:lstStyle/>
          <a:p>
            <a:r>
              <a:rPr lang="de-DE" sz="2800" dirty="0"/>
              <a:t>COVID-19-Belegung und Belastung</a:t>
            </a: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61C75B57-FF4D-4165-B4A7-AB87E4F2E24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13" t="12719" b="74709"/>
          <a:stretch/>
        </p:blipFill>
        <p:spPr>
          <a:xfrm>
            <a:off x="929385" y="5895461"/>
            <a:ext cx="3223704" cy="574791"/>
          </a:xfrm>
          <a:prstGeom prst="rect">
            <a:avLst/>
          </a:prstGeom>
        </p:spPr>
      </p:pic>
      <p:sp>
        <p:nvSpPr>
          <p:cNvPr id="19" name="Rechteck 18">
            <a:extLst>
              <a:ext uri="{FF2B5EF4-FFF2-40B4-BE49-F238E27FC236}">
                <a16:creationId xmlns:a16="http://schemas.microsoft.com/office/drawing/2014/main" id="{3BEE98B7-32AF-4F63-956E-AC43AC52C5B7}"/>
              </a:ext>
            </a:extLst>
          </p:cNvPr>
          <p:cNvSpPr/>
          <p:nvPr/>
        </p:nvSpPr>
        <p:spPr>
          <a:xfrm>
            <a:off x="7822756" y="1968338"/>
            <a:ext cx="128325" cy="7295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735DE84-F0A9-46F9-9696-DCD04B57D8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87" y="2133600"/>
            <a:ext cx="3417419" cy="3443953"/>
          </a:xfrm>
          <a:prstGeom prst="rect">
            <a:avLst/>
          </a:prstGeom>
        </p:spPr>
      </p:pic>
      <p:sp>
        <p:nvSpPr>
          <p:cNvPr id="22" name="Datumsplatzhalter 2">
            <a:extLst>
              <a:ext uri="{FF2B5EF4-FFF2-40B4-BE49-F238E27FC236}">
                <a16:creationId xmlns:a16="http://schemas.microsoft.com/office/drawing/2014/main" id="{C697B9EF-D11B-41EF-83F6-137341F1FC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550" y="6538912"/>
            <a:ext cx="2743200" cy="365125"/>
          </a:xfrm>
        </p:spPr>
        <p:txBody>
          <a:bodyPr/>
          <a:lstStyle/>
          <a:p>
            <a:pPr defTabSz="457189"/>
            <a:r>
              <a:rPr lang="de-DE" dirty="0">
                <a:latin typeface="Calibri"/>
              </a:rPr>
              <a:t>04.05.21</a:t>
            </a:r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8EA97CAA-4D2A-4F6B-9638-A82CF6EE69E2}"/>
              </a:ext>
            </a:extLst>
          </p:cNvPr>
          <p:cNvCxnSpPr>
            <a:cxnSpLocks/>
          </p:cNvCxnSpPr>
          <p:nvPr/>
        </p:nvCxnSpPr>
        <p:spPr>
          <a:xfrm>
            <a:off x="1042082" y="3056965"/>
            <a:ext cx="2951695" cy="0"/>
          </a:xfrm>
          <a:prstGeom prst="line">
            <a:avLst/>
          </a:prstGeom>
          <a:ln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A1267485-4E75-4308-BC68-41156DCD0852}"/>
              </a:ext>
            </a:extLst>
          </p:cNvPr>
          <p:cNvCxnSpPr>
            <a:cxnSpLocks/>
          </p:cNvCxnSpPr>
          <p:nvPr/>
        </p:nvCxnSpPr>
        <p:spPr>
          <a:xfrm>
            <a:off x="1073456" y="3612324"/>
            <a:ext cx="2951695" cy="0"/>
          </a:xfrm>
          <a:prstGeom prst="line">
            <a:avLst/>
          </a:prstGeom>
          <a:ln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>
            <a:extLst>
              <a:ext uri="{FF2B5EF4-FFF2-40B4-BE49-F238E27FC236}">
                <a16:creationId xmlns:a16="http://schemas.microsoft.com/office/drawing/2014/main" id="{72BB4C0B-02EB-4810-B0F5-C61B4BB92D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9703" y="3504874"/>
            <a:ext cx="3158519" cy="3118732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7AD3D969-BAD3-4ED1-8A75-0EBF0FC56249}"/>
              </a:ext>
            </a:extLst>
          </p:cNvPr>
          <p:cNvSpPr txBox="1"/>
          <p:nvPr/>
        </p:nvSpPr>
        <p:spPr>
          <a:xfrm>
            <a:off x="6557820" y="3429000"/>
            <a:ext cx="14918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Verfügbarkeit High-Care</a:t>
            </a: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D99C9008-3F63-483C-8FDF-2DB427654E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03428" y="5719575"/>
            <a:ext cx="1600668" cy="827741"/>
          </a:xfrm>
          <a:prstGeom prst="rect">
            <a:avLst/>
          </a:prstGeom>
        </p:spPr>
      </p:pic>
      <p:sp>
        <p:nvSpPr>
          <p:cNvPr id="24" name="Textfeld 23">
            <a:extLst>
              <a:ext uri="{FF2B5EF4-FFF2-40B4-BE49-F238E27FC236}">
                <a16:creationId xmlns:a16="http://schemas.microsoft.com/office/drawing/2014/main" id="{13F03E5A-E900-4B59-BD8F-E5B010D6ED59}"/>
              </a:ext>
            </a:extLst>
          </p:cNvPr>
          <p:cNvSpPr txBox="1"/>
          <p:nvPr/>
        </p:nvSpPr>
        <p:spPr>
          <a:xfrm>
            <a:off x="193590" y="1998777"/>
            <a:ext cx="2215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ECMO-Behandlung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7E5D67EF-E8BE-4826-B40A-93106B8CBB8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71787" y="219492"/>
            <a:ext cx="3074480" cy="2927120"/>
          </a:xfrm>
          <a:prstGeom prst="rect">
            <a:avLst/>
          </a:prstGeom>
        </p:spPr>
      </p:pic>
      <p:sp>
        <p:nvSpPr>
          <p:cNvPr id="33" name="Textfeld 32">
            <a:extLst>
              <a:ext uri="{FF2B5EF4-FFF2-40B4-BE49-F238E27FC236}">
                <a16:creationId xmlns:a16="http://schemas.microsoft.com/office/drawing/2014/main" id="{4F12C560-4025-4A80-9E84-313C430918B9}"/>
              </a:ext>
            </a:extLst>
          </p:cNvPr>
          <p:cNvSpPr txBox="1"/>
          <p:nvPr/>
        </p:nvSpPr>
        <p:spPr>
          <a:xfrm>
            <a:off x="6557820" y="165124"/>
            <a:ext cx="14918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Freie ECMO Kapazitäten</a:t>
            </a:r>
          </a:p>
        </p:txBody>
      </p:sp>
      <p:pic>
        <p:nvPicPr>
          <p:cNvPr id="34" name="Grafik 33">
            <a:extLst>
              <a:ext uri="{FF2B5EF4-FFF2-40B4-BE49-F238E27FC236}">
                <a16:creationId xmlns:a16="http://schemas.microsoft.com/office/drawing/2014/main" id="{3483CA11-3E67-4C89-ABF5-65713AA087BD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16" t="5454" r="-1135" b="76667"/>
          <a:stretch/>
        </p:blipFill>
        <p:spPr>
          <a:xfrm>
            <a:off x="9852857" y="70330"/>
            <a:ext cx="2339143" cy="55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33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312" y="474204"/>
            <a:ext cx="4084330" cy="2474891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84" y="2303412"/>
            <a:ext cx="7397330" cy="451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Breitbild</PresentationFormat>
  <Paragraphs>43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Aktuelle Altersverteilung auf ITS</vt:lpstr>
      <vt:lpstr>COVID-19-Belegung und Belastung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217</cp:revision>
  <dcterms:created xsi:type="dcterms:W3CDTF">2021-01-13T08:46:29Z</dcterms:created>
  <dcterms:modified xsi:type="dcterms:W3CDTF">2021-05-05T08:56:51Z</dcterms:modified>
</cp:coreProperties>
</file>