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3" r:id="rId2"/>
    <p:sldId id="320" r:id="rId3"/>
    <p:sldId id="321" r:id="rId4"/>
    <p:sldId id="324" r:id="rId5"/>
    <p:sldId id="323" r:id="rId6"/>
    <p:sldId id="32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>
        <p:scale>
          <a:sx n="70" d="100"/>
          <a:sy n="70" d="100"/>
        </p:scale>
        <p:origin x="1152" y="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Epicurve_noso_TOP!$D$1</c:f>
              <c:strCache>
                <c:ptCount val="1"/>
                <c:pt idx="0">
                  <c:v>Übermittelt bis KW 13</c:v>
                </c:pt>
              </c:strCache>
            </c:strRef>
          </c:tx>
          <c:spPr>
            <a:solidFill>
              <a:schemeClr val="accent5">
                <a:tint val="81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Epicurve_noso_TOP!$A$2:$B$63</c:f>
              <c:multiLvlStrCache>
                <c:ptCount val="6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Epicurve_noso_TOP!$D$2:$D$59</c:f>
              <c:numCache>
                <c:formatCode>General</c:formatCode>
                <c:ptCount val="58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63</c:v>
                </c:pt>
                <c:pt idx="4">
                  <c:v>124</c:v>
                </c:pt>
                <c:pt idx="5">
                  <c:v>149</c:v>
                </c:pt>
                <c:pt idx="6">
                  <c:v>103</c:v>
                </c:pt>
                <c:pt idx="7">
                  <c:v>46</c:v>
                </c:pt>
                <c:pt idx="8">
                  <c:v>37</c:v>
                </c:pt>
                <c:pt idx="9">
                  <c:v>26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22</c:v>
                </c:pt>
                <c:pt idx="31">
                  <c:v>34</c:v>
                </c:pt>
                <c:pt idx="32">
                  <c:v>54</c:v>
                </c:pt>
                <c:pt idx="33">
                  <c:v>77</c:v>
                </c:pt>
                <c:pt idx="34">
                  <c:v>124</c:v>
                </c:pt>
                <c:pt idx="35">
                  <c:v>142</c:v>
                </c:pt>
                <c:pt idx="36">
                  <c:v>144</c:v>
                </c:pt>
                <c:pt idx="37">
                  <c:v>128</c:v>
                </c:pt>
                <c:pt idx="38">
                  <c:v>177</c:v>
                </c:pt>
                <c:pt idx="39">
                  <c:v>140</c:v>
                </c:pt>
                <c:pt idx="40">
                  <c:v>208</c:v>
                </c:pt>
                <c:pt idx="41">
                  <c:v>219</c:v>
                </c:pt>
                <c:pt idx="42">
                  <c:v>248</c:v>
                </c:pt>
                <c:pt idx="43">
                  <c:v>170</c:v>
                </c:pt>
                <c:pt idx="44">
                  <c:v>148</c:v>
                </c:pt>
                <c:pt idx="45">
                  <c:v>189</c:v>
                </c:pt>
                <c:pt idx="46">
                  <c:v>194</c:v>
                </c:pt>
                <c:pt idx="47">
                  <c:v>198</c:v>
                </c:pt>
                <c:pt idx="48">
                  <c:v>164</c:v>
                </c:pt>
                <c:pt idx="49">
                  <c:v>154</c:v>
                </c:pt>
                <c:pt idx="50">
                  <c:v>141</c:v>
                </c:pt>
                <c:pt idx="51">
                  <c:v>139</c:v>
                </c:pt>
                <c:pt idx="52">
                  <c:v>113</c:v>
                </c:pt>
                <c:pt idx="53">
                  <c:v>98</c:v>
                </c:pt>
                <c:pt idx="54">
                  <c:v>82</c:v>
                </c:pt>
                <c:pt idx="55">
                  <c:v>92</c:v>
                </c:pt>
                <c:pt idx="56">
                  <c:v>85</c:v>
                </c:pt>
                <c:pt idx="5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8-422F-8589-7489B3464C8E}"/>
            </c:ext>
          </c:extLst>
        </c:ser>
        <c:ser>
          <c:idx val="9"/>
          <c:order val="1"/>
          <c:tx>
            <c:strRef>
              <c:f>Epicurve_noso_TOP!$I$1</c:f>
              <c:strCache>
                <c:ptCount val="1"/>
                <c:pt idx="0">
                  <c:v>Neu übermittelt in KW 14</c:v>
                </c:pt>
              </c:strCache>
            </c:strRef>
          </c:tx>
          <c:spPr>
            <a:solidFill>
              <a:schemeClr val="accent5">
                <a:shade val="42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Epicurve_noso_TOP!$A$2:$B$63</c:f>
              <c:multiLvlStrCache>
                <c:ptCount val="6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Epicurve_noso_TOP!$I$2:$I$61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2</c:v>
                </c:pt>
                <c:pt idx="49">
                  <c:v>2</c:v>
                </c:pt>
                <c:pt idx="50">
                  <c:v>0</c:v>
                </c:pt>
                <c:pt idx="51">
                  <c:v>1</c:v>
                </c:pt>
                <c:pt idx="52">
                  <c:v>3</c:v>
                </c:pt>
                <c:pt idx="53">
                  <c:v>2</c:v>
                </c:pt>
                <c:pt idx="54">
                  <c:v>1</c:v>
                </c:pt>
                <c:pt idx="55">
                  <c:v>4</c:v>
                </c:pt>
                <c:pt idx="56">
                  <c:v>8</c:v>
                </c:pt>
                <c:pt idx="57">
                  <c:v>42</c:v>
                </c:pt>
                <c:pt idx="5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68-422F-8589-7489B3464C8E}"/>
            </c:ext>
          </c:extLst>
        </c:ser>
        <c:ser>
          <c:idx val="0"/>
          <c:order val="2"/>
          <c:tx>
            <c:strRef>
              <c:f>Epicurve_noso_TOP!$J$1</c:f>
              <c:strCache>
                <c:ptCount val="1"/>
                <c:pt idx="0">
                  <c:v>Neu übermittelt in KW 15</c:v>
                </c:pt>
              </c:strCache>
            </c:strRef>
          </c:tx>
          <c:spPr>
            <a:solidFill>
              <a:schemeClr val="accent5">
                <a:tint val="43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Epicurve_noso_TOP!$A$2:$B$63</c:f>
              <c:multiLvlStrCache>
                <c:ptCount val="6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Epicurve_noso_TOP!$J$2:$J$61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3</c:v>
                </c:pt>
                <c:pt idx="46">
                  <c:v>3</c:v>
                </c:pt>
                <c:pt idx="47">
                  <c:v>2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2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4</c:v>
                </c:pt>
                <c:pt idx="57">
                  <c:v>13</c:v>
                </c:pt>
                <c:pt idx="58">
                  <c:v>33</c:v>
                </c:pt>
                <c:pt idx="5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68-422F-8589-7489B3464C8E}"/>
            </c:ext>
          </c:extLst>
        </c:ser>
        <c:ser>
          <c:idx val="2"/>
          <c:order val="3"/>
          <c:tx>
            <c:strRef>
              <c:f>Epicurve_noso_TOP!$K$1</c:f>
              <c:strCache>
                <c:ptCount val="1"/>
                <c:pt idx="0">
                  <c:v>Neu übermittelt in KW 16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Epicurve_noso_TOP!$A$2:$B$63</c:f>
              <c:multiLvlStrCache>
                <c:ptCount val="6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2</c:v>
                </c:pt>
                <c:pt idx="47">
                  <c:v>2</c:v>
                </c:pt>
                <c:pt idx="48">
                  <c:v>1</c:v>
                </c:pt>
                <c:pt idx="49">
                  <c:v>2</c:v>
                </c:pt>
                <c:pt idx="50">
                  <c:v>2</c:v>
                </c:pt>
                <c:pt idx="51">
                  <c:v>4</c:v>
                </c:pt>
                <c:pt idx="52">
                  <c:v>3</c:v>
                </c:pt>
                <c:pt idx="53">
                  <c:v>1</c:v>
                </c:pt>
                <c:pt idx="54">
                  <c:v>1</c:v>
                </c:pt>
                <c:pt idx="55">
                  <c:v>2</c:v>
                </c:pt>
                <c:pt idx="56">
                  <c:v>5</c:v>
                </c:pt>
                <c:pt idx="57">
                  <c:v>2</c:v>
                </c:pt>
                <c:pt idx="58">
                  <c:v>20</c:v>
                </c:pt>
                <c:pt idx="59">
                  <c:v>32</c:v>
                </c:pt>
                <c:pt idx="6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68-422F-8589-7489B3464C8E}"/>
            </c:ext>
          </c:extLst>
        </c:ser>
        <c:ser>
          <c:idx val="1"/>
          <c:order val="4"/>
          <c:tx>
            <c:strRef>
              <c:f>Epicurve_noso_TOP!$L$1</c:f>
              <c:strCache>
                <c:ptCount val="1"/>
                <c:pt idx="0">
                  <c:v>Neu übermittelt in KW 17</c:v>
                </c:pt>
              </c:strCache>
            </c:strRef>
          </c:tx>
          <c:spPr>
            <a:solidFill>
              <a:schemeClr val="accent5">
                <a:tint val="56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59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68-422F-8589-7489B3464C8E}"/>
              </c:ext>
            </c:extLst>
          </c:dPt>
          <c:cat>
            <c:multiLvlStrRef>
              <c:f>Epicurve_noso_TOP!$A$2:$B$63</c:f>
              <c:multiLvlStrCache>
                <c:ptCount val="6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Epicurve_noso_TOP!$L$2:$L$63</c:f>
              <c:numCache>
                <c:formatCode>General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1</c:v>
                </c:pt>
                <c:pt idx="54">
                  <c:v>2</c:v>
                </c:pt>
                <c:pt idx="55">
                  <c:v>1</c:v>
                </c:pt>
                <c:pt idx="56">
                  <c:v>1</c:v>
                </c:pt>
                <c:pt idx="57">
                  <c:v>2</c:v>
                </c:pt>
                <c:pt idx="58">
                  <c:v>4</c:v>
                </c:pt>
                <c:pt idx="59">
                  <c:v>10</c:v>
                </c:pt>
                <c:pt idx="60">
                  <c:v>40</c:v>
                </c:pt>
                <c:pt idx="6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68-422F-8589-7489B3464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17</a:t>
            </a:r>
            <a:endParaRPr lang="de-DE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Epivurve_care_TOP!$D$1</c:f>
              <c:strCache>
                <c:ptCount val="1"/>
                <c:pt idx="0">
                  <c:v>Übermittelt bis KW 13</c:v>
                </c:pt>
              </c:strCache>
            </c:strRef>
          </c:tx>
          <c:spPr>
            <a:solidFill>
              <a:schemeClr val="accent6">
                <a:tint val="81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Epivurve_care_TOP!$A$2:$B$63</c:f>
              <c:multiLvlStrCache>
                <c:ptCount val="6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Epivurve_care_TOP!$D$2:$D$59</c:f>
              <c:numCache>
                <c:formatCode>General</c:formatCode>
                <c:ptCount val="58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48</c:v>
                </c:pt>
                <c:pt idx="4">
                  <c:v>122</c:v>
                </c:pt>
                <c:pt idx="5">
                  <c:v>191</c:v>
                </c:pt>
                <c:pt idx="6">
                  <c:v>115</c:v>
                </c:pt>
                <c:pt idx="7">
                  <c:v>59</c:v>
                </c:pt>
                <c:pt idx="8">
                  <c:v>39</c:v>
                </c:pt>
                <c:pt idx="9">
                  <c:v>23</c:v>
                </c:pt>
                <c:pt idx="10">
                  <c:v>28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4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6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11</c:v>
                </c:pt>
                <c:pt idx="29">
                  <c:v>11</c:v>
                </c:pt>
                <c:pt idx="30">
                  <c:v>19</c:v>
                </c:pt>
                <c:pt idx="31">
                  <c:v>16</c:v>
                </c:pt>
                <c:pt idx="32">
                  <c:v>37</c:v>
                </c:pt>
                <c:pt idx="33">
                  <c:v>88</c:v>
                </c:pt>
                <c:pt idx="34">
                  <c:v>151</c:v>
                </c:pt>
                <c:pt idx="35">
                  <c:v>175</c:v>
                </c:pt>
                <c:pt idx="36">
                  <c:v>215</c:v>
                </c:pt>
                <c:pt idx="37">
                  <c:v>249</c:v>
                </c:pt>
                <c:pt idx="38">
                  <c:v>277</c:v>
                </c:pt>
                <c:pt idx="39">
                  <c:v>264</c:v>
                </c:pt>
                <c:pt idx="40">
                  <c:v>287</c:v>
                </c:pt>
                <c:pt idx="41">
                  <c:v>351</c:v>
                </c:pt>
                <c:pt idx="42">
                  <c:v>381</c:v>
                </c:pt>
                <c:pt idx="43">
                  <c:v>317</c:v>
                </c:pt>
                <c:pt idx="44">
                  <c:v>311</c:v>
                </c:pt>
                <c:pt idx="45">
                  <c:v>284</c:v>
                </c:pt>
                <c:pt idx="46">
                  <c:v>233</c:v>
                </c:pt>
                <c:pt idx="47">
                  <c:v>174</c:v>
                </c:pt>
                <c:pt idx="48">
                  <c:v>138</c:v>
                </c:pt>
                <c:pt idx="49">
                  <c:v>103</c:v>
                </c:pt>
                <c:pt idx="50">
                  <c:v>57</c:v>
                </c:pt>
                <c:pt idx="51">
                  <c:v>77</c:v>
                </c:pt>
                <c:pt idx="52">
                  <c:v>46</c:v>
                </c:pt>
                <c:pt idx="53">
                  <c:v>45</c:v>
                </c:pt>
                <c:pt idx="54">
                  <c:v>56</c:v>
                </c:pt>
                <c:pt idx="55">
                  <c:v>50</c:v>
                </c:pt>
                <c:pt idx="56">
                  <c:v>43</c:v>
                </c:pt>
                <c:pt idx="5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6E-4544-B5E2-83BA7F386339}"/>
            </c:ext>
          </c:extLst>
        </c:ser>
        <c:ser>
          <c:idx val="9"/>
          <c:order val="1"/>
          <c:tx>
            <c:strRef>
              <c:f>Epivurve_care_TOP!$I$1</c:f>
              <c:strCache>
                <c:ptCount val="1"/>
                <c:pt idx="0">
                  <c:v>Neu übermittelt in KW 14</c:v>
                </c:pt>
              </c:strCache>
            </c:strRef>
          </c:tx>
          <c:spPr>
            <a:solidFill>
              <a:schemeClr val="accent6">
                <a:shade val="42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Epivurve_care_TOP!$A$2:$B$63</c:f>
              <c:multiLvlStrCache>
                <c:ptCount val="6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Epivurve_care_TOP!$I$2:$I$60</c:f>
              <c:numCache>
                <c:formatCode>General</c:formatCode>
                <c:ptCount val="5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2</c:v>
                </c:pt>
                <c:pt idx="55">
                  <c:v>3</c:v>
                </c:pt>
                <c:pt idx="56">
                  <c:v>13</c:v>
                </c:pt>
                <c:pt idx="57">
                  <c:v>22</c:v>
                </c:pt>
                <c:pt idx="5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6E-4544-B5E2-83BA7F386339}"/>
            </c:ext>
          </c:extLst>
        </c:ser>
        <c:ser>
          <c:idx val="1"/>
          <c:order val="2"/>
          <c:tx>
            <c:strRef>
              <c:f>Epivurve_care_TOP!$J$1</c:f>
              <c:strCache>
                <c:ptCount val="1"/>
                <c:pt idx="0">
                  <c:v>Neu übermittelt in KW 15</c:v>
                </c:pt>
              </c:strCache>
            </c:strRef>
          </c:tx>
          <c:spPr>
            <a:solidFill>
              <a:schemeClr val="accent6">
                <a:tint val="56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Epivurve_care_TOP!$A$2:$B$63</c:f>
              <c:multiLvlStrCache>
                <c:ptCount val="6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Epivurve_care_TOP!$J$2:$J$61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4</c:v>
                </c:pt>
                <c:pt idx="46">
                  <c:v>3</c:v>
                </c:pt>
                <c:pt idx="47">
                  <c:v>0</c:v>
                </c:pt>
                <c:pt idx="48">
                  <c:v>3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0</c:v>
                </c:pt>
                <c:pt idx="56">
                  <c:v>4</c:v>
                </c:pt>
                <c:pt idx="57">
                  <c:v>5</c:v>
                </c:pt>
                <c:pt idx="58">
                  <c:v>15</c:v>
                </c:pt>
                <c:pt idx="5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6E-4544-B5E2-83BA7F386339}"/>
            </c:ext>
          </c:extLst>
        </c:ser>
        <c:ser>
          <c:idx val="0"/>
          <c:order val="3"/>
          <c:tx>
            <c:strRef>
              <c:f>Epivurve_care_TOP!$K$1</c:f>
              <c:strCache>
                <c:ptCount val="1"/>
                <c:pt idx="0">
                  <c:v>Neu übermittelt in KW 16</c:v>
                </c:pt>
              </c:strCache>
            </c:strRef>
          </c:tx>
          <c:spPr>
            <a:solidFill>
              <a:schemeClr val="accent6">
                <a:tint val="43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Epivurve_care_TOP!$A$2:$B$63</c:f>
              <c:multiLvlStrCache>
                <c:ptCount val="6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3</c:v>
                </c:pt>
                <c:pt idx="44">
                  <c:v>0</c:v>
                </c:pt>
                <c:pt idx="45">
                  <c:v>0</c:v>
                </c:pt>
                <c:pt idx="46">
                  <c:v>2</c:v>
                </c:pt>
                <c:pt idx="47">
                  <c:v>1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0</c:v>
                </c:pt>
                <c:pt idx="54">
                  <c:v>2</c:v>
                </c:pt>
                <c:pt idx="55">
                  <c:v>1</c:v>
                </c:pt>
                <c:pt idx="56">
                  <c:v>4</c:v>
                </c:pt>
                <c:pt idx="57">
                  <c:v>1</c:v>
                </c:pt>
                <c:pt idx="58">
                  <c:v>6</c:v>
                </c:pt>
                <c:pt idx="59">
                  <c:v>22</c:v>
                </c:pt>
                <c:pt idx="6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6E-4544-B5E2-83BA7F386339}"/>
            </c:ext>
          </c:extLst>
        </c:ser>
        <c:ser>
          <c:idx val="2"/>
          <c:order val="4"/>
          <c:tx>
            <c:strRef>
              <c:f>Epivurve_care_TOP!$L$1</c:f>
              <c:strCache>
                <c:ptCount val="1"/>
                <c:pt idx="0">
                  <c:v>Neu übermittelt in KW 17</c:v>
                </c:pt>
              </c:strCache>
            </c:strRef>
          </c:tx>
          <c:spPr>
            <a:solidFill>
              <a:schemeClr val="accent6">
                <a:tint val="69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Epivurve_care_TOP!$A$2:$B$63</c:f>
              <c:multiLvlStrCache>
                <c:ptCount val="6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Epivurve_care_TOP!$L$2:$L$63</c:f>
              <c:numCache>
                <c:formatCode>General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3</c:v>
                </c:pt>
                <c:pt idx="56">
                  <c:v>2</c:v>
                </c:pt>
                <c:pt idx="57">
                  <c:v>0</c:v>
                </c:pt>
                <c:pt idx="58">
                  <c:v>4</c:v>
                </c:pt>
                <c:pt idx="59">
                  <c:v>9</c:v>
                </c:pt>
                <c:pt idx="60">
                  <c:v>16</c:v>
                </c:pt>
                <c:pt idx="6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6E-4544-B5E2-83BA7F386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237837"/>
            <a:ext cx="4680520" cy="874368"/>
          </a:xfrm>
        </p:spPr>
        <p:txBody>
          <a:bodyPr/>
          <a:lstStyle/>
          <a:p>
            <a:r>
              <a:rPr lang="de-DE" sz="2400" dirty="0"/>
              <a:t>Anzahl der Testungen und </a:t>
            </a:r>
            <a:r>
              <a:rPr lang="de-DE" sz="2400" dirty="0" err="1"/>
              <a:t>Positivenanteile</a:t>
            </a:r>
            <a:r>
              <a:rPr lang="de-DE" sz="2400" dirty="0"/>
              <a:t> pro Woche – </a:t>
            </a:r>
            <a:r>
              <a:rPr lang="de-DE" sz="2400" b="0" dirty="0"/>
              <a:t>Datenstand 04.05.2021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071121C-522A-4148-8C65-3A35004D8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384" y="844460"/>
            <a:ext cx="5043120" cy="2800564"/>
          </a:xfrm>
          <a:prstGeom prst="rect">
            <a:avLst/>
          </a:prstGeom>
        </p:spPr>
      </p:pic>
      <p:pic>
        <p:nvPicPr>
          <p:cNvPr id="7" name="Picture">
            <a:extLst>
              <a:ext uri="{FF2B5EF4-FFF2-40B4-BE49-F238E27FC236}">
                <a16:creationId xmlns:a16="http://schemas.microsoft.com/office/drawing/2014/main" id="{93386349-6E78-4976-B190-083BB05FA5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67544" y="3573016"/>
            <a:ext cx="5842000" cy="32454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85887"/>
            <a:ext cx="8064896" cy="944609"/>
          </a:xfrm>
        </p:spPr>
        <p:txBody>
          <a:bodyPr/>
          <a:lstStyle/>
          <a:p>
            <a:br>
              <a:rPr lang="fr-FR" sz="2000" b="0" dirty="0"/>
            </a:br>
            <a:r>
              <a:rPr lang="de-DE" sz="2400" dirty="0"/>
              <a:t>Anzahl der Testungen pro 100.000 Einwohner nach Altersgruppe und Kalenderwoche (und Monat) </a:t>
            </a:r>
            <a:r>
              <a:rPr lang="fr-FR" sz="1600" b="0" dirty="0" err="1"/>
              <a:t>Datenstand</a:t>
            </a:r>
            <a:r>
              <a:rPr lang="fr-FR" sz="1600" b="0" dirty="0"/>
              <a:t> 04.05.2021 </a:t>
            </a:r>
            <a:endParaRPr lang="de-DE" sz="1600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304600" y="4077072"/>
            <a:ext cx="4572000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err="1"/>
              <a:t>Positivenanteile</a:t>
            </a:r>
            <a:r>
              <a:rPr lang="de-DE" sz="2400" dirty="0"/>
              <a:t> nach Alters-</a:t>
            </a:r>
          </a:p>
          <a:p>
            <a:r>
              <a:rPr lang="de-DE" sz="2400" dirty="0"/>
              <a:t>gruppe und Kalenderwoche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pic>
        <p:nvPicPr>
          <p:cNvPr id="13" name="Picture">
            <a:extLst>
              <a:ext uri="{FF2B5EF4-FFF2-40B4-BE49-F238E27FC236}">
                <a16:creationId xmlns:a16="http://schemas.microsoft.com/office/drawing/2014/main" id="{A84B0F19-8161-47B3-A120-58FA593D80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39552" y="1556792"/>
            <a:ext cx="4752528" cy="242773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1" name="Picture">
            <a:extLst>
              <a:ext uri="{FF2B5EF4-FFF2-40B4-BE49-F238E27FC236}">
                <a16:creationId xmlns:a16="http://schemas.microsoft.com/office/drawing/2014/main" id="{36A597FA-A1D6-4E32-8624-F92E0A05C3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499992" y="4005066"/>
            <a:ext cx="4464496" cy="288031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046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D3670E1-7463-4FF0-8238-FAE07BD87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3CCBCAC-1181-4072-8135-844C5D67CF2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43982" y="1711325"/>
            <a:ext cx="6809973" cy="450691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8127525-B12E-4A48-B941-AFA66ECC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Positivenanteile</a:t>
            </a:r>
            <a:r>
              <a:rPr lang="de-DE" dirty="0"/>
              <a:t> nach Altersgruppe und Kalenderwoche in Bundesländern </a:t>
            </a:r>
            <a:r>
              <a:rPr lang="fr-FR" sz="2000" b="0" dirty="0" err="1"/>
              <a:t>Datenstand</a:t>
            </a:r>
            <a:r>
              <a:rPr lang="fr-FR" sz="2000" b="0" dirty="0"/>
              <a:t> 04.05.2021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264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44482E-07B2-4354-8727-F9777511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C2CC3BF-55F9-45D8-BB61-21AB9F3B8D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7504" y="3904634"/>
            <a:ext cx="4462760" cy="295336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DD1172C-3149-4F11-922F-8C2F7330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6" y="260648"/>
            <a:ext cx="7983646" cy="874368"/>
          </a:xfrm>
        </p:spPr>
        <p:txBody>
          <a:bodyPr/>
          <a:lstStyle/>
          <a:p>
            <a:r>
              <a:rPr lang="de-DE" dirty="0"/>
              <a:t>Altersstratifizierte Auswertungen im stationären Bereich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51A269D-F032-45F6-987D-4FD3CAAA3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6" y="1109872"/>
            <a:ext cx="4443288" cy="273704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ACFC4F1-8801-4385-BF42-983D3F4A6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346" y="3933056"/>
            <a:ext cx="4443158" cy="292960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68347EC-45BF-46B8-8D90-3917E822C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769" y="964468"/>
            <a:ext cx="4464496" cy="29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9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F3BA9FF-4E1C-446B-81C0-08CF2080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2D4CF9-C256-4548-8137-841115A5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22384"/>
            <a:ext cx="6768752" cy="874368"/>
          </a:xfrm>
        </p:spPr>
        <p:txBody>
          <a:bodyPr/>
          <a:lstStyle/>
          <a:p>
            <a:r>
              <a:rPr lang="de-DE" dirty="0"/>
              <a:t>B.1.1.7 (Typisierungs-PCR) </a:t>
            </a:r>
            <a:r>
              <a:rPr lang="de-DE" sz="1800" b="0" dirty="0"/>
              <a:t>Datenstand 04.05.2021</a:t>
            </a:r>
            <a:br>
              <a:rPr lang="de-DE" sz="1800" b="0" dirty="0"/>
            </a:br>
            <a:r>
              <a:rPr lang="de-DE" sz="1800" b="0" dirty="0"/>
              <a:t>Daten aus 25 Laboren</a:t>
            </a:r>
            <a:endParaRPr lang="de-DE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B2EDAD-36AF-482D-8DE4-AD428026415C}"/>
              </a:ext>
            </a:extLst>
          </p:cNvPr>
          <p:cNvSpPr txBox="1"/>
          <p:nvPr/>
        </p:nvSpPr>
        <p:spPr>
          <a:xfrm>
            <a:off x="683568" y="4005064"/>
            <a:ext cx="139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Und weitere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2767C5-67F1-4D39-A058-34487B4C5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764704"/>
            <a:ext cx="5119848" cy="33543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7EDD2F0-EFC3-4E70-A9A5-241517C76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221088"/>
            <a:ext cx="3819564" cy="25010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5876E2B-C6A6-4FC0-A4C3-3F1054482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413635"/>
            <a:ext cx="3600400" cy="232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9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-27384"/>
            <a:ext cx="6105605" cy="874368"/>
          </a:xfrm>
        </p:spPr>
        <p:txBody>
          <a:bodyPr/>
          <a:lstStyle/>
          <a:p>
            <a:r>
              <a:rPr lang="de-DE" dirty="0"/>
              <a:t>Ausbrüche Altenheime und Krankenhäuser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670513"/>
              </p:ext>
            </p:extLst>
          </p:nvPr>
        </p:nvGraphicFramePr>
        <p:xfrm>
          <a:off x="2569210" y="3635668"/>
          <a:ext cx="5459174" cy="310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355386"/>
              </p:ext>
            </p:extLst>
          </p:nvPr>
        </p:nvGraphicFramePr>
        <p:xfrm>
          <a:off x="683568" y="529968"/>
          <a:ext cx="5773412" cy="310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843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Bildschirmpräsentation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Office-Design</vt:lpstr>
      <vt:lpstr>Anzahl der Testungen und Positivenanteile pro Woche – Datenstand 04.05.2021</vt:lpstr>
      <vt:lpstr> Anzahl der Testungen pro 100.000 Einwohner nach Altersgruppe und Kalenderwoche (und Monat) Datenstand 04.05.2021 </vt:lpstr>
      <vt:lpstr>Positivenanteile nach Altersgruppe und Kalenderwoche in Bundesländern Datenstand 04.05.2021  </vt:lpstr>
      <vt:lpstr>Altersstratifizierte Auswertungen im stationären Bereich</vt:lpstr>
      <vt:lpstr>B.1.1.7 (Typisierungs-PCR) Datenstand 04.05.2021 Daten aus 25 Laboren</vt:lpstr>
      <vt:lpstr>Ausbrüche Altenheime und Krankenhäuser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304</cp:revision>
  <dcterms:created xsi:type="dcterms:W3CDTF">2020-01-21T10:42:53Z</dcterms:created>
  <dcterms:modified xsi:type="dcterms:W3CDTF">2021-05-05T08:47:53Z</dcterms:modified>
</cp:coreProperties>
</file>