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2" r:id="rId4"/>
    <p:sldId id="269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öttcher, Sindy" initials="BS" lastIdx="3" clrIdx="0">
    <p:extLst>
      <p:ext uri="{19B8F6BF-5375-455C-9EA6-DF929625EA0E}">
        <p15:presenceInfo xmlns:p15="http://schemas.microsoft.com/office/powerpoint/2012/main" userId="Böttcher, Sind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60"/>
  </p:normalViewPr>
  <p:slideViewPr>
    <p:cSldViewPr>
      <p:cViewPr varScale="1">
        <p:scale>
          <a:sx n="63" d="100"/>
          <a:sy n="63" d="100"/>
        </p:scale>
        <p:origin x="1396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05.05.2021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05.05.2021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05.05.2021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05.05.2021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05.05.2021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05.05.2021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05.05.2021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05.05.2021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05.05.2021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05.05.2021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05.05.2021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05.05.2021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Positivquote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E0D210E-668F-4B61-9337-8BD0FB955C59}"/>
              </a:ext>
            </a:extLst>
          </p:cNvPr>
          <p:cNvSpPr txBox="1"/>
          <p:nvPr/>
        </p:nvSpPr>
        <p:spPr>
          <a:xfrm>
            <a:off x="10838" y="5445224"/>
            <a:ext cx="8741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 err="1">
                <a:sym typeface="Wingdings" panose="05000000000000000000" pitchFamily="2" charset="2"/>
              </a:rPr>
              <a:t>Positivenanteil</a:t>
            </a:r>
            <a:r>
              <a:rPr lang="de-DE" dirty="0">
                <a:sym typeface="Wingdings" panose="05000000000000000000" pitchFamily="2" charset="2"/>
              </a:rPr>
              <a:t> leicht gesunken (11,20 %), Anzahl der Testungen leicht gesunken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03CA143A-6F4E-4BA0-A50F-9DA4E74BF0D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491"/>
          <a:stretch/>
        </p:blipFill>
        <p:spPr>
          <a:xfrm>
            <a:off x="53939" y="1556792"/>
            <a:ext cx="8982557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444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17B280-9F00-4035-B780-683E0512FFBC}"/>
              </a:ext>
            </a:extLst>
          </p:cNvPr>
          <p:cNvSpPr txBox="1"/>
          <p:nvPr/>
        </p:nvSpPr>
        <p:spPr>
          <a:xfrm>
            <a:off x="474856" y="5738048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Kapazitäten nach wie vor vorhanden</a:t>
            </a:r>
          </a:p>
          <a:p>
            <a:endParaRPr lang="de-DE" dirty="0"/>
          </a:p>
          <a:p>
            <a:r>
              <a:rPr lang="de-DE" dirty="0"/>
              <a:t>Probenrückstau und Lieferengpässe unproblematisch (Folie entfällt)</a:t>
            </a:r>
          </a:p>
          <a:p>
            <a:endParaRPr lang="de-DE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B7F53FF6-601D-466D-8682-4882A929F17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490"/>
          <a:stretch/>
        </p:blipFill>
        <p:spPr>
          <a:xfrm>
            <a:off x="35496" y="1214016"/>
            <a:ext cx="9025109" cy="4231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906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7A5F88-2AC9-4E09-9151-1DA959EF4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792088"/>
          </a:xfrm>
        </p:spPr>
        <p:txBody>
          <a:bodyPr>
            <a:normAutofit/>
          </a:bodyPr>
          <a:lstStyle/>
          <a:p>
            <a:r>
              <a:rPr lang="de-DE" sz="3600" dirty="0"/>
              <a:t>Testzahlerfassung-VOC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FD9DE52-4F3F-4525-896B-93505B148B0C}"/>
              </a:ext>
            </a:extLst>
          </p:cNvPr>
          <p:cNvSpPr txBox="1"/>
          <p:nvPr/>
        </p:nvSpPr>
        <p:spPr>
          <a:xfrm>
            <a:off x="2339752" y="6453336"/>
            <a:ext cx="5821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*52% aller übermittelten positiven PCR-Testungen  in </a:t>
            </a:r>
            <a:r>
              <a:rPr lang="de-DE"/>
              <a:t>KW 17</a:t>
            </a:r>
            <a:endParaRPr lang="de-DE" dirty="0"/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790B9999-67CC-4988-8EB3-74453EE84C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431735"/>
              </p:ext>
            </p:extLst>
          </p:nvPr>
        </p:nvGraphicFramePr>
        <p:xfrm>
          <a:off x="395536" y="692696"/>
          <a:ext cx="8435278" cy="56584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3036">
                  <a:extLst>
                    <a:ext uri="{9D8B030D-6E8A-4147-A177-3AD203B41FA5}">
                      <a16:colId xmlns:a16="http://schemas.microsoft.com/office/drawing/2014/main" val="4232223309"/>
                    </a:ext>
                  </a:extLst>
                </a:gridCol>
                <a:gridCol w="887691">
                  <a:extLst>
                    <a:ext uri="{9D8B030D-6E8A-4147-A177-3AD203B41FA5}">
                      <a16:colId xmlns:a16="http://schemas.microsoft.com/office/drawing/2014/main" val="936645911"/>
                    </a:ext>
                  </a:extLst>
                </a:gridCol>
                <a:gridCol w="887691">
                  <a:extLst>
                    <a:ext uri="{9D8B030D-6E8A-4147-A177-3AD203B41FA5}">
                      <a16:colId xmlns:a16="http://schemas.microsoft.com/office/drawing/2014/main" val="2219001963"/>
                    </a:ext>
                  </a:extLst>
                </a:gridCol>
                <a:gridCol w="887691">
                  <a:extLst>
                    <a:ext uri="{9D8B030D-6E8A-4147-A177-3AD203B41FA5}">
                      <a16:colId xmlns:a16="http://schemas.microsoft.com/office/drawing/2014/main" val="3237390446"/>
                    </a:ext>
                  </a:extLst>
                </a:gridCol>
                <a:gridCol w="888579">
                  <a:extLst>
                    <a:ext uri="{9D8B030D-6E8A-4147-A177-3AD203B41FA5}">
                      <a16:colId xmlns:a16="http://schemas.microsoft.com/office/drawing/2014/main" val="3927138268"/>
                    </a:ext>
                  </a:extLst>
                </a:gridCol>
                <a:gridCol w="671765">
                  <a:extLst>
                    <a:ext uri="{9D8B030D-6E8A-4147-A177-3AD203B41FA5}">
                      <a16:colId xmlns:a16="http://schemas.microsoft.com/office/drawing/2014/main" val="600498344"/>
                    </a:ext>
                  </a:extLst>
                </a:gridCol>
                <a:gridCol w="671765">
                  <a:extLst>
                    <a:ext uri="{9D8B030D-6E8A-4147-A177-3AD203B41FA5}">
                      <a16:colId xmlns:a16="http://schemas.microsoft.com/office/drawing/2014/main" val="3746989970"/>
                    </a:ext>
                  </a:extLst>
                </a:gridCol>
                <a:gridCol w="671765">
                  <a:extLst>
                    <a:ext uri="{9D8B030D-6E8A-4147-A177-3AD203B41FA5}">
                      <a16:colId xmlns:a16="http://schemas.microsoft.com/office/drawing/2014/main" val="1033042367"/>
                    </a:ext>
                  </a:extLst>
                </a:gridCol>
                <a:gridCol w="671765">
                  <a:extLst>
                    <a:ext uri="{9D8B030D-6E8A-4147-A177-3AD203B41FA5}">
                      <a16:colId xmlns:a16="http://schemas.microsoft.com/office/drawing/2014/main" val="3320679060"/>
                    </a:ext>
                  </a:extLst>
                </a:gridCol>
                <a:gridCol w="671765">
                  <a:extLst>
                    <a:ext uri="{9D8B030D-6E8A-4147-A177-3AD203B41FA5}">
                      <a16:colId xmlns:a16="http://schemas.microsoft.com/office/drawing/2014/main" val="1905828501"/>
                    </a:ext>
                  </a:extLst>
                </a:gridCol>
                <a:gridCol w="671765">
                  <a:extLst>
                    <a:ext uri="{9D8B030D-6E8A-4147-A177-3AD203B41FA5}">
                      <a16:colId xmlns:a16="http://schemas.microsoft.com/office/drawing/2014/main" val="3436189022"/>
                    </a:ext>
                  </a:extLst>
                </a:gridCol>
              </a:tblGrid>
              <a:tr h="57060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KW 2021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Meldende Labore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Tests auf VOC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Anzahl VOC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Anteil</a:t>
                      </a:r>
                      <a:endParaRPr lang="de-DE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VOC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B.1.1.7 </a:t>
                      </a:r>
                      <a:br>
                        <a:rPr lang="de-DE" sz="1400" dirty="0">
                          <a:effectLst/>
                        </a:rPr>
                      </a:br>
                      <a:endParaRPr lang="de-DE" sz="1600" dirty="0">
                        <a:effectLst/>
                        <a:latin typeface="Scala Sans OT" panose="020B05040301010201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B.1.351 </a:t>
                      </a:r>
                      <a:br>
                        <a:rPr lang="de-DE" sz="1400" dirty="0">
                          <a:effectLst/>
                        </a:rPr>
                      </a:b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P.1 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1249126"/>
                  </a:ext>
                </a:extLst>
              </a:tr>
              <a:tr h="303929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Anzahl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Anteil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Anzahl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Anteil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Anzahl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Anteil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2421469823"/>
                  </a:ext>
                </a:extLst>
              </a:tr>
              <a:tr h="303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02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49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2,0%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2,0%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0,0%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0,0%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264922104"/>
                  </a:ext>
                </a:extLst>
              </a:tr>
              <a:tr h="303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03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17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3.344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122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3,6%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122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3,6%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0,0%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0,0%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16358234"/>
                  </a:ext>
                </a:extLst>
              </a:tr>
              <a:tr h="303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04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36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30.449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1.537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5,0%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1.441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4,7%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95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0,3%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0,0%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4075680634"/>
                  </a:ext>
                </a:extLst>
              </a:tr>
              <a:tr h="303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05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56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26.849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2.105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7,8%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1.931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7,2%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174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0,6%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0,0%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643073299"/>
                  </a:ext>
                </a:extLst>
              </a:tr>
              <a:tr h="303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06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59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33.943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6.380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18,8%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5.978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17,6%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385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1,1%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17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0,1%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3135350485"/>
                  </a:ext>
                </a:extLst>
              </a:tr>
              <a:tr h="303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07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69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29.770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7.935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26,7%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7.698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25,9%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210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0,7%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27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0,1%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747987974"/>
                  </a:ext>
                </a:extLst>
              </a:tr>
              <a:tr h="303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08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83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45.581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18.763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41,2%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18.224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40,0%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502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1,1%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37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0,1%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4218613031"/>
                  </a:ext>
                </a:extLst>
              </a:tr>
              <a:tr h="303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09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106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36.157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20.081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55,5%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19.687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54,4%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379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1,0%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15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0,0%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2245252349"/>
                  </a:ext>
                </a:extLst>
              </a:tr>
              <a:tr h="303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10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123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56.977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36.776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64,5%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36.224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63,6%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540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0,9%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0,0%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1266931972"/>
                  </a:ext>
                </a:extLst>
              </a:tr>
              <a:tr h="303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11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142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62.505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45.209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72,3%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44.580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71,3%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604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1,0%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25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0,0%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1091937125"/>
                  </a:ext>
                </a:extLst>
              </a:tr>
              <a:tr h="303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12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130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87.987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69.874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79,4%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69.057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78,5%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759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0,9%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58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0,1%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878527245"/>
                  </a:ext>
                </a:extLst>
              </a:tr>
              <a:tr h="303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13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134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75.623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62.965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83,3%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62.318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82,4%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589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0,8%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58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0,1%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162584407"/>
                  </a:ext>
                </a:extLst>
              </a:tr>
              <a:tr h="303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14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133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77.958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67.215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86,2%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66.471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85,3%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704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0,9%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40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0,1%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2455619909"/>
                  </a:ext>
                </a:extLst>
              </a:tr>
              <a:tr h="303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15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138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108.102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97.572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90,3%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96.698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89,5%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821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0,8%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53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0,0%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3976496264"/>
                  </a:ext>
                </a:extLst>
              </a:tr>
              <a:tr h="2622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16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129</a:t>
                      </a:r>
                      <a:endParaRPr lang="de-DE" sz="1600" b="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96.389</a:t>
                      </a:r>
                      <a:endParaRPr lang="de-DE" sz="1600" b="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87.814</a:t>
                      </a:r>
                      <a:endParaRPr lang="de-DE" sz="1600" b="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91,1%</a:t>
                      </a:r>
                      <a:endParaRPr lang="de-DE" sz="1600" b="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87.042</a:t>
                      </a:r>
                      <a:endParaRPr lang="de-DE" sz="1600" b="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90,3%</a:t>
                      </a:r>
                      <a:endParaRPr lang="de-DE" sz="1600" b="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702</a:t>
                      </a:r>
                      <a:endParaRPr lang="de-DE" sz="1600" b="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0,7%</a:t>
                      </a:r>
                      <a:endParaRPr lang="de-DE" sz="1600" b="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70</a:t>
                      </a:r>
                      <a:endParaRPr lang="de-DE" sz="1600" b="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0,1%</a:t>
                      </a:r>
                      <a:endParaRPr lang="de-DE" sz="1600" b="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3551892018"/>
                  </a:ext>
                </a:extLst>
              </a:tr>
              <a:tr h="380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132</a:t>
                      </a: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77.802*</a:t>
                      </a: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71.563</a:t>
                      </a: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92,0%</a:t>
                      </a: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71.002</a:t>
                      </a: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91,3%</a:t>
                      </a: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482</a:t>
                      </a: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0,7%</a:t>
                      </a: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0,0%</a:t>
                      </a: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3696500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1340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06591A99-BB08-46F2-82E7-2E3B719FDA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096" y="44624"/>
            <a:ext cx="6858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DBF7F6E6-6662-4205-A4EA-4E22256A3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2040" y="188640"/>
            <a:ext cx="4690864" cy="1143000"/>
          </a:xfrm>
        </p:spPr>
        <p:txBody>
          <a:bodyPr>
            <a:normAutofit fontScale="90000"/>
          </a:bodyPr>
          <a:lstStyle/>
          <a:p>
            <a:r>
              <a:rPr lang="de-DE" dirty="0"/>
              <a:t>POCT in Einrichtungen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4E89B513-0E09-4EDE-8DDA-293D9AB41D4A}"/>
              </a:ext>
            </a:extLst>
          </p:cNvPr>
          <p:cNvSpPr txBox="1"/>
          <p:nvPr/>
        </p:nvSpPr>
        <p:spPr>
          <a:xfrm flipH="1">
            <a:off x="4441207" y="4880552"/>
            <a:ext cx="447252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Insgesamt aus 358 Einrichtungen 728.197 POCT erfasst, 1189 positiv (0,16%), davon 1008 (84,7%) in PCR gegangen, davon 555 (55,1%) als positiv bestätigt übermittelt. </a:t>
            </a:r>
          </a:p>
          <a:p>
            <a:r>
              <a:rPr lang="de-DE" dirty="0"/>
              <a:t>3192 POCT (0,5%) waren nicht auswertbar/unklares Ergebnis.</a:t>
            </a:r>
          </a:p>
        </p:txBody>
      </p:sp>
    </p:spTree>
    <p:extLst>
      <p:ext uri="{BB962C8B-B14F-4D97-AF65-F5344CB8AC3E}">
        <p14:creationId xmlns:p14="http://schemas.microsoft.com/office/powerpoint/2010/main" val="246232281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357</Words>
  <Application>Microsoft Office PowerPoint</Application>
  <PresentationFormat>Bildschirmpräsentation (4:3)</PresentationFormat>
  <Paragraphs>202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Arial</vt:lpstr>
      <vt:lpstr>Calibri</vt:lpstr>
      <vt:lpstr>Scala Sans OT</vt:lpstr>
      <vt:lpstr>Times New Roman</vt:lpstr>
      <vt:lpstr>Wingdings</vt:lpstr>
      <vt:lpstr>Larissa</vt:lpstr>
      <vt:lpstr>Testzahlen und Positivquote</vt:lpstr>
      <vt:lpstr>Auslastung der Kapazitäten</vt:lpstr>
      <vt:lpstr>Testzahlerfassung-VOC</vt:lpstr>
      <vt:lpstr>POCT in Einrichtungen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Seifried, Janna</cp:lastModifiedBy>
  <cp:revision>133</cp:revision>
  <dcterms:created xsi:type="dcterms:W3CDTF">2020-11-18T09:03:03Z</dcterms:created>
  <dcterms:modified xsi:type="dcterms:W3CDTF">2021-05-05T06:09:06Z</dcterms:modified>
</cp:coreProperties>
</file>