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576" r:id="rId2"/>
    <p:sldId id="588" r:id="rId3"/>
    <p:sldId id="578" r:id="rId4"/>
    <p:sldId id="587" r:id="rId5"/>
    <p:sldId id="611" r:id="rId6"/>
    <p:sldId id="630" r:id="rId7"/>
    <p:sldId id="625" r:id="rId8"/>
    <p:sldId id="629" r:id="rId9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8" clrIdx="3"/>
  <p:cmAuthor id="4" name="Tolksdorf, Kristin" initials="TK" lastIdx="1" clrIdx="4"/>
  <p:cmAuthor id="5" name="Preuß, Ute" initials="PU" lastIdx="3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A8DD"/>
    <a:srgbClr val="045AA6"/>
    <a:srgbClr val="006EC7"/>
    <a:srgbClr val="D0D8E8"/>
    <a:srgbClr val="E9EDF4"/>
    <a:srgbClr val="367BB8"/>
    <a:srgbClr val="338BD2"/>
    <a:srgbClr val="4D8AD2"/>
    <a:srgbClr val="0DE3A1"/>
    <a:srgbClr val="80A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68" autoAdjust="0"/>
    <p:restoredTop sz="84848" autoAdjust="0"/>
  </p:normalViewPr>
  <p:slideViewPr>
    <p:cSldViewPr snapToGrid="0" snapToObjects="1">
      <p:cViewPr varScale="1">
        <p:scale>
          <a:sx n="57" d="100"/>
          <a:sy n="57" d="100"/>
        </p:scale>
        <p:origin x="1196" y="48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05.05.2021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05.05.2021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\AG_separat_aktuelleSaiso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ARE-Rate liegt nun auf dem Niveau des Vorjahres (aber trotzdem seit 36. KW so niedrig wie noch nie in diesem Zeitraum (keine Grippewelle), aber noch deutlich unter der ARE-Rate der anderen Vorsaisons um die 17. KW.  </a:t>
            </a:r>
          </a:p>
          <a:p>
            <a:pPr marL="171450" indent="-171450">
              <a:buFontTx/>
              <a:buChar char="-"/>
            </a:pPr>
            <a:r>
              <a:rPr lang="de-DE" dirty="0"/>
              <a:t>In KW 17 ist ARE-Rate bei Kindern gesunken und in den anderen Altersgruppen stabil geblieben oder gestiegen (15- bis 34-Jährige = stabil geblieben; die beiden anderen gestiegen)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err="1"/>
              <a:t>KonsInz</a:t>
            </a:r>
            <a:r>
              <a:rPr lang="de-DE" dirty="0"/>
              <a:t> insgesamt leicht gesunken im Vergleich zur Vorwoche, in allen Altersgruppen gesunken</a:t>
            </a:r>
          </a:p>
          <a:p>
            <a:pPr marL="171450" indent="-171450">
              <a:buFontTx/>
              <a:buChar char="-"/>
            </a:pPr>
            <a:r>
              <a:rPr lang="de-DE" dirty="0">
                <a:highlight>
                  <a:srgbClr val="FFFF00"/>
                </a:highlight>
              </a:rPr>
              <a:t>Auf BL-Ebene unterschiedlich in 17. KW im Vergleich zur Vorwoche: z.B. in BaWü ist KI in allen AGs gesunken, während in SN die KI bei den Kinder (0-4) und auch bei den Erwachsenen (15 bis 34; und 35 bis 59) gestiegen ist.</a:t>
            </a:r>
          </a:p>
          <a:p>
            <a:pPr marL="171450" indent="-171450">
              <a:buFontTx/>
              <a:buChar char="-"/>
            </a:pPr>
            <a:endParaRPr lang="de-DE" dirty="0">
              <a:highlight>
                <a:srgbClr val="FFFF00"/>
              </a:highlight>
            </a:endParaRPr>
          </a:p>
          <a:p>
            <a:pPr marL="171450" indent="-171450">
              <a:buFontTx/>
              <a:buChar char="-"/>
            </a:pPr>
            <a:r>
              <a:rPr lang="de-DE" dirty="0">
                <a:highlight>
                  <a:srgbClr val="FFFF00"/>
                </a:highlight>
              </a:rPr>
              <a:t>Falls andere BL gewünscht: </a:t>
            </a:r>
            <a:r>
              <a:rPr lang="de-DE" dirty="0"/>
              <a:t>\\rki.local\daten\Projekte\FG36_AGI\Wochenberichte\Berichterstellung\Saison_2020_21\Woche_17_2021\AGI-Wochenbericht_2021_05_04.xls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insgesamt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leicht gestiegen</a:t>
            </a:r>
            <a:endParaRPr lang="de-DE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Anstieg in allen Altersgruppen ab 5 Jahre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Altersgruppen 15-34, 35 -59, 60-79 Jahre (sehr) hohes Niveau, wie in Grippewelle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\82KH_AG6_3Saisons_verweil1W_FB.png</a:t>
            </a:r>
            <a:endParaRPr lang="de-DE" i="1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Im Bild zu sehen: Altersgruppen ab 15 Jahre  (AG unter 15 unter Niveau der Vorjahre)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insgesamt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leicht gestiegen</a:t>
            </a:r>
            <a:endParaRPr lang="de-DE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Anstieg in allen Altersgruppen ab 5 Jahre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Altersgruppen 15-34, 35 -59, 60-79 Jahre (sehr) hohes Niveau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S:\Projekte\FG36_INV_ICOSARI\Arbeitsordner\Wochenbericht\AG_separat_aktuelleSaison</a:t>
            </a:r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COVID-19 Fallzahlen KW15</a:t>
            </a:r>
          </a:p>
          <a:p>
            <a:pPr marL="0" indent="0">
              <a:buFontTx/>
              <a:buNone/>
            </a:pPr>
            <a:r>
              <a:rPr lang="de-DE" b="0" dirty="0"/>
              <a:t>AG 15-34: Anstieg in den letzten Wochen setzt sich fort, bei Kurzliegern besonders auffällig</a:t>
            </a:r>
          </a:p>
          <a:p>
            <a:pPr marL="0" indent="0">
              <a:buFontTx/>
              <a:buNone/>
            </a:pPr>
            <a:r>
              <a:rPr lang="de-DE" b="0" dirty="0"/>
              <a:t>AG 35-59: weiterhin sehr hohes Niveau (über 2. Welle)</a:t>
            </a:r>
          </a:p>
          <a:p>
            <a:pPr marL="0" indent="0">
              <a:buFontTx/>
              <a:buNone/>
            </a:pPr>
            <a:r>
              <a:rPr lang="de-DE" b="0" dirty="0"/>
              <a:t>AG 60-79: noch kein Rückgang zu erkennen (Stabilisierung), Niveau liegt aber unter 2. Welle</a:t>
            </a:r>
          </a:p>
          <a:p>
            <a:pPr marL="0" indent="0">
              <a:buFontTx/>
              <a:buNone/>
            </a:pPr>
            <a:r>
              <a:rPr lang="de-DE" b="0" dirty="0"/>
              <a:t>AG 80+ : seit einigen Wochen stabil</a:t>
            </a:r>
          </a:p>
          <a:p>
            <a:pPr marL="0" indent="0">
              <a:buFontTx/>
              <a:buNone/>
            </a:pPr>
            <a:endParaRPr lang="de-DE" b="0" dirty="0"/>
          </a:p>
          <a:p>
            <a:pPr marL="0" indent="0">
              <a:buFontTx/>
              <a:buNone/>
            </a:pPr>
            <a:endParaRPr lang="de-DE" b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S:\Projekte\FG36_INV_ICOSARI\Arbeitsordner\Wochenbericht\COVID_AG6_ohneletzte_7T_FB.png</a:t>
            </a:r>
            <a:r>
              <a:rPr lang="de-DE" sz="120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COVID_AG6_ohneletzte_FB.png</a:t>
            </a:r>
            <a:endParaRPr lang="de-DE" i="1" dirty="0"/>
          </a:p>
          <a:p>
            <a:pPr marL="0" indent="0">
              <a:buFontTx/>
              <a:buNone/>
            </a:pP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5941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Anteil COVID-19 an SARI 71% in KW 15/2021 </a:t>
            </a:r>
          </a:p>
          <a:p>
            <a:pPr marL="0" indent="0">
              <a:buFontTx/>
              <a:buNone/>
            </a:pPr>
            <a:r>
              <a:rPr lang="de-DE" b="0" dirty="0"/>
              <a:t>Leichter Anstieg im Vergleich zur Vorwoche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AnteilCOVID_Lagebericht.png 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S:\Projekte\FG36_INV_ICOSARI\Arbeitsordner\Wochenbericht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0755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>
                <a:sym typeface="Wingdings" panose="05000000000000000000" pitchFamily="2" charset="2"/>
              </a:rPr>
              <a:t>SARI Fälle mit COVID-19 wieder etwas zunehmend in KW 16/2021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1282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Ergebnisse der </a:t>
            </a:r>
            <a:br>
              <a:rPr lang="de-DE" dirty="0"/>
            </a:br>
            <a:r>
              <a:rPr lang="de-DE" dirty="0"/>
              <a:t>syndromischen Surveillance akuter Atemwegserkrankungen</a:t>
            </a:r>
            <a:br>
              <a:rPr lang="de-DE" dirty="0"/>
            </a:br>
            <a:br>
              <a:rPr lang="de-DE" dirty="0"/>
            </a:br>
            <a:r>
              <a:rPr lang="de-DE" sz="1800" b="0" dirty="0"/>
              <a:t>GrippeWeb, </a:t>
            </a:r>
            <a:br>
              <a:rPr lang="de-DE" sz="1800" b="0" dirty="0"/>
            </a:br>
            <a:r>
              <a:rPr lang="de-DE" sz="1800" b="0" dirty="0"/>
              <a:t>Arbeitsgemeinschaft Influenza,</a:t>
            </a:r>
            <a:br>
              <a:rPr lang="de-DE" sz="1800" b="0" dirty="0"/>
            </a:br>
            <a:r>
              <a:rPr lang="de-DE" sz="1800" b="0" dirty="0"/>
              <a:t>ICOSARI</a:t>
            </a:r>
            <a:br>
              <a:rPr lang="de-DE" sz="1800" b="0" dirty="0"/>
            </a:br>
            <a:r>
              <a:rPr lang="de-DE" sz="1800" b="0" dirty="0"/>
              <a:t>Datenstand  4.5.2021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28220C4-AAFF-4851-9EA8-CA35A2C07F58}"/>
              </a:ext>
            </a:extLst>
          </p:cNvPr>
          <p:cNvSpPr txBox="1"/>
          <p:nvPr/>
        </p:nvSpPr>
        <p:spPr>
          <a:xfrm>
            <a:off x="1224120" y="5353670"/>
            <a:ext cx="1371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17. KW 2021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97741CB-65CD-4139-9889-61E49E19D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572" y="1432138"/>
            <a:ext cx="3077838" cy="410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17. KW 2021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4.5.2021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6983FAA-1DA7-4D43-AA04-06984A54826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85714" y="740318"/>
            <a:ext cx="4765847" cy="302723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F217C79-A5FD-4CEB-9E4F-248ADF16AAC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313208" y="3429000"/>
            <a:ext cx="4645077" cy="302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8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227137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bis zur 17. KW 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4.5.2021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196206" y="1076913"/>
            <a:ext cx="38965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der 17. KW 2021 bei ca. 590 Arzt­konsul­ta­tionen wegen ARE pro 100.000 Einwohner.</a:t>
            </a:r>
          </a:p>
          <a:p>
            <a:r>
              <a:rPr lang="de-DE" dirty="0"/>
              <a:t>Auf die Bevölke­rung in Deutschland bezogen entspricht das einer Gesamt-zahl von ca. 490.000 Arzt­besuchen wegen akuter Atem­wegs­er­kran­kungen (Vorwoche: ca. 540.000). </a:t>
            </a:r>
            <a:endParaRPr lang="en-US" sz="14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52E11F-4FAE-40F1-B7CE-1D8AE186A1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27"/>
          <a:stretch/>
        </p:blipFill>
        <p:spPr>
          <a:xfrm>
            <a:off x="145763" y="986572"/>
            <a:ext cx="4701724" cy="272059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506553E-4C6A-40CD-8492-0C7F6D79C0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06" y="3707165"/>
            <a:ext cx="4449100" cy="277118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D3DB29E-4363-4F8F-B681-C20FB133C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149" y="3779591"/>
            <a:ext cx="4375010" cy="27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5047" y="82112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16.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27.4.2021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D8A8B79-23F4-4296-B343-6B8EC5E62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4" y="1800845"/>
            <a:ext cx="8786810" cy="35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61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16.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4.5.2021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A58BA19-82BF-4AD8-A182-8701ED9EB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347" y="897507"/>
            <a:ext cx="360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B87FE9DA-D528-4B0D-943F-416A4141C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896" y="2680110"/>
            <a:ext cx="3600000" cy="2160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56671556-3CE7-4F7B-AC9C-38CE04ABDB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4347" y="4462713"/>
            <a:ext cx="3600000" cy="2160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C64AB1D-934F-413F-901F-77669A1F2B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889" y="897652"/>
            <a:ext cx="3600000" cy="215999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6FCC763-0C7C-4409-AA9F-E39BD712A9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340" y="2680111"/>
            <a:ext cx="3600000" cy="215999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2AAA0B9-C1D0-490A-BA80-7B4484071D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791" y="4462713"/>
            <a:ext cx="3600000" cy="21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9150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8786EC4D-6B01-4F1E-AB18-694C924BB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384" y="3751570"/>
            <a:ext cx="5945122" cy="297256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B0C4689-8693-46AF-BB77-D9B65CEC64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540" y="821601"/>
            <a:ext cx="5427750" cy="2713875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(J09 – J22 + U07.1) bis zur 16.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4.5.2021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A6C554-48A6-4AC1-BAD4-32A5E09DAD68}"/>
              </a:ext>
            </a:extLst>
          </p:cNvPr>
          <p:cNvSpPr txBox="1"/>
          <p:nvPr/>
        </p:nvSpPr>
        <p:spPr>
          <a:xfrm>
            <a:off x="221262" y="1298654"/>
            <a:ext cx="2652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COVID-SARI-Fälle</a:t>
            </a:r>
          </a:p>
          <a:p>
            <a:r>
              <a:rPr lang="de-DE" dirty="0"/>
              <a:t>(max. Verweildauer </a:t>
            </a:r>
          </a:p>
          <a:p>
            <a:r>
              <a:rPr lang="de-DE" dirty="0"/>
              <a:t>von 7 Tagen)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1AE9827-D10D-45C1-B914-5775DD653A99}"/>
              </a:ext>
            </a:extLst>
          </p:cNvPr>
          <p:cNvSpPr txBox="1"/>
          <p:nvPr/>
        </p:nvSpPr>
        <p:spPr>
          <a:xfrm>
            <a:off x="187629" y="3929673"/>
            <a:ext cx="26857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Intensivbehandlung, </a:t>
            </a:r>
            <a:r>
              <a:rPr lang="de-DE" dirty="0"/>
              <a:t>Anzahl und mittleres Alter;</a:t>
            </a:r>
          </a:p>
          <a:p>
            <a:endParaRPr lang="de-DE" dirty="0"/>
          </a:p>
          <a:p>
            <a:r>
              <a:rPr lang="de-DE" b="1" dirty="0"/>
              <a:t>medianes Alter:  </a:t>
            </a:r>
          </a:p>
          <a:p>
            <a:r>
              <a:rPr lang="de-DE" dirty="0">
                <a:sym typeface="Wingdings" panose="05000000000000000000" pitchFamily="2" charset="2"/>
              </a:rPr>
              <a:t>seit KW 11/2021 unter 70 (KW 16: 64 Jahre, </a:t>
            </a:r>
          </a:p>
          <a:p>
            <a:r>
              <a:rPr lang="de-DE" dirty="0">
                <a:sym typeface="Wingdings" panose="05000000000000000000" pitchFamily="2" charset="2"/>
              </a:rPr>
              <a:t>KW 15: 63 Jahre)</a:t>
            </a:r>
            <a:endParaRPr lang="de-DE" b="1" dirty="0"/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0679C11B-BE6A-47E8-AD78-B9CB706D5D0F}"/>
              </a:ext>
            </a:extLst>
          </p:cNvPr>
          <p:cNvCxnSpPr>
            <a:cxnSpLocks/>
          </p:cNvCxnSpPr>
          <p:nvPr/>
        </p:nvCxnSpPr>
        <p:spPr>
          <a:xfrm flipH="1">
            <a:off x="8196322" y="1374020"/>
            <a:ext cx="357570" cy="294542"/>
          </a:xfrm>
          <a:prstGeom prst="straightConnector1">
            <a:avLst/>
          </a:prstGeom>
          <a:ln>
            <a:solidFill>
              <a:srgbClr val="66A8D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467487B2-03CA-4D4E-89EC-3ABDEE5AFA57}"/>
              </a:ext>
            </a:extLst>
          </p:cNvPr>
          <p:cNvSpPr txBox="1"/>
          <p:nvPr/>
        </p:nvSpPr>
        <p:spPr>
          <a:xfrm>
            <a:off x="8252011" y="1953013"/>
            <a:ext cx="1014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accent5">
                    <a:lumMod val="75000"/>
                  </a:schemeClr>
                </a:solidFill>
              </a:rPr>
              <a:t>60-79 Jahre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4CBE49C9-4A81-4F9D-A0AA-73EC43D540BE}"/>
              </a:ext>
            </a:extLst>
          </p:cNvPr>
          <p:cNvCxnSpPr>
            <a:cxnSpLocks/>
          </p:cNvCxnSpPr>
          <p:nvPr/>
        </p:nvCxnSpPr>
        <p:spPr>
          <a:xfrm flipH="1" flipV="1">
            <a:off x="8172672" y="1816323"/>
            <a:ext cx="404870" cy="13571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7D88828D-2C59-455F-A662-980999502020}"/>
              </a:ext>
            </a:extLst>
          </p:cNvPr>
          <p:cNvSpPr txBox="1"/>
          <p:nvPr/>
        </p:nvSpPr>
        <p:spPr>
          <a:xfrm>
            <a:off x="8252011" y="1141188"/>
            <a:ext cx="1014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66A8DD"/>
                </a:solidFill>
              </a:rPr>
              <a:t>35-59 Jahre</a:t>
            </a:r>
          </a:p>
        </p:txBody>
      </p:sp>
      <p:sp>
        <p:nvSpPr>
          <p:cNvPr id="23" name="Titel 2">
            <a:extLst>
              <a:ext uri="{FF2B5EF4-FFF2-40B4-BE49-F238E27FC236}">
                <a16:creationId xmlns:a16="http://schemas.microsoft.com/office/drawing/2014/main" id="{32169E82-22E8-4CDD-BB62-F6D1AFEDB47C}"/>
              </a:ext>
            </a:extLst>
          </p:cNvPr>
          <p:cNvSpPr txBox="1">
            <a:spLocks/>
          </p:cNvSpPr>
          <p:nvPr/>
        </p:nvSpPr>
        <p:spPr>
          <a:xfrm>
            <a:off x="-4011" y="3429000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mit Intensivbehandlung bis zur 16. KW 2021</a:t>
            </a:r>
          </a:p>
        </p:txBody>
      </p: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7D82CCB5-DAB1-4230-8D2C-D7B75DC53F86}"/>
              </a:ext>
            </a:extLst>
          </p:cNvPr>
          <p:cNvCxnSpPr>
            <a:cxnSpLocks/>
          </p:cNvCxnSpPr>
          <p:nvPr/>
        </p:nvCxnSpPr>
        <p:spPr>
          <a:xfrm flipH="1" flipV="1">
            <a:off x="8128588" y="5109314"/>
            <a:ext cx="448954" cy="348415"/>
          </a:xfrm>
          <a:prstGeom prst="straightConnector1">
            <a:avLst/>
          </a:prstGeom>
          <a:ln>
            <a:solidFill>
              <a:srgbClr val="66A8D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EDDA3A15-30D1-4A85-B22B-E543E34C9C68}"/>
              </a:ext>
            </a:extLst>
          </p:cNvPr>
          <p:cNvCxnSpPr>
            <a:cxnSpLocks/>
          </p:cNvCxnSpPr>
          <p:nvPr/>
        </p:nvCxnSpPr>
        <p:spPr>
          <a:xfrm flipH="1">
            <a:off x="8113546" y="4240982"/>
            <a:ext cx="463996" cy="45947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feld 29">
            <a:extLst>
              <a:ext uri="{FF2B5EF4-FFF2-40B4-BE49-F238E27FC236}">
                <a16:creationId xmlns:a16="http://schemas.microsoft.com/office/drawing/2014/main" id="{2449C7A9-9705-4491-8E93-667125D4552C}"/>
              </a:ext>
            </a:extLst>
          </p:cNvPr>
          <p:cNvSpPr txBox="1"/>
          <p:nvPr/>
        </p:nvSpPr>
        <p:spPr>
          <a:xfrm>
            <a:off x="8252011" y="3991539"/>
            <a:ext cx="1014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accent5">
                    <a:lumMod val="75000"/>
                  </a:schemeClr>
                </a:solidFill>
              </a:rPr>
              <a:t>60-79 Jahre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DE035D2E-CE7F-4E59-A867-D5D8F1DEB3B3}"/>
              </a:ext>
            </a:extLst>
          </p:cNvPr>
          <p:cNvSpPr txBox="1"/>
          <p:nvPr/>
        </p:nvSpPr>
        <p:spPr>
          <a:xfrm>
            <a:off x="8252011" y="5439813"/>
            <a:ext cx="1014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66A8DD"/>
                </a:solidFill>
              </a:rPr>
              <a:t>35-59 Jahre</a:t>
            </a:r>
          </a:p>
        </p:txBody>
      </p:sp>
    </p:spTree>
    <p:extLst>
      <p:ext uri="{BB962C8B-B14F-4D97-AF65-F5344CB8AC3E}">
        <p14:creationId xmlns:p14="http://schemas.microsoft.com/office/powerpoint/2010/main" val="3526388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76BE1B6-EB02-4C93-BC01-2B6FFE290393}"/>
              </a:ext>
            </a:extLst>
          </p:cNvPr>
          <p:cNvGrpSpPr/>
          <p:nvPr/>
        </p:nvGrpSpPr>
        <p:grpSpPr>
          <a:xfrm>
            <a:off x="125454" y="756146"/>
            <a:ext cx="7920000" cy="2771999"/>
            <a:chOff x="-1951076" y="1591852"/>
            <a:chExt cx="11186655" cy="4632605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D20C0731-8B49-4275-8719-4482BE41B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951076" y="1591852"/>
              <a:ext cx="11186655" cy="4632605"/>
            </a:xfrm>
            <a:prstGeom prst="rect">
              <a:avLst/>
            </a:prstGeom>
          </p:spPr>
        </p:pic>
        <p:cxnSp>
          <p:nvCxnSpPr>
            <p:cNvPr id="6" name="Gerader Verbinder 5">
              <a:extLst>
                <a:ext uri="{FF2B5EF4-FFF2-40B4-BE49-F238E27FC236}">
                  <a16:creationId xmlns:a16="http://schemas.microsoft.com/office/drawing/2014/main" id="{19856512-D8A4-4FD3-80E2-AD0AF8E47D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564641" y="2938527"/>
              <a:ext cx="859332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3D6F6517-A603-4E7D-852C-73E7E4AEE8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604451" y="4401867"/>
              <a:ext cx="8579866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93570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100" dirty="0"/>
              <a:t>ICOSARI-KH-Surveillance – Anteil COVID an SARI-Fällen bis zur 16.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4.5.2021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41F3EB5-2E1D-4F71-98A8-26AC2D4AB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907" y="3784714"/>
            <a:ext cx="7740000" cy="2837999"/>
          </a:xfrm>
          <a:prstGeom prst="rect">
            <a:avLst/>
          </a:prstGeom>
        </p:spPr>
      </p:pic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86143" y="3443120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100" dirty="0"/>
              <a:t>ICOSARI: SARI-Fälle in </a:t>
            </a:r>
            <a:r>
              <a:rPr lang="de-DE" sz="2100" dirty="0">
                <a:solidFill>
                  <a:srgbClr val="FF0000"/>
                </a:solidFill>
              </a:rPr>
              <a:t>Intensivbehandlung</a:t>
            </a:r>
            <a:r>
              <a:rPr lang="de-DE" sz="2100" dirty="0"/>
              <a:t>, Anteil mit COVID-19 bis 16. KW 2021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8112068" y="931489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71%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6991178" y="1112889"/>
            <a:ext cx="1120890" cy="32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C78B1F9E-7201-4462-B4FA-47950670C163}"/>
              </a:ext>
            </a:extLst>
          </p:cNvPr>
          <p:cNvSpPr txBox="1"/>
          <p:nvPr/>
        </p:nvSpPr>
        <p:spPr>
          <a:xfrm>
            <a:off x="8153722" y="4053302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85%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113AEEA5-A875-4609-957C-0FAA1D0B24A6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7057368" y="4237968"/>
            <a:ext cx="1096354" cy="270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22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mit/ohne COVID-19 bis zur 16.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4.5.2021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A6C554-48A6-4AC1-BAD4-32A5E09DAD68}"/>
              </a:ext>
            </a:extLst>
          </p:cNvPr>
          <p:cNvSpPr txBox="1"/>
          <p:nvPr/>
        </p:nvSpPr>
        <p:spPr>
          <a:xfrm>
            <a:off x="111339" y="1053373"/>
            <a:ext cx="17977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Nur Fälle mit maximaler</a:t>
            </a:r>
          </a:p>
          <a:p>
            <a:r>
              <a:rPr lang="de-DE" dirty="0"/>
              <a:t>Verweildauer von 7 Tagen: </a:t>
            </a:r>
          </a:p>
          <a:p>
            <a:endParaRPr lang="de-DE" b="1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1AE9827-D10D-45C1-B914-5775DD653A99}"/>
              </a:ext>
            </a:extLst>
          </p:cNvPr>
          <p:cNvSpPr txBox="1"/>
          <p:nvPr/>
        </p:nvSpPr>
        <p:spPr>
          <a:xfrm>
            <a:off x="111338" y="3768758"/>
            <a:ext cx="1594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Alle Fälle, inklusive noch</a:t>
            </a:r>
          </a:p>
          <a:p>
            <a:r>
              <a:rPr lang="de-DE" dirty="0"/>
              <a:t>liegender Patienten: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475E2B5-04AE-4E24-92AE-7F9F25633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0117" y="3429000"/>
            <a:ext cx="5388904" cy="282121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9520ACD-FB86-485C-B42E-BD0F00F0E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0117" y="856580"/>
            <a:ext cx="5388904" cy="275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54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733</Words>
  <Application>Microsoft Office PowerPoint</Application>
  <PresentationFormat>Bildschirmpräsentation (4:3)</PresentationFormat>
  <Paragraphs>88</Paragraphs>
  <Slides>8</Slides>
  <Notes>8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ＭＳ 明朝</vt:lpstr>
      <vt:lpstr>Wingdings</vt:lpstr>
      <vt:lpstr>Office-Design</vt:lpstr>
      <vt:lpstr>Ergebnisse der  syndromischen Surveillance akuter Atemwegserkrankungen  GrippeWeb,  Arbeitsgemeinschaft Influenza, ICOSARI Datenstand  4.5.2021</vt:lpstr>
      <vt:lpstr>GrippeWeb bis zur 17. KW 2021 </vt:lpstr>
      <vt:lpstr>Arbeitsgemeinschaft Influenza ARE-Konsultationen bis zur 17. KW 2021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Tolksdorf, Kristin</cp:lastModifiedBy>
  <cp:revision>2176</cp:revision>
  <cp:lastPrinted>2020-05-13T06:04:10Z</cp:lastPrinted>
  <dcterms:created xsi:type="dcterms:W3CDTF">2015-11-02T12:29:13Z</dcterms:created>
  <dcterms:modified xsi:type="dcterms:W3CDTF">2021-05-05T10:26:05Z</dcterms:modified>
</cp:coreProperties>
</file>