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700" r:id="rId2"/>
    <p:sldId id="701" r:id="rId3"/>
    <p:sldId id="698" r:id="rId4"/>
    <p:sldId id="263" r:id="rId5"/>
    <p:sldId id="699" r:id="rId6"/>
    <p:sldId id="683" r:id="rId7"/>
    <p:sldId id="692" r:id="rId8"/>
    <p:sldId id="676" r:id="rId9"/>
    <p:sldId id="677" r:id="rId10"/>
    <p:sldId id="675" r:id="rId11"/>
  </p:sldIdLst>
  <p:sldSz cx="9144000" cy="6858000" type="screen4x3"/>
  <p:notesSz cx="9928225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mali, Souaad" initials="CS" lastIdx="2" clrIdx="0">
    <p:extLst>
      <p:ext uri="{19B8F6BF-5375-455C-9EA6-DF929625EA0E}">
        <p15:presenceInfo xmlns:p15="http://schemas.microsoft.com/office/powerpoint/2012/main" userId="Chemali, Souaad" providerId="None"/>
      </p:ext>
    </p:extLst>
  </p:cmAuthor>
  <p:cmAuthor id="2" name="Esquevin, Sarah" initials="SE" lastIdx="1" clrIdx="1">
    <p:extLst>
      <p:ext uri="{19B8F6BF-5375-455C-9EA6-DF929625EA0E}">
        <p15:presenceInfo xmlns:p15="http://schemas.microsoft.com/office/powerpoint/2012/main" userId="Esquevin, Sara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FFE7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56" autoAdjust="0"/>
    <p:restoredTop sz="90426" autoAdjust="0"/>
  </p:normalViewPr>
  <p:slideViewPr>
    <p:cSldViewPr>
      <p:cViewPr varScale="1">
        <p:scale>
          <a:sx n="46" d="100"/>
          <a:sy n="46" d="100"/>
        </p:scale>
        <p:origin x="2080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7FB08-4236-47DF-9C64-EB307FBB264C}" type="datetimeFigureOut">
              <a:rPr lang="de-DE" smtClean="0"/>
              <a:t>07.05.2021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94B70-C5D2-47E8-AC41-250C6C2E10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7303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A5EFF-59C2-4B15-839E-D455986C625C}" type="datetimeFigureOut">
              <a:rPr lang="de-DE" smtClean="0"/>
              <a:t>07.05.2021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E4511-4044-4278-96C8-80777028C3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2608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6685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5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2484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https://www.mohfw.gov.in/</a:t>
            </a:r>
          </a:p>
          <a:p>
            <a:r>
              <a:rPr lang="de-DE" dirty="0"/>
              <a:t>https://covid19.who.int/region/searo/country/in</a:t>
            </a:r>
          </a:p>
          <a:p>
            <a:r>
              <a:rPr lang="de-DE" dirty="0"/>
              <a:t>https://cdn.who.int/media/docs/default-source/wrindia/situation-report/india-situation-report-65.pdf?sfvrsn=712919f8_4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highlight>
                  <a:srgbClr val="FFFF00"/>
                </a:highlight>
              </a:rPr>
              <a:t>https://en.wikipedia.org/wiki/2020_coronavirus_pandemic_in_India</a:t>
            </a:r>
          </a:p>
          <a:p>
            <a:r>
              <a:rPr lang="de-DE" dirty="0"/>
              <a:t>https://outbreak.info/location-reports?loc=IND</a:t>
            </a:r>
          </a:p>
          <a:p>
            <a:r>
              <a:rPr lang="de-DE" dirty="0"/>
              <a:t>https://ourworldindata.org/covid-vaccinations</a:t>
            </a:r>
            <a:endParaRPr lang="de-DE" dirty="0">
              <a:highlight>
                <a:srgbClr val="FFFF00"/>
              </a:highlight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https://pib.gov.in/PressReleasePage.aspx?PRID=1716366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https://www.covid19india.org/</a:t>
            </a:r>
            <a:endParaRPr lang="de-DE" dirty="0">
              <a:highlight>
                <a:srgbClr val="FFFF00"/>
              </a:highlight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Dunkelziffer: https://apnews.com/article/canada-business-pandemics-science-health-9a5edad508f63b05e4465fdffa61bcb8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https://www.reuters.com/world/india/india-posts-record-daily-rise-coronavirus-deaths-2021-05-05/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https://www.cidrap.umn.edu/news-perspective/2021/05/indias-covid-19-surge-pushes-it-over-20-million-cases</a:t>
            </a:r>
            <a:endParaRPr lang="de-DE" dirty="0">
              <a:highlight>
                <a:srgbClr val="FFFF00"/>
              </a:highlight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Population: 1.353.000.000</a:t>
            </a:r>
            <a:r>
              <a:rPr lang="de-DE" baseline="0" dirty="0"/>
              <a:t> (World Bank, 2018)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>Delhi: 16.787.941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err="1"/>
              <a:t>Maharashtra</a:t>
            </a:r>
            <a:r>
              <a:rPr lang="de-DE" baseline="0" dirty="0"/>
              <a:t>: 112.374.333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>Tamil </a:t>
            </a:r>
            <a:r>
              <a:rPr lang="de-DE" baseline="0" dirty="0" err="1"/>
              <a:t>Nadu</a:t>
            </a:r>
            <a:r>
              <a:rPr lang="de-DE" baseline="0" dirty="0"/>
              <a:t>: 72.147.030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/>
              <a:t>GISAID Daten der letzten 60 Tagen</a:t>
            </a:r>
          </a:p>
          <a:p>
            <a:pPr lvl="1"/>
            <a:r>
              <a:rPr lang="de-DE" sz="1400" dirty="0"/>
              <a:t>B.1.617.1 - 36%</a:t>
            </a:r>
            <a:endParaRPr lang="de-BE" sz="1400" dirty="0"/>
          </a:p>
          <a:p>
            <a:pPr lvl="1"/>
            <a:r>
              <a:rPr lang="de-DE" sz="1400" dirty="0"/>
              <a:t>B.1.617.2 - 12%</a:t>
            </a:r>
            <a:endParaRPr lang="de-BE" sz="1400" dirty="0"/>
          </a:p>
          <a:p>
            <a:pPr lvl="1"/>
            <a:r>
              <a:rPr lang="de-DE" sz="1400" dirty="0"/>
              <a:t>B.1.1.7 - 12%</a:t>
            </a:r>
            <a:endParaRPr lang="de-BE" sz="1400" dirty="0"/>
          </a:p>
          <a:p>
            <a:pPr lvl="1"/>
            <a:r>
              <a:rPr lang="de-DE" sz="1400" dirty="0"/>
              <a:t>B.1.351 - 3%</a:t>
            </a:r>
            <a:endParaRPr lang="de-BE" sz="140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4157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https://www.ecdc.europa.eu/en/covid-19/variants-concern</a:t>
            </a:r>
            <a:endParaRPr lang="de-B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E4511-4044-4278-96C8-80777028C33A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344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56 Länder (+5 seit der Vorwoche)</a:t>
            </a:r>
          </a:p>
          <a:p>
            <a:endParaRPr lang="de-DE" dirty="0"/>
          </a:p>
          <a:p>
            <a:r>
              <a:rPr lang="de-DE" dirty="0"/>
              <a:t>https://www.who.int/publications/m/item/weekly-epidemiological-update---2-march-2021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7204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29 Länder (+1 seit der Vorwoche)</a:t>
            </a:r>
          </a:p>
          <a:p>
            <a:endParaRPr lang="de-DE" dirty="0"/>
          </a:p>
          <a:p>
            <a:r>
              <a:rPr lang="de-DE" dirty="0"/>
              <a:t>https://www.who.int/publications/m/item/weekly-epidemiological-update---2-march-2021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8654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106 Länder (+5 seit der Vorwoche)</a:t>
            </a:r>
          </a:p>
          <a:p>
            <a:endParaRPr lang="de-DE" dirty="0"/>
          </a:p>
          <a:p>
            <a:r>
              <a:rPr lang="de-DE" dirty="0"/>
              <a:t>https://www.who.int/publications/m/item/weekly-epidemiological-update---2-march-2021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387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6" name="Rechteck 15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3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3" name="Bild 2" descr="PPT_Background_4zu3_RBG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42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07.05.2021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8856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07.05.2021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762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07.05.2021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92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07.05.2021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895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7C18AB66-73C6-482C-A963-78CAF95DF4BE}" type="datetimeFigureOut">
              <a:rPr lang="de-DE" smtClean="0"/>
              <a:pPr/>
              <a:t>07.05.2021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8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70AD1A4A-F332-C744-8611-64F7E8D2E9C9}"/>
              </a:ext>
            </a:extLst>
          </p:cNvPr>
          <p:cNvCxnSpPr/>
          <p:nvPr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69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covid19india.org/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44488" y="11938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Top 10 Länder nach Anzahl neuer COVID-19-Fälle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45034" y="518119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8C24E664-D10F-462F-B93D-A5F4CB811AA2}"/>
              </a:ext>
            </a:extLst>
          </p:cNvPr>
          <p:cNvSpPr txBox="1"/>
          <p:nvPr/>
        </p:nvSpPr>
        <p:spPr>
          <a:xfrm>
            <a:off x="1957757" y="647615"/>
            <a:ext cx="58223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002060"/>
                </a:solidFill>
              </a:rPr>
              <a:t>154.815.600 </a:t>
            </a:r>
            <a:r>
              <a:rPr lang="de-DE" sz="2000" b="1">
                <a:solidFill>
                  <a:schemeClr val="tx2"/>
                </a:solidFill>
              </a:rPr>
              <a:t>Fälle (</a:t>
            </a:r>
            <a:r>
              <a:rPr lang="de-DE" sz="2000" b="1">
                <a:solidFill>
                  <a:srgbClr val="FF0000"/>
                </a:solidFill>
              </a:rPr>
              <a:t>+</a:t>
            </a:r>
            <a:r>
              <a:rPr lang="de-DE" sz="2000" b="1" dirty="0">
                <a:solidFill>
                  <a:srgbClr val="FF0000"/>
                </a:solidFill>
              </a:rPr>
              <a:t>0,95% </a:t>
            </a:r>
            <a:r>
              <a:rPr lang="de-DE" sz="2000" b="1" dirty="0">
                <a:solidFill>
                  <a:schemeClr val="tx2"/>
                </a:solidFill>
              </a:rPr>
              <a:t>im Vergleich zu Vorwoche)</a:t>
            </a:r>
          </a:p>
          <a:p>
            <a:r>
              <a:rPr lang="de-DE" sz="2000" b="1" dirty="0">
                <a:solidFill>
                  <a:srgbClr val="002060"/>
                </a:solidFill>
              </a:rPr>
              <a:t>3.236.104 </a:t>
            </a:r>
            <a:r>
              <a:rPr lang="de-DE" sz="2000" b="1" dirty="0">
                <a:solidFill>
                  <a:schemeClr val="tx2"/>
                </a:solidFill>
              </a:rPr>
              <a:t>Todesfälle (2,1%)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5937401-3F45-4C48-9D59-D57355F71A0A}"/>
              </a:ext>
            </a:extLst>
          </p:cNvPr>
          <p:cNvSpPr txBox="1"/>
          <p:nvPr/>
        </p:nvSpPr>
        <p:spPr>
          <a:xfrm>
            <a:off x="1907704" y="6117646"/>
            <a:ext cx="7242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06.05.2021; *https://ourworldindata.org/covid-vaccinations, 05.05.2021 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BDF9B0CF-E145-480C-ACE4-09F719449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379378"/>
              </p:ext>
            </p:extLst>
          </p:nvPr>
        </p:nvGraphicFramePr>
        <p:xfrm>
          <a:off x="19237" y="1512672"/>
          <a:ext cx="9105525" cy="4420752"/>
        </p:xfrm>
        <a:graphic>
          <a:graphicData uri="http://schemas.openxmlformats.org/drawingml/2006/table">
            <a:tbl>
              <a:tblPr firstRow="1" firstCol="1" bandRow="1"/>
              <a:tblGrid>
                <a:gridCol w="1239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27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40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27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8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30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82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6055">
                  <a:extLst>
                    <a:ext uri="{9D8B030D-6E8A-4147-A177-3AD203B41FA5}">
                      <a16:colId xmlns:a16="http://schemas.microsoft.com/office/drawing/2014/main" val="2829287116"/>
                    </a:ext>
                  </a:extLst>
                </a:gridCol>
                <a:gridCol w="729358">
                  <a:extLst>
                    <a:ext uri="{9D8B030D-6E8A-4147-A177-3AD203B41FA5}">
                      <a16:colId xmlns:a16="http://schemas.microsoft.com/office/drawing/2014/main" val="542636771"/>
                    </a:ext>
                  </a:extLst>
                </a:gridCol>
              </a:tblGrid>
              <a:tr h="80290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kumulativ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Veränderung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7T-Inzidenz/ 100.000 Ew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CFR %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Mind. eine Dosis*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Vollst</a:t>
                      </a: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Geimpft*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52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Indien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077</a:t>
                      </a: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700</a:t>
                      </a: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+10.44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195,7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</a:t>
                      </a: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de-BE" sz="1800" b="0" i="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706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Brasilien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856</a:t>
                      </a: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415</a:t>
                      </a: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+4.23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195,</a:t>
                      </a: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de-BE" sz="1800" b="0" i="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</a:t>
                      </a: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de-BE" sz="1800" b="0" i="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USA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167</a:t>
                      </a: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332</a:t>
                      </a: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-9.54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</a:t>
                      </a: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de-BE" sz="1800" b="0" i="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432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Türkei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955</a:t>
                      </a: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204</a:t>
                      </a: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-32.8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242,</a:t>
                      </a: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de-BE" sz="1800" b="0" i="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</a:t>
                      </a: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de-BE" sz="1800" b="0" i="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Argentinien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047</a:t>
                      </a: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142</a:t>
                      </a: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-11.95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314,7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Frankreich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616</a:t>
                      </a: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136</a:t>
                      </a: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-27.17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210,4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</a:t>
                      </a: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de-BE" sz="1800" b="0" i="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Iran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591</a:t>
                      </a: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131</a:t>
                      </a: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-11.07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156,8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037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Deutschland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473</a:t>
                      </a: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116</a:t>
                      </a: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-16.71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139,</a:t>
                      </a: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de-BE" sz="1800" b="0" i="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756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Kolumbien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919</a:t>
                      </a: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114</a:t>
                      </a: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-4.85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225,</a:t>
                      </a: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de-BE" sz="1800" b="0" i="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</a:t>
                      </a: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de-BE" sz="1800" b="0" i="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Italien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070</a:t>
                      </a: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-16.1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126,6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B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,0</a:t>
                      </a:r>
                      <a:endParaRPr lang="de-BE" sz="1800" b="0" i="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7442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37300" y="405825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SARS-CoV-2 Varianten: VOC 202012/01 (Linie B.1.1.7)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8367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4743D720-5F43-4AF8-BC1C-5F6721973725}"/>
              </a:ext>
            </a:extLst>
          </p:cNvPr>
          <p:cNvSpPr txBox="1"/>
          <p:nvPr/>
        </p:nvSpPr>
        <p:spPr>
          <a:xfrm>
            <a:off x="2555776" y="6476007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 vom 04.05.2021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A429D98-D292-4592-B6D3-6A5CE77F1034}"/>
              </a:ext>
            </a:extLst>
          </p:cNvPr>
          <p:cNvSpPr txBox="1"/>
          <p:nvPr/>
        </p:nvSpPr>
        <p:spPr>
          <a:xfrm>
            <a:off x="827584" y="573325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Virusvarianten-Risikogebiete: Keine</a:t>
            </a:r>
            <a:endParaRPr lang="de-DE" strike="sngStrike" dirty="0">
              <a:solidFill>
                <a:srgbClr val="FF0000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A0A88CB-C773-4626-8A4C-C085EEAFB7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075"/>
          <a:stretch/>
        </p:blipFill>
        <p:spPr>
          <a:xfrm>
            <a:off x="0" y="1032186"/>
            <a:ext cx="9144000" cy="473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14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7-Tages-Inzidenz pro 100.000 Einwohner weltweit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E9B28BFB-B7BE-4DEB-A20A-BD21E5478AF8}"/>
              </a:ext>
            </a:extLst>
          </p:cNvPr>
          <p:cNvSpPr txBox="1"/>
          <p:nvPr/>
        </p:nvSpPr>
        <p:spPr>
          <a:xfrm>
            <a:off x="4746965" y="6577606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06.05.2021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A3B57DE-BE1A-488E-A3E6-F482383A89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1" b="16401"/>
          <a:stretch/>
        </p:blipFill>
        <p:spPr>
          <a:xfrm>
            <a:off x="80883" y="692696"/>
            <a:ext cx="8955614" cy="600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93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Fall- und Todeszahlen weltweit, WHO </a:t>
            </a:r>
            <a:r>
              <a:rPr lang="de-DE" sz="2400" dirty="0" err="1">
                <a:latin typeface="Scala Sans OT" panose="020B0504030101020104" pitchFamily="34" charset="0"/>
              </a:rPr>
              <a:t>SitRep</a:t>
            </a:r>
            <a:endParaRPr lang="de-DE" sz="240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20870F67-E259-4E1C-9D33-62BDE938894E}"/>
              </a:ext>
            </a:extLst>
          </p:cNvPr>
          <p:cNvSpPr txBox="1"/>
          <p:nvPr/>
        </p:nvSpPr>
        <p:spPr>
          <a:xfrm>
            <a:off x="3203848" y="6570058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, 04.05.2021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18BD52F-5884-44A0-9D06-8A8764E7E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27" y="692696"/>
            <a:ext cx="6771369" cy="336529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CF21830-CE9B-4346-8B3F-CDF4B76952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716" y="3812521"/>
            <a:ext cx="5112568" cy="277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50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>
            <a:extLst>
              <a:ext uri="{FF2B5EF4-FFF2-40B4-BE49-F238E27FC236}">
                <a16:creationId xmlns:a16="http://schemas.microsoft.com/office/drawing/2014/main" id="{36B62306-0720-460C-83BB-EF8BC3620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633" y="668916"/>
            <a:ext cx="2798197" cy="3439373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E47F0BFA-EF63-4829-9C35-749E1B7C48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233" y="4645412"/>
            <a:ext cx="4028011" cy="2030868"/>
          </a:xfrm>
          <a:prstGeom prst="rect">
            <a:avLst/>
          </a:prstGeom>
        </p:spPr>
      </p:pic>
      <p:cxnSp>
        <p:nvCxnSpPr>
          <p:cNvPr id="8" name="Gerade Verbindung 7"/>
          <p:cNvCxnSpPr/>
          <p:nvPr/>
        </p:nvCxnSpPr>
        <p:spPr>
          <a:xfrm>
            <a:off x="0" y="537695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271532" y="2587042"/>
            <a:ext cx="4875427" cy="3439374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en-US" sz="1600" dirty="0"/>
              <a:t>Je &gt;300.000 </a:t>
            </a:r>
            <a:r>
              <a:rPr lang="en-US" sz="1600" dirty="0" err="1"/>
              <a:t>aktive</a:t>
            </a:r>
            <a:r>
              <a:rPr lang="en-US" sz="1600" dirty="0"/>
              <a:t> </a:t>
            </a:r>
            <a:r>
              <a:rPr lang="en-US" sz="1600" dirty="0" err="1"/>
              <a:t>Fälle</a:t>
            </a:r>
            <a:r>
              <a:rPr lang="en-US" sz="1600" dirty="0"/>
              <a:t>: Maharashtra, Karnataka, Kerala, Goa</a:t>
            </a:r>
          </a:p>
          <a:p>
            <a:pPr>
              <a:spcBef>
                <a:spcPts val="300"/>
              </a:spcBef>
            </a:pPr>
            <a:r>
              <a:rPr lang="en-US" sz="1600" dirty="0" err="1"/>
              <a:t>stärkster</a:t>
            </a:r>
            <a:r>
              <a:rPr lang="en-US" sz="1600" dirty="0"/>
              <a:t> </a:t>
            </a:r>
            <a:r>
              <a:rPr lang="en-US" sz="1600" dirty="0" err="1"/>
              <a:t>prozentualer</a:t>
            </a:r>
            <a:r>
              <a:rPr lang="en-US" sz="1600" dirty="0"/>
              <a:t> </a:t>
            </a:r>
            <a:r>
              <a:rPr lang="en-US" sz="1600" dirty="0" err="1"/>
              <a:t>Anstieg</a:t>
            </a:r>
            <a:r>
              <a:rPr lang="en-US" sz="1600" dirty="0"/>
              <a:t> </a:t>
            </a:r>
            <a:r>
              <a:rPr lang="en-US" sz="1600" dirty="0" err="1"/>
              <a:t>im</a:t>
            </a:r>
            <a:r>
              <a:rPr lang="en-US" sz="1600" dirty="0"/>
              <a:t> </a:t>
            </a:r>
            <a:r>
              <a:rPr lang="en-US" sz="1600" dirty="0" err="1"/>
              <a:t>Vgl</a:t>
            </a:r>
            <a:r>
              <a:rPr lang="en-US" sz="1600" dirty="0"/>
              <a:t>. </a:t>
            </a:r>
            <a:r>
              <a:rPr lang="en-US" sz="1600" dirty="0" err="1"/>
              <a:t>zur</a:t>
            </a:r>
            <a:r>
              <a:rPr lang="en-US" sz="1600" dirty="0"/>
              <a:t> </a:t>
            </a:r>
            <a:r>
              <a:rPr lang="en-US" sz="1600" dirty="0" err="1"/>
              <a:t>Vorwoche</a:t>
            </a:r>
            <a:r>
              <a:rPr lang="en-US" sz="1600" dirty="0"/>
              <a:t> in den </a:t>
            </a:r>
            <a:r>
              <a:rPr lang="en-US" sz="1600" dirty="0" err="1"/>
              <a:t>östl</a:t>
            </a:r>
            <a:r>
              <a:rPr lang="en-US" sz="1600" dirty="0"/>
              <a:t>. </a:t>
            </a:r>
            <a:r>
              <a:rPr lang="en-US" sz="1600" dirty="0" err="1"/>
              <a:t>Bundesstaaten</a:t>
            </a:r>
            <a:endParaRPr lang="en-US" sz="1600" dirty="0"/>
          </a:p>
          <a:p>
            <a:pPr lvl="1">
              <a:spcBef>
                <a:spcPts val="300"/>
              </a:spcBef>
            </a:pPr>
            <a:r>
              <a:rPr lang="en-US" sz="1400" dirty="0"/>
              <a:t>Arunachal Pradesh (341%), Nagaland (341%), Manipur (203%), Assam (201%), Tripura (123%)</a:t>
            </a:r>
          </a:p>
          <a:p>
            <a:pPr>
              <a:spcBef>
                <a:spcPts val="300"/>
              </a:spcBef>
            </a:pPr>
            <a:r>
              <a:rPr lang="de-DE" sz="1600" dirty="0" err="1"/>
              <a:t>Testskapazität</a:t>
            </a:r>
            <a:r>
              <a:rPr lang="de-DE" sz="1600" dirty="0"/>
              <a:t>:</a:t>
            </a:r>
          </a:p>
          <a:p>
            <a:pPr lvl="1">
              <a:spcBef>
                <a:spcPts val="300"/>
              </a:spcBef>
            </a:pPr>
            <a:r>
              <a:rPr lang="de-DE" sz="1600" dirty="0"/>
              <a:t>derzeitige Positivrate: 21,5% (3.5.21)</a:t>
            </a:r>
          </a:p>
          <a:p>
            <a:pPr lvl="1">
              <a:spcBef>
                <a:spcPts val="300"/>
              </a:spcBef>
            </a:pPr>
            <a:r>
              <a:rPr lang="de-DE" sz="1600" dirty="0"/>
              <a:t>hohe Dunkelziffer vermutet</a:t>
            </a:r>
          </a:p>
          <a:p>
            <a:pPr>
              <a:spcBef>
                <a:spcPts val="300"/>
              </a:spcBef>
            </a:pPr>
            <a:r>
              <a:rPr lang="de-DE" sz="1600" dirty="0"/>
              <a:t>10/28 Bundesstaaten mit Lockdown oder Ausgangssperre</a:t>
            </a:r>
          </a:p>
          <a:p>
            <a:pPr>
              <a:spcBef>
                <a:spcPts val="300"/>
              </a:spcBef>
            </a:pPr>
            <a:r>
              <a:rPr lang="de-DE" sz="1600" dirty="0"/>
              <a:t>Freistellung von Medizin- und Pflegestudierenden für COVID-19-Einsatz; Planung Bau 1000 PSA </a:t>
            </a:r>
            <a:r>
              <a:rPr lang="de-DE" sz="1600" dirty="0" err="1"/>
              <a:t>oxygen</a:t>
            </a:r>
            <a:r>
              <a:rPr lang="de-DE" sz="1600" dirty="0"/>
              <a:t> plants</a:t>
            </a:r>
          </a:p>
          <a:p>
            <a:pPr>
              <a:spcBef>
                <a:spcPts val="300"/>
              </a:spcBef>
            </a:pPr>
            <a:endParaRPr lang="de-DE" sz="1400" dirty="0"/>
          </a:p>
          <a:p>
            <a:pPr>
              <a:spcBef>
                <a:spcPts val="300"/>
              </a:spcBef>
            </a:pPr>
            <a:endParaRPr lang="de-DE" sz="1400" dirty="0"/>
          </a:p>
          <a:p>
            <a:pPr>
              <a:spcBef>
                <a:spcPts val="0"/>
              </a:spcBef>
            </a:pPr>
            <a:endParaRPr lang="de-DE" sz="1800" dirty="0"/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38094" y="161181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Indien</a:t>
            </a:r>
            <a:endParaRPr lang="en-GB" sz="2400" dirty="0">
              <a:latin typeface="Scala Sans OT" panose="020B05040301010201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94431" y="616194"/>
            <a:ext cx="4752528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b="1" dirty="0">
                <a:solidFill>
                  <a:prstClr val="black"/>
                </a:solidFill>
                <a:latin typeface="ScalaSansPro-Bold" pitchFamily="50" charset="0"/>
              </a:rPr>
              <a:t>21.077.410 Fälle (WHO 06.05.2021)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600" b="1" dirty="0">
                <a:solidFill>
                  <a:prstClr val="black"/>
                </a:solidFill>
                <a:latin typeface="ScalaSansPro-Bold" pitchFamily="50" charset="0"/>
              </a:rPr>
              <a:t>230.168 Todesfälle (Fallsterblichkeit: 1,1%)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b="1" dirty="0"/>
              <a:t>7T-Inzidenz: 196 /100.000 </a:t>
            </a:r>
            <a:r>
              <a:rPr lang="de-DE" sz="1600" b="1" dirty="0" err="1"/>
              <a:t>Ew</a:t>
            </a:r>
            <a:r>
              <a:rPr lang="de-DE" sz="1600" b="1" dirty="0"/>
              <a:t>.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600" b="1" dirty="0">
                <a:solidFill>
                  <a:prstClr val="black"/>
                </a:solidFill>
              </a:rPr>
              <a:t>Fälle 7T: 2.700.886 (+10,4%)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600" b="1" dirty="0">
                <a:solidFill>
                  <a:prstClr val="black"/>
                </a:solidFill>
              </a:rPr>
              <a:t>R </a:t>
            </a:r>
            <a:r>
              <a:rPr lang="de-DE" sz="1600" b="1" dirty="0" err="1">
                <a:solidFill>
                  <a:prstClr val="black"/>
                </a:solidFill>
              </a:rPr>
              <a:t>eff</a:t>
            </a:r>
            <a:r>
              <a:rPr lang="de-DE" sz="1600" b="1" dirty="0">
                <a:solidFill>
                  <a:prstClr val="black"/>
                </a:solidFill>
              </a:rPr>
              <a:t> 7T: 1,11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b="1" dirty="0">
                <a:solidFill>
                  <a:prstClr val="black"/>
                </a:solidFill>
                <a:latin typeface="ScalaSansPro-Bold" pitchFamily="50" charset="0"/>
              </a:rPr>
              <a:t>9.4% 1. Impfdosis 2.2% vollständig geimpft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305533" y="4568564"/>
            <a:ext cx="2226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Anzahl der bestätigten Fälle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5478168" y="2587042"/>
            <a:ext cx="11214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/>
              <a:t>Maharashtra</a:t>
            </a:r>
            <a:endParaRPr lang="de-DE" sz="1400" dirty="0"/>
          </a:p>
        </p:txBody>
      </p:sp>
      <p:sp>
        <p:nvSpPr>
          <p:cNvPr id="4" name="Textfeld 3"/>
          <p:cNvSpPr txBox="1"/>
          <p:nvPr/>
        </p:nvSpPr>
        <p:spPr>
          <a:xfrm>
            <a:off x="6019053" y="1243300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Delhi</a:t>
            </a:r>
          </a:p>
        </p:txBody>
      </p:sp>
      <p:cxnSp>
        <p:nvCxnSpPr>
          <p:cNvPr id="12" name="Gerade Verbindung 11"/>
          <p:cNvCxnSpPr>
            <a:cxnSpLocks/>
          </p:cNvCxnSpPr>
          <p:nvPr/>
        </p:nvCxnSpPr>
        <p:spPr>
          <a:xfrm>
            <a:off x="6537761" y="1457892"/>
            <a:ext cx="703977" cy="470539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>
            <a:cxnSpLocks/>
          </p:cNvCxnSpPr>
          <p:nvPr/>
        </p:nvCxnSpPr>
        <p:spPr>
          <a:xfrm>
            <a:off x="6628907" y="2780090"/>
            <a:ext cx="277227" cy="54621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6142356" y="3618887"/>
            <a:ext cx="637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Kerala</a:t>
            </a:r>
          </a:p>
        </p:txBody>
      </p:sp>
      <p:cxnSp>
        <p:nvCxnSpPr>
          <p:cNvPr id="20" name="Gerade Verbindung 19"/>
          <p:cNvCxnSpPr>
            <a:cxnSpLocks/>
          </p:cNvCxnSpPr>
          <p:nvPr/>
        </p:nvCxnSpPr>
        <p:spPr>
          <a:xfrm flipV="1">
            <a:off x="6780159" y="3555394"/>
            <a:ext cx="367570" cy="227255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>
            <a:extLst>
              <a:ext uri="{FF2B5EF4-FFF2-40B4-BE49-F238E27FC236}">
                <a16:creationId xmlns:a16="http://schemas.microsoft.com/office/drawing/2014/main" id="{6FCD8091-32A4-4234-A6A1-8166E22A731D}"/>
              </a:ext>
            </a:extLst>
          </p:cNvPr>
          <p:cNvSpPr txBox="1"/>
          <p:nvPr/>
        </p:nvSpPr>
        <p:spPr>
          <a:xfrm>
            <a:off x="6300541" y="2953092"/>
            <a:ext cx="479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Goa</a:t>
            </a:r>
          </a:p>
        </p:txBody>
      </p:sp>
      <p:cxnSp>
        <p:nvCxnSpPr>
          <p:cNvPr id="34" name="Gerade Verbindung 19">
            <a:extLst>
              <a:ext uri="{FF2B5EF4-FFF2-40B4-BE49-F238E27FC236}">
                <a16:creationId xmlns:a16="http://schemas.microsoft.com/office/drawing/2014/main" id="{607CBC15-35FF-4B52-9EAF-522279E1B47D}"/>
              </a:ext>
            </a:extLst>
          </p:cNvPr>
          <p:cNvCxnSpPr>
            <a:cxnSpLocks/>
          </p:cNvCxnSpPr>
          <p:nvPr/>
        </p:nvCxnSpPr>
        <p:spPr>
          <a:xfrm flipV="1">
            <a:off x="6753495" y="3106980"/>
            <a:ext cx="210449" cy="26587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feld 38">
            <a:extLst>
              <a:ext uri="{FF2B5EF4-FFF2-40B4-BE49-F238E27FC236}">
                <a16:creationId xmlns:a16="http://schemas.microsoft.com/office/drawing/2014/main" id="{8C4ED038-F9DB-4610-8AB4-B947E343747B}"/>
              </a:ext>
            </a:extLst>
          </p:cNvPr>
          <p:cNvSpPr txBox="1"/>
          <p:nvPr/>
        </p:nvSpPr>
        <p:spPr>
          <a:xfrm>
            <a:off x="6703721" y="5695198"/>
            <a:ext cx="1828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Anzahl der Todesfälle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EEB41903-AD45-4A68-980C-73457957F44D}"/>
              </a:ext>
            </a:extLst>
          </p:cNvPr>
          <p:cNvSpPr/>
          <p:nvPr/>
        </p:nvSpPr>
        <p:spPr>
          <a:xfrm>
            <a:off x="8238292" y="1688788"/>
            <a:ext cx="780748" cy="867184"/>
          </a:xfrm>
          <a:prstGeom prst="rect">
            <a:avLst/>
          </a:prstGeom>
          <a:noFill/>
          <a:ln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9" name="Gerade Verbindung 19">
            <a:extLst>
              <a:ext uri="{FF2B5EF4-FFF2-40B4-BE49-F238E27FC236}">
                <a16:creationId xmlns:a16="http://schemas.microsoft.com/office/drawing/2014/main" id="{43765622-2872-44B9-AC10-FD562E37A346}"/>
              </a:ext>
            </a:extLst>
          </p:cNvPr>
          <p:cNvCxnSpPr>
            <a:cxnSpLocks/>
          </p:cNvCxnSpPr>
          <p:nvPr/>
        </p:nvCxnSpPr>
        <p:spPr>
          <a:xfrm flipV="1">
            <a:off x="6793029" y="3257433"/>
            <a:ext cx="255386" cy="150367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EAF680FC-28D4-4AD2-90E5-EB428467DD9F}"/>
              </a:ext>
            </a:extLst>
          </p:cNvPr>
          <p:cNvSpPr txBox="1"/>
          <p:nvPr/>
        </p:nvSpPr>
        <p:spPr>
          <a:xfrm>
            <a:off x="5921354" y="3240224"/>
            <a:ext cx="913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Karnataka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EBD7C7E-0251-479A-9197-452A552466A6}"/>
              </a:ext>
            </a:extLst>
          </p:cNvPr>
          <p:cNvSpPr txBox="1"/>
          <p:nvPr/>
        </p:nvSpPr>
        <p:spPr>
          <a:xfrm>
            <a:off x="7999931" y="6626934"/>
            <a:ext cx="10615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WHO, 05.05.21</a:t>
            </a:r>
            <a:endParaRPr lang="de-BE" sz="1050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83987EC9-8AC4-4E5E-99EF-C42CF7441EC8}"/>
              </a:ext>
            </a:extLst>
          </p:cNvPr>
          <p:cNvSpPr txBox="1"/>
          <p:nvPr/>
        </p:nvSpPr>
        <p:spPr>
          <a:xfrm>
            <a:off x="6812938" y="4070417"/>
            <a:ext cx="246413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>
                <a:hlinkClick r:id="rId5"/>
              </a:rPr>
              <a:t>https://www.covid19india.org/</a:t>
            </a:r>
            <a:r>
              <a:rPr lang="de-DE" sz="1050" dirty="0"/>
              <a:t>  06.05.21</a:t>
            </a:r>
            <a:endParaRPr lang="de-BE" sz="1050" dirty="0"/>
          </a:p>
        </p:txBody>
      </p:sp>
    </p:spTree>
    <p:extLst>
      <p:ext uri="{BB962C8B-B14F-4D97-AF65-F5344CB8AC3E}">
        <p14:creationId xmlns:p14="http://schemas.microsoft.com/office/powerpoint/2010/main" val="3266049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Indien - Virusvarianten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 2">
            <a:extLst>
              <a:ext uri="{FF2B5EF4-FFF2-40B4-BE49-F238E27FC236}">
                <a16:creationId xmlns:a16="http://schemas.microsoft.com/office/drawing/2014/main" id="{D51C6911-3426-473A-9CF3-2ADCCD313B70}"/>
              </a:ext>
            </a:extLst>
          </p:cNvPr>
          <p:cNvSpPr/>
          <p:nvPr/>
        </p:nvSpPr>
        <p:spPr>
          <a:xfrm>
            <a:off x="331836" y="4249594"/>
            <a:ext cx="7732552" cy="302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600" dirty="0"/>
              <a:t>Zeitpunkt des Anstiegs des Anteils von B.1.617 und der Fälle deutet darauf hin, dass die Variante einen wesentlichen Beitrag zur aktuellen epidemiologischen Situation leisten könnten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600" dirty="0"/>
              <a:t>vorläufige Ergebnisse zeigen für B.1.617 nur geringfügige Verringerung der Neutralisierung durch geimpfte (</a:t>
            </a:r>
            <a:r>
              <a:rPr lang="de-DE" sz="1600" dirty="0" err="1"/>
              <a:t>Covaxin</a:t>
            </a:r>
            <a:r>
              <a:rPr lang="de-DE" sz="1600" dirty="0"/>
              <a:t>) oder rekonvaleszente Seren</a:t>
            </a:r>
            <a:endParaRPr lang="de-BE" sz="1600" dirty="0"/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600" dirty="0"/>
              <a:t>Weitere Treiber der Neuinfektionen in Indien: Nichteinhaltung nicht-pharmazeutischer Maßnahmen, falsches Sicherheitsgefühl, Massenbewegungen von Stadt aufs Land, frühzeitig gelockerte Maßnahmen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600" dirty="0"/>
              <a:t>Virusvariantengebiet seit 26.04.2021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de-DE" sz="14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2DB636E-5F0D-4DC0-85FC-22A094C98F5C}"/>
              </a:ext>
            </a:extLst>
          </p:cNvPr>
          <p:cNvSpPr txBox="1"/>
          <p:nvPr/>
        </p:nvSpPr>
        <p:spPr>
          <a:xfrm>
            <a:off x="5652120" y="6462337"/>
            <a:ext cx="23551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Quelle: ECDC, HSC </a:t>
            </a:r>
            <a:r>
              <a:rPr lang="de-DE" sz="1100" dirty="0" err="1"/>
              <a:t>meeting</a:t>
            </a:r>
            <a:r>
              <a:rPr lang="de-DE" sz="1100" dirty="0"/>
              <a:t> (28.04.21)</a:t>
            </a:r>
            <a:endParaRPr lang="de-BE" sz="1100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1983FBF-C105-4B54-9264-E898BF7B8ECF}"/>
              </a:ext>
            </a:extLst>
          </p:cNvPr>
          <p:cNvPicPr/>
          <p:nvPr/>
        </p:nvPicPr>
        <p:blipFill rotWithShape="1">
          <a:blip r:embed="rId3"/>
          <a:srcRect l="25794" t="53451" r="26257" b="8817"/>
          <a:stretch/>
        </p:blipFill>
        <p:spPr bwMode="auto">
          <a:xfrm>
            <a:off x="151816" y="620688"/>
            <a:ext cx="7165362" cy="34563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93018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CBB60A-E8A6-41D5-9DCE-36136A31A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04" y="3259723"/>
            <a:ext cx="8092592" cy="492443"/>
          </a:xfrm>
        </p:spPr>
        <p:txBody>
          <a:bodyPr/>
          <a:lstStyle/>
          <a:p>
            <a:pPr algn="ctr"/>
            <a:r>
              <a:rPr lang="de-DE" sz="3200" dirty="0"/>
              <a:t>BACK-UP</a:t>
            </a:r>
            <a:endParaRPr lang="de-BE" sz="3200" dirty="0"/>
          </a:p>
        </p:txBody>
      </p:sp>
    </p:spTree>
    <p:extLst>
      <p:ext uri="{BB962C8B-B14F-4D97-AF65-F5344CB8AC3E}">
        <p14:creationId xmlns:p14="http://schemas.microsoft.com/office/powerpoint/2010/main" val="3861072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BC5CB5D-A843-4705-9A9A-F7E139325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94" y="53078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 SARS-CoV-2 </a:t>
            </a:r>
            <a:r>
              <a:rPr lang="de-DE" sz="2400" dirty="0" err="1">
                <a:latin typeface="Scala Sans OT" panose="020B0504030101020104" pitchFamily="34" charset="0"/>
              </a:rPr>
              <a:t>variants</a:t>
            </a:r>
            <a:r>
              <a:rPr lang="de-DE" sz="2400" dirty="0">
                <a:latin typeface="Scala Sans OT" panose="020B0504030101020104" pitchFamily="34" charset="0"/>
              </a:rPr>
              <a:t> </a:t>
            </a:r>
            <a:r>
              <a:rPr lang="de-DE" sz="2400" dirty="0" err="1">
                <a:latin typeface="Scala Sans OT" panose="020B0504030101020104" pitchFamily="34" charset="0"/>
              </a:rPr>
              <a:t>of</a:t>
            </a:r>
            <a:r>
              <a:rPr lang="de-DE" sz="2400" dirty="0">
                <a:latin typeface="Scala Sans OT" panose="020B0504030101020104" pitchFamily="34" charset="0"/>
              </a:rPr>
              <a:t> </a:t>
            </a:r>
            <a:r>
              <a:rPr lang="de-DE" sz="2400" dirty="0" err="1">
                <a:latin typeface="Scala Sans OT" panose="020B0504030101020104" pitchFamily="34" charset="0"/>
              </a:rPr>
              <a:t>concern</a:t>
            </a:r>
            <a:r>
              <a:rPr lang="de-DE" sz="2400" dirty="0">
                <a:latin typeface="Scala Sans OT" panose="020B0504030101020104" pitchFamily="34" charset="0"/>
              </a:rPr>
              <a:t> (ECDC, 04.05.2021)</a:t>
            </a:r>
          </a:p>
        </p:txBody>
      </p:sp>
      <p:cxnSp>
        <p:nvCxnSpPr>
          <p:cNvPr id="6" name="Gerade Verbindung 7">
            <a:extLst>
              <a:ext uri="{FF2B5EF4-FFF2-40B4-BE49-F238E27FC236}">
                <a16:creationId xmlns:a16="http://schemas.microsoft.com/office/drawing/2014/main" id="{3CE1BDCF-5B7B-45E8-9396-1A617A3BB900}"/>
              </a:ext>
            </a:extLst>
          </p:cNvPr>
          <p:cNvCxnSpPr/>
          <p:nvPr/>
        </p:nvCxnSpPr>
        <p:spPr>
          <a:xfrm>
            <a:off x="0" y="506394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0707FDC7-D8BB-4221-9FEC-43B1F9A7437B}"/>
              </a:ext>
            </a:extLst>
          </p:cNvPr>
          <p:cNvSpPr txBox="1"/>
          <p:nvPr/>
        </p:nvSpPr>
        <p:spPr>
          <a:xfrm>
            <a:off x="5002706" y="4149080"/>
            <a:ext cx="41412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8</a:t>
            </a:r>
            <a:r>
              <a:rPr lang="de-DE" dirty="0"/>
              <a:t> </a:t>
            </a:r>
            <a:r>
              <a:rPr lang="de-DE" dirty="0" err="1"/>
              <a:t>Variants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interest</a:t>
            </a:r>
            <a:r>
              <a:rPr lang="de-DE" dirty="0"/>
              <a:t> (VOI)</a:t>
            </a:r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r>
              <a:rPr lang="de-DE" dirty="0"/>
              <a:t>	      16 </a:t>
            </a:r>
            <a:r>
              <a:rPr lang="de-DE" dirty="0" err="1"/>
              <a:t>variants</a:t>
            </a:r>
            <a:r>
              <a:rPr lang="de-DE" dirty="0"/>
              <a:t> </a:t>
            </a:r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/>
              <a:t>monitoring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145C6CF-AC60-460C-A388-987D99FB6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32" y="545418"/>
            <a:ext cx="4574556" cy="233109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532C964-EA19-4588-9E54-EA8C2D20D822}"/>
              </a:ext>
            </a:extLst>
          </p:cNvPr>
          <p:cNvSpPr txBox="1"/>
          <p:nvPr/>
        </p:nvSpPr>
        <p:spPr>
          <a:xfrm>
            <a:off x="5002706" y="1772816"/>
            <a:ext cx="2764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4</a:t>
            </a:r>
            <a:r>
              <a:rPr lang="de-DE" dirty="0"/>
              <a:t> </a:t>
            </a:r>
            <a:r>
              <a:rPr lang="de-DE" dirty="0" err="1"/>
              <a:t>Variants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concern</a:t>
            </a:r>
            <a:r>
              <a:rPr lang="de-DE" dirty="0"/>
              <a:t> (VOC)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6315390-EB59-4269-834F-D6D53B1591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97" y="2922656"/>
            <a:ext cx="4572914" cy="393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491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37300" y="405825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SARS-CoV-2 Varianten: 501Y.V2 (Linie B1.351) 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8367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97535B97-82AF-4C0C-9D43-90035C9915C6}"/>
              </a:ext>
            </a:extLst>
          </p:cNvPr>
          <p:cNvSpPr txBox="1"/>
          <p:nvPr/>
        </p:nvSpPr>
        <p:spPr>
          <a:xfrm>
            <a:off x="471202" y="5709927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Virusvarianten-Risikogebiete: </a:t>
            </a:r>
            <a:r>
              <a:rPr lang="de-DE" sz="1600" dirty="0"/>
              <a:t>Botsuana</a:t>
            </a:r>
            <a:r>
              <a:rPr lang="de-DE" sz="1600" b="1" dirty="0"/>
              <a:t>, </a:t>
            </a:r>
            <a:r>
              <a:rPr lang="de-DE" sz="1600" dirty="0" err="1"/>
              <a:t>Eswatini</a:t>
            </a:r>
            <a:r>
              <a:rPr lang="de-DE" sz="1600" dirty="0"/>
              <a:t>, Lesotho, Malawi, Mosambik, 			               Sambia, Simbabwe, Südafrika, Moselle in Grand Est (Frankreich)</a:t>
            </a:r>
          </a:p>
          <a:p>
            <a:r>
              <a:rPr lang="de-DE" sz="1600" b="1" dirty="0"/>
              <a:t>Unter Beobachtung: </a:t>
            </a:r>
            <a:r>
              <a:rPr lang="de-DE" sz="1600" dirty="0"/>
              <a:t>Afrika (u.a. Angola, Burundi, Ghana, Kenia, Namibia, Nigeria, Ruanda, Tansania)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C99A010-DB9E-499A-A3FD-E8C5069D9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4095"/>
            <a:ext cx="9144000" cy="476980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D7DECCD3-AC41-4638-B2AF-6ACE41C87966}"/>
              </a:ext>
            </a:extLst>
          </p:cNvPr>
          <p:cNvSpPr txBox="1"/>
          <p:nvPr/>
        </p:nvSpPr>
        <p:spPr>
          <a:xfrm>
            <a:off x="2555776" y="6476007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 vom 04.05.2021</a:t>
            </a:r>
          </a:p>
        </p:txBody>
      </p:sp>
    </p:spTree>
    <p:extLst>
      <p:ext uri="{BB962C8B-B14F-4D97-AF65-F5344CB8AC3E}">
        <p14:creationId xmlns:p14="http://schemas.microsoft.com/office/powerpoint/2010/main" val="3814689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37300" y="405825"/>
            <a:ext cx="8092592" cy="369332"/>
          </a:xfrm>
        </p:spPr>
        <p:txBody>
          <a:bodyPr/>
          <a:lstStyle/>
          <a:p>
            <a:r>
              <a:rPr lang="sv-SE" sz="2400" dirty="0">
                <a:latin typeface="Scala Sans OT" panose="020B0504030101020104" pitchFamily="34" charset="0"/>
              </a:rPr>
              <a:t>SARS-CoV-2 Varianten: P1. Variante (Linie B1.128.1)</a:t>
            </a:r>
            <a:endParaRPr lang="de-DE" sz="240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8367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926FE536-4C84-48A1-B1CF-C32DC0836CEA}"/>
              </a:ext>
            </a:extLst>
          </p:cNvPr>
          <p:cNvSpPr txBox="1"/>
          <p:nvPr/>
        </p:nvSpPr>
        <p:spPr>
          <a:xfrm>
            <a:off x="475184" y="5896347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Virusvarianten-Risikogebiete: </a:t>
            </a:r>
            <a:r>
              <a:rPr lang="de-DE" dirty="0"/>
              <a:t>Brasilien</a:t>
            </a:r>
          </a:p>
          <a:p>
            <a:r>
              <a:rPr lang="de-DE" b="1" dirty="0"/>
              <a:t>Unter Beobachtung: </a:t>
            </a:r>
            <a:r>
              <a:rPr lang="de-DE" dirty="0"/>
              <a:t>Südamerika, </a:t>
            </a:r>
            <a:r>
              <a:rPr lang="de-DE" dirty="0">
                <a:solidFill>
                  <a:srgbClr val="0070C0"/>
                </a:solidFill>
              </a:rPr>
              <a:t>Kanada,</a:t>
            </a:r>
            <a:r>
              <a:rPr lang="de-DE" dirty="0"/>
              <a:t> Italien, Niederlande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77D0D00-17D6-4F66-BB05-5AB4E8A1ABF5}"/>
              </a:ext>
            </a:extLst>
          </p:cNvPr>
          <p:cNvSpPr txBox="1"/>
          <p:nvPr/>
        </p:nvSpPr>
        <p:spPr>
          <a:xfrm>
            <a:off x="2555776" y="6476007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 vom 04.05.2021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B6D37E4-672F-4996-AF9B-9768501D5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4512"/>
            <a:ext cx="9144000" cy="470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71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981</Words>
  <Application>Microsoft Office PowerPoint</Application>
  <PresentationFormat>Bildschirmpräsentation (4:3)</PresentationFormat>
  <Paragraphs>213</Paragraphs>
  <Slides>10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Arial</vt:lpstr>
      <vt:lpstr>Calibri</vt:lpstr>
      <vt:lpstr>ＭＳ 明朝</vt:lpstr>
      <vt:lpstr>Scala Sans OT</vt:lpstr>
      <vt:lpstr>ScalaSansPro-Bold</vt:lpstr>
      <vt:lpstr>Wingdings</vt:lpstr>
      <vt:lpstr>Office-Design</vt:lpstr>
      <vt:lpstr>Top 10 Länder nach Anzahl neuer COVID-19-Fälle</vt:lpstr>
      <vt:lpstr>7-Tages-Inzidenz pro 100.000 Einwohner weltweit</vt:lpstr>
      <vt:lpstr>Fall- und Todeszahlen weltweit, WHO SitRep</vt:lpstr>
      <vt:lpstr>Indien</vt:lpstr>
      <vt:lpstr>Indien - Virusvarianten</vt:lpstr>
      <vt:lpstr>BACK-UP</vt:lpstr>
      <vt:lpstr> SARS-CoV-2 variants of concern (ECDC, 04.05.2021)</vt:lpstr>
      <vt:lpstr>SARS-CoV-2 Varianten: 501Y.V2 (Linie B1.351) </vt:lpstr>
      <vt:lpstr>SARS-CoV-2 Varianten: P1. Variante (Linie B1.128.1)</vt:lpstr>
      <vt:lpstr>SARS-CoV-2 Varianten: VOC 202012/01 (Linie B.1.1.7)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COVID-19/ Schweiz</dc:title>
  <dc:creator>Karo, Basel</dc:creator>
  <cp:lastModifiedBy>Rexroth, Ute</cp:lastModifiedBy>
  <cp:revision>1451</cp:revision>
  <cp:lastPrinted>2020-09-29T15:21:52Z</cp:lastPrinted>
  <dcterms:created xsi:type="dcterms:W3CDTF">2020-03-24T07:57:46Z</dcterms:created>
  <dcterms:modified xsi:type="dcterms:W3CDTF">2021-05-07T10:51:54Z</dcterms:modified>
</cp:coreProperties>
</file>