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5" r:id="rId3"/>
    <p:sldId id="266" r:id="rId4"/>
    <p:sldId id="269" r:id="rId5"/>
    <p:sldId id="270" r:id="rId6"/>
    <p:sldId id="338" r:id="rId7"/>
    <p:sldId id="280" r:id="rId8"/>
    <p:sldId id="281" r:id="rId9"/>
    <p:sldId id="279" r:id="rId10"/>
    <p:sldId id="283" r:id="rId11"/>
    <p:sldId id="339" r:id="rId1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3" autoAdjust="0"/>
    <p:restoredTop sz="93801" autoAdjust="0"/>
  </p:normalViewPr>
  <p:slideViewPr>
    <p:cSldViewPr snapToGrid="0" snapToObjects="1">
      <p:cViewPr varScale="1">
        <p:scale>
          <a:sx n="142" d="100"/>
          <a:sy n="142" d="100"/>
        </p:scale>
        <p:origin x="89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geschätzte ARE in KW 17:</a:t>
            </a:r>
          </a:p>
          <a:p>
            <a:r>
              <a:rPr lang="de-DE" sz="1000" b="0" dirty="0"/>
              <a:t>0-5 Jahre:	260.000 ARE (5.400/100.000), davon 21%</a:t>
            </a:r>
            <a:r>
              <a:rPr lang="de-DE" sz="1000" b="0" baseline="0" dirty="0"/>
              <a:t> mit Arztbesuch (rund 54.000 Kinder)</a:t>
            </a:r>
            <a:endParaRPr lang="de-DE" sz="1000" b="0" dirty="0"/>
          </a:p>
          <a:p>
            <a:r>
              <a:rPr lang="de-DE" sz="1000" b="0" dirty="0"/>
              <a:t>6-10 Jahre:	  55.000</a:t>
            </a:r>
            <a:r>
              <a:rPr lang="de-DE" sz="1000" b="0" baseline="0" dirty="0"/>
              <a:t> ARE (1.500/</a:t>
            </a:r>
            <a:r>
              <a:rPr lang="de-DE" sz="1000" b="0" dirty="0"/>
              <a:t>100.000</a:t>
            </a:r>
            <a:r>
              <a:rPr lang="de-DE" sz="1000" b="0" baseline="0" dirty="0"/>
              <a:t>), </a:t>
            </a:r>
            <a:r>
              <a:rPr lang="de-DE" sz="1000" b="0" dirty="0"/>
              <a:t>davon 11%</a:t>
            </a:r>
            <a:r>
              <a:rPr lang="de-DE" sz="1000" b="0" baseline="0" dirty="0"/>
              <a:t> mit Arztbesuch (rund   6.000 Kinder)</a:t>
            </a:r>
            <a:endParaRPr lang="de-DE" sz="1000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/>
              <a:t>11-14 Jahre:	  30</a:t>
            </a:r>
            <a:r>
              <a:rPr lang="de-DE" sz="1000" b="0" baseline="0" dirty="0"/>
              <a:t>.</a:t>
            </a:r>
            <a:r>
              <a:rPr lang="de-DE" sz="1000" b="0" dirty="0"/>
              <a:t>000 ARE (1.000/100.000),</a:t>
            </a:r>
            <a:r>
              <a:rPr lang="de-DE" sz="1000" b="0" baseline="0" dirty="0"/>
              <a:t> </a:t>
            </a:r>
            <a:r>
              <a:rPr lang="de-DE" sz="1000" b="0" dirty="0"/>
              <a:t>davon 0%</a:t>
            </a:r>
            <a:r>
              <a:rPr lang="de-DE" sz="1000" b="0" baseline="0" dirty="0"/>
              <a:t> mit Arztbesuch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AG     n (gesamt)	n (KW 178		% KW 17</a:t>
            </a:r>
            <a:r>
              <a:rPr lang="de-DE" sz="1200" baseline="0" dirty="0"/>
              <a:t>    </a:t>
            </a:r>
            <a:r>
              <a:rPr lang="de-DE" sz="1200" dirty="0"/>
              <a:t>Bevölkerungsanteil</a:t>
            </a:r>
          </a:p>
          <a:p>
            <a:r>
              <a:rPr lang="de-DE" sz="1200" dirty="0"/>
              <a:t>0-5:    110.195		4.990  (105/100.000)	5,0%		5,7%</a:t>
            </a:r>
          </a:p>
          <a:p>
            <a:r>
              <a:rPr lang="de-DE" sz="1200" dirty="0"/>
              <a:t>6-10:  117.841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5.669</a:t>
            </a:r>
            <a:r>
              <a:rPr lang="de-DE" sz="1200" dirty="0"/>
              <a:t>  (154/100.000)	5,7%		4,4%</a:t>
            </a:r>
          </a:p>
          <a:p>
            <a:r>
              <a:rPr lang="de-DE" sz="1200" dirty="0"/>
              <a:t>11-14: 106.913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4.802</a:t>
            </a:r>
            <a:r>
              <a:rPr lang="de-DE" sz="1200" dirty="0"/>
              <a:t>  (162/100.000)	4,9%		3,6%</a:t>
            </a:r>
          </a:p>
          <a:p>
            <a:r>
              <a:rPr lang="de-DE" sz="1200" dirty="0"/>
              <a:t>15-20: 255.636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8.431  </a:t>
            </a:r>
            <a:r>
              <a:rPr lang="de-DE" sz="1200" dirty="0"/>
              <a:t>(175/100.000)	8,5%		5,8%</a:t>
            </a:r>
          </a:p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48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147 neue Ausbrüche (inkl. Nachmeldungen)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Ostern im Median 3-4 Fälle pro Ausbruch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92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-108 neue Ausbrüche (inkl. Nachmeldungen)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-Nach Ostern sehr steiler Anstieg auf 115 Ausbrüche pro Woche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-Seit März größtenteils kleine Ausbrüche (median: 2-3 Fälle)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-Seit Ende Lockdown (KW 8) ist die Mehrheit der Ausbruchsfälle 6-10 Jahre alt (44%)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622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92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10.05.2021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5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571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10.05.2021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10.05.2021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10.05.2021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10.05.2021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10.05.2021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10.05.2021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10.05.2021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10.05.2021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2;5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2-68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10.05.2021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C93619C-E435-462C-95E4-11C54738F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6" y="1524000"/>
            <a:ext cx="2733675" cy="2095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4F32162-2A46-445F-8D51-756565237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087" y="2035017"/>
            <a:ext cx="4256922" cy="24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6DB350-4000-4C18-9743-19CD1D22A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10.05.2021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5E0E46-2B2A-439A-9D3C-0F13205E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91155A-7CC3-4515-A36D-BE693BE9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983646" cy="714291"/>
          </a:xfrm>
        </p:spPr>
        <p:txBody>
          <a:bodyPr/>
          <a:lstStyle/>
          <a:p>
            <a:r>
              <a:rPr lang="de-DE" dirty="0"/>
              <a:t>Krankheitsschwere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2957B7-9445-446D-A7AD-166F6FB07FAF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10.05.2021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DE81FBC-EC47-49EC-86F5-CD983F3CC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40" y="544750"/>
            <a:ext cx="3700504" cy="2027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ADFC246-0505-4207-956C-C834C9165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023" y="549226"/>
            <a:ext cx="3700504" cy="202252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61406CB-4ADC-49B4-9805-F94EA4DCC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40" y="2740263"/>
            <a:ext cx="3700504" cy="20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2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10.05.2021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10.05.2021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10.05.2021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04.05.2021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Vergleich der für die Bevölkerung in Deutschland geschätzten Inzidenzen akuter respiratorischer Erkrankungen (ARE) nach Altersgruppe und Kalenderwoche für die Jahre 2020/21 im Vergleich zu 2016-2019. Es wurde mit Ausnahme der letzten drei Kalenderwochen in 2020/21 ein gleitender 3-Wochen-Mittelwert verwendet.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D565FF-1A03-420F-A140-70CFB8B7C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71" y="508390"/>
            <a:ext cx="5953627" cy="42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10.05.2021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10.05.2021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5805D0E-2C2D-482B-9FCB-7D07C69F4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5" y="1258798"/>
            <a:ext cx="4553623" cy="29728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1CC470-705C-419E-BA24-E44DB99ED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529" y="1258798"/>
            <a:ext cx="4251620" cy="298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10.05.2021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9043" y="123900"/>
            <a:ext cx="6457035" cy="714291"/>
          </a:xfrm>
        </p:spPr>
        <p:txBody>
          <a:bodyPr/>
          <a:lstStyle/>
          <a:p>
            <a:r>
              <a:rPr lang="de-DE" sz="2400" dirty="0"/>
              <a:t>COVID-19: Inzidenz und Anteil AG 0-5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94216" y="4742698"/>
            <a:ext cx="25486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10.05.2021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1D25A2-2E2F-402B-B21F-3F5B9950E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48" y="273844"/>
            <a:ext cx="2117252" cy="55362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BA06995-6007-43A6-9B39-DE99B2B0F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277" y="1289078"/>
            <a:ext cx="4560280" cy="32088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C54BDE6-08B2-455D-B1F2-477EBF463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8" y="1272570"/>
            <a:ext cx="4395003" cy="32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3.008 Ausbrüche in Kindergärten/Horte (&gt;= 2 Fälle) übermittelt</a:t>
            </a:r>
          </a:p>
          <a:p>
            <a:pPr lvl="1"/>
            <a:r>
              <a:rPr lang="de-DE" sz="1200" dirty="0"/>
              <a:t>2.537 (84%) Ausbrüche mit Kinderbeteiligung (&lt;15J.), 45% (8.053/18.023) der Fälle sind 0 - 5 Jahre alt</a:t>
            </a:r>
          </a:p>
          <a:p>
            <a:pPr lvl="1"/>
            <a:r>
              <a:rPr lang="de-DE" sz="1200" dirty="0"/>
              <a:t>470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10.05.2021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6088" y="230428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10.05.2021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2A71BD-C547-438D-8E98-48E33DE29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3015"/>
            <a:ext cx="9144000" cy="29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10.05.2021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934" y="1040169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637949" y="1084801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298293" y="1526952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 7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2-103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10.05.2021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36062F0-4A00-47A5-B0B7-5305B406F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49" y="1617817"/>
            <a:ext cx="3124200" cy="2095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1BCC65A-4EF9-47B6-AC97-9A8556460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299" y="2346373"/>
            <a:ext cx="4200788" cy="22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2.270 Ausbrüche in Schulen übermittelt (&gt;= 2 Fälle, 0-5 Jahre ausgeschlossen) </a:t>
            </a:r>
          </a:p>
          <a:p>
            <a:pPr lvl="1"/>
            <a:r>
              <a:rPr lang="de-DE" sz="1200" dirty="0"/>
              <a:t>2. 213 (94%) Ausbrüche mit Fällen &lt; 21 Jahren, 30% (6-10J.), 22% (11-14J.), 27% (15-20J.), 21% (21+)</a:t>
            </a:r>
          </a:p>
          <a:p>
            <a:pPr lvl="1"/>
            <a:r>
              <a:rPr lang="de-DE" sz="1200" dirty="0"/>
              <a:t>147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10.05.2021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10.05.2021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742237-51FB-4B92-95C7-63E535937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6850"/>
            <a:ext cx="9144000" cy="35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Microsoft Office PowerPoint</Application>
  <PresentationFormat>Bildschirmpräsentation (16:9)</PresentationFormat>
  <Paragraphs>102</Paragraphs>
  <Slides>11</Slides>
  <Notes>8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COVID-19: Inzidenz und Anteil AG 0-5</vt:lpstr>
      <vt:lpstr>Ausbrüche in Kindergärten/Horte</vt:lpstr>
      <vt:lpstr>Ausbruchsgröße</vt:lpstr>
      <vt:lpstr>Ausbrüche in Schulen</vt:lpstr>
      <vt:lpstr>Ausbruchsgröße      </vt:lpstr>
      <vt:lpstr>Krankheitsschwere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564</cp:revision>
  <dcterms:created xsi:type="dcterms:W3CDTF">2015-11-02T12:29:13Z</dcterms:created>
  <dcterms:modified xsi:type="dcterms:W3CDTF">2021-05-10T08:59:40Z</dcterms:modified>
</cp:coreProperties>
</file>