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65" r:id="rId4"/>
    <p:sldId id="272" r:id="rId5"/>
    <p:sldId id="266" r:id="rId6"/>
    <p:sldId id="267" r:id="rId7"/>
    <p:sldId id="268" r:id="rId8"/>
    <p:sldId id="273" r:id="rId9"/>
    <p:sldId id="261" r:id="rId10"/>
    <p:sldId id="274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1422" y="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B.1.617\2021-05-11_B.1.617_B1617x_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B.1.617\2021-05-07_B1617x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B.1.617\2021-05-07_B1617x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B.1.617\2021-05-07_B1617x.Alter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18-2021\Daten\2021-05-11_sequencing_desh_report_KW17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[2021-05-11_B.1.617_B1617x_data.csv]pivot_all!PivotTable1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pivot_all!$B$3:$B$4</c:f>
              <c:strCache>
                <c:ptCount val="1"/>
                <c:pt idx="0">
                  <c:v>B.1.617.1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pivot_all!$A$5:$A$15</c:f>
              <c:strCache>
                <c:ptCount val="10"/>
                <c:pt idx="0">
                  <c:v>2021-KW09</c:v>
                </c:pt>
                <c:pt idx="1">
                  <c:v>2021-KW10</c:v>
                </c:pt>
                <c:pt idx="2">
                  <c:v>2021-KW11</c:v>
                </c:pt>
                <c:pt idx="3">
                  <c:v>2021-KW12</c:v>
                </c:pt>
                <c:pt idx="4">
                  <c:v>2021-KW13</c:v>
                </c:pt>
                <c:pt idx="5">
                  <c:v>2021-KW14</c:v>
                </c:pt>
                <c:pt idx="6">
                  <c:v>2021-KW15</c:v>
                </c:pt>
                <c:pt idx="7">
                  <c:v>2021-KW16</c:v>
                </c:pt>
                <c:pt idx="8">
                  <c:v>2021-KW17</c:v>
                </c:pt>
                <c:pt idx="9">
                  <c:v>2021-KW18</c:v>
                </c:pt>
              </c:strCache>
            </c:strRef>
          </c:cat>
          <c:val>
            <c:numRef>
              <c:f>pivot_all!$B$5:$B$15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14</c:v>
                </c:pt>
                <c:pt idx="7">
                  <c:v>28</c:v>
                </c:pt>
                <c:pt idx="8">
                  <c:v>35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7-488C-9F9E-29B819554510}"/>
            </c:ext>
          </c:extLst>
        </c:ser>
        <c:ser>
          <c:idx val="1"/>
          <c:order val="1"/>
          <c:tx>
            <c:strRef>
              <c:f>pivot_all!$C$3:$C$4</c:f>
              <c:strCache>
                <c:ptCount val="1"/>
                <c:pt idx="0">
                  <c:v>B.1.617.2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pivot_all!$A$5:$A$15</c:f>
              <c:strCache>
                <c:ptCount val="10"/>
                <c:pt idx="0">
                  <c:v>2021-KW09</c:v>
                </c:pt>
                <c:pt idx="1">
                  <c:v>2021-KW10</c:v>
                </c:pt>
                <c:pt idx="2">
                  <c:v>2021-KW11</c:v>
                </c:pt>
                <c:pt idx="3">
                  <c:v>2021-KW12</c:v>
                </c:pt>
                <c:pt idx="4">
                  <c:v>2021-KW13</c:v>
                </c:pt>
                <c:pt idx="5">
                  <c:v>2021-KW14</c:v>
                </c:pt>
                <c:pt idx="6">
                  <c:v>2021-KW15</c:v>
                </c:pt>
                <c:pt idx="7">
                  <c:v>2021-KW16</c:v>
                </c:pt>
                <c:pt idx="8">
                  <c:v>2021-KW17</c:v>
                </c:pt>
                <c:pt idx="9">
                  <c:v>2021-KW18</c:v>
                </c:pt>
              </c:strCache>
            </c:strRef>
          </c:cat>
          <c:val>
            <c:numRef>
              <c:f>pivot_all!$C$5:$C$15</c:f>
              <c:numCache>
                <c:formatCode>General</c:formatCode>
                <c:ptCount val="10"/>
                <c:pt idx="3">
                  <c:v>1</c:v>
                </c:pt>
                <c:pt idx="5">
                  <c:v>6</c:v>
                </c:pt>
                <c:pt idx="6">
                  <c:v>16</c:v>
                </c:pt>
                <c:pt idx="7">
                  <c:v>42</c:v>
                </c:pt>
                <c:pt idx="8">
                  <c:v>35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7-488C-9F9E-29B819554510}"/>
            </c:ext>
          </c:extLst>
        </c:ser>
        <c:ser>
          <c:idx val="2"/>
          <c:order val="2"/>
          <c:tx>
            <c:strRef>
              <c:f>pivot_all!$D$3:$D$4</c:f>
              <c:strCache>
                <c:ptCount val="1"/>
                <c:pt idx="0">
                  <c:v>B.1.617.3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pivot_all!$A$5:$A$15</c:f>
              <c:strCache>
                <c:ptCount val="10"/>
                <c:pt idx="0">
                  <c:v>2021-KW09</c:v>
                </c:pt>
                <c:pt idx="1">
                  <c:v>2021-KW10</c:v>
                </c:pt>
                <c:pt idx="2">
                  <c:v>2021-KW11</c:v>
                </c:pt>
                <c:pt idx="3">
                  <c:v>2021-KW12</c:v>
                </c:pt>
                <c:pt idx="4">
                  <c:v>2021-KW13</c:v>
                </c:pt>
                <c:pt idx="5">
                  <c:v>2021-KW14</c:v>
                </c:pt>
                <c:pt idx="6">
                  <c:v>2021-KW15</c:v>
                </c:pt>
                <c:pt idx="7">
                  <c:v>2021-KW16</c:v>
                </c:pt>
                <c:pt idx="8">
                  <c:v>2021-KW17</c:v>
                </c:pt>
                <c:pt idx="9">
                  <c:v>2021-KW18</c:v>
                </c:pt>
              </c:strCache>
            </c:strRef>
          </c:cat>
          <c:val>
            <c:numRef>
              <c:f>pivot_all!$D$5:$D$15</c:f>
              <c:numCache>
                <c:formatCode>General</c:formatCode>
                <c:ptCount val="10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7-488C-9F9E-29B819554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361648"/>
        <c:axId val="633356072"/>
      </c:barChart>
      <c:catAx>
        <c:axId val="63336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3356072"/>
        <c:crosses val="autoZero"/>
        <c:auto val="1"/>
        <c:lblAlgn val="ctr"/>
        <c:lblOffset val="100"/>
        <c:noMultiLvlLbl val="0"/>
      </c:catAx>
      <c:valAx>
        <c:axId val="63335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3336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[2021-05-07_B1617x_data.xlsx]Tabelle4!PivotTable5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B.1.617.x</a:t>
            </a:r>
            <a:br>
              <a:rPr lang="de-DE" dirty="0"/>
            </a:br>
            <a:r>
              <a:rPr lang="de-DE" dirty="0"/>
              <a:t>Quelle</a:t>
            </a:r>
            <a:r>
              <a:rPr lang="de-DE" baseline="0" dirty="0"/>
              <a:t>: Meldesystem</a:t>
            </a:r>
            <a:r>
              <a:rPr lang="de-DE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Tabelle4!$B$3:$B$4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Tabelle4!$B$5:$B$8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5-43AF-B9A2-E05950B2822A}"/>
            </c:ext>
          </c:extLst>
        </c:ser>
        <c:ser>
          <c:idx val="1"/>
          <c:order val="1"/>
          <c:tx>
            <c:strRef>
              <c:f>Tabelle4!$C$3:$C$4</c:f>
              <c:strCache>
                <c:ptCount val="1"/>
                <c:pt idx="0">
                  <c:v>Berlin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Tabelle4!$C$5:$C$8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5-43AF-B9A2-E05950B2822A}"/>
            </c:ext>
          </c:extLst>
        </c:ser>
        <c:ser>
          <c:idx val="2"/>
          <c:order val="2"/>
          <c:tx>
            <c:strRef>
              <c:f>Tabelle4!$D$3:$D$4</c:f>
              <c:strCache>
                <c:ptCount val="1"/>
                <c:pt idx="0">
                  <c:v>Hamburg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Tabelle4!$D$5:$D$8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5-43AF-B9A2-E05950B2822A}"/>
            </c:ext>
          </c:extLst>
        </c:ser>
        <c:ser>
          <c:idx val="3"/>
          <c:order val="3"/>
          <c:tx>
            <c:strRef>
              <c:f>Tabelle4!$E$3:$E$4</c:f>
              <c:strCache>
                <c:ptCount val="1"/>
                <c:pt idx="0">
                  <c:v>Hessen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Tabelle4!$E$5:$E$8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5-43AF-B9A2-E05950B2822A}"/>
            </c:ext>
          </c:extLst>
        </c:ser>
        <c:ser>
          <c:idx val="4"/>
          <c:order val="4"/>
          <c:tx>
            <c:strRef>
              <c:f>Tabelle4!$F$3:$F$4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Tabelle4!$F$5:$F$8</c:f>
              <c:numCache>
                <c:formatCode>General</c:formatCode>
                <c:ptCount val="3"/>
                <c:pt idx="0">
                  <c:v>44</c:v>
                </c:pt>
                <c:pt idx="1">
                  <c:v>55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5-43AF-B9A2-E05950B2822A}"/>
            </c:ext>
          </c:extLst>
        </c:ser>
        <c:ser>
          <c:idx val="5"/>
          <c:order val="5"/>
          <c:tx>
            <c:strRef>
              <c:f>Tabelle4!$G$3:$G$4</c:f>
              <c:strCache>
                <c:ptCount val="1"/>
                <c:pt idx="0">
                  <c:v>Nordrhein-Westfalen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Tabelle4!$G$5:$G$8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5-43AF-B9A2-E05950B2822A}"/>
            </c:ext>
          </c:extLst>
        </c:ser>
        <c:ser>
          <c:idx val="6"/>
          <c:order val="6"/>
          <c:tx>
            <c:strRef>
              <c:f>Tabelle4!$H$3:$H$4</c:f>
              <c:strCache>
                <c:ptCount val="1"/>
                <c:pt idx="0">
                  <c:v>Sachsen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Tabelle4!$A$5:$A$8</c:f>
              <c:strCache>
                <c:ptCount val="3"/>
                <c:pt idx="0">
                  <c:v>B.1.617.1</c:v>
                </c:pt>
                <c:pt idx="1">
                  <c:v>B.1.617.2</c:v>
                </c:pt>
                <c:pt idx="2">
                  <c:v>B.1.617.3</c:v>
                </c:pt>
              </c:strCache>
            </c:strRef>
          </c:cat>
          <c:val>
            <c:numRef>
              <c:f>Tabelle4!$H$5:$H$8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D5-43AF-B9A2-E05950B28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386016"/>
        <c:axId val="930387656"/>
      </c:barChart>
      <c:catAx>
        <c:axId val="9303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0387656"/>
        <c:crosses val="autoZero"/>
        <c:auto val="1"/>
        <c:lblAlgn val="ctr"/>
        <c:lblOffset val="100"/>
        <c:noMultiLvlLbl val="0"/>
      </c:catAx>
      <c:valAx>
        <c:axId val="9303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03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Information on travel history/exposure</a:t>
            </a:r>
            <a:r>
              <a:rPr lang="en-US" baseline="0" dirty="0"/>
              <a:t> to traveler</a:t>
            </a:r>
            <a:br>
              <a:rPr lang="en-US" baseline="0" dirty="0"/>
            </a:br>
            <a:r>
              <a:rPr lang="en-US" baseline="0" dirty="0"/>
              <a:t>Quelle: </a:t>
            </a:r>
            <a:r>
              <a:rPr lang="en-US" baseline="0" dirty="0" err="1"/>
              <a:t>Meldesystem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Tabelle11!$B$1</c:f>
              <c:strCache>
                <c:ptCount val="1"/>
                <c:pt idx="0">
                  <c:v>B.1.617.1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Tabelle11!$A$2:$A$5</c:f>
              <c:strCache>
                <c:ptCount val="4"/>
                <c:pt idx="0">
                  <c:v>Germany</c:v>
                </c:pt>
                <c:pt idx="1">
                  <c:v>India</c:v>
                </c:pt>
                <c:pt idx="2">
                  <c:v>UAE</c:v>
                </c:pt>
                <c:pt idx="3">
                  <c:v>NA</c:v>
                </c:pt>
              </c:strCache>
            </c:strRef>
          </c:cat>
          <c:val>
            <c:numRef>
              <c:f>Tabelle11!$B$2:$B$5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D-44C0-B796-7DE5C742A306}"/>
            </c:ext>
          </c:extLst>
        </c:ser>
        <c:ser>
          <c:idx val="1"/>
          <c:order val="1"/>
          <c:tx>
            <c:strRef>
              <c:f>Tabelle11!$C$1</c:f>
              <c:strCache>
                <c:ptCount val="1"/>
                <c:pt idx="0">
                  <c:v>B.1.617.2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Tabelle11!$A$2:$A$5</c:f>
              <c:strCache>
                <c:ptCount val="4"/>
                <c:pt idx="0">
                  <c:v>Germany</c:v>
                </c:pt>
                <c:pt idx="1">
                  <c:v>India</c:v>
                </c:pt>
                <c:pt idx="2">
                  <c:v>UAE</c:v>
                </c:pt>
                <c:pt idx="3">
                  <c:v>NA</c:v>
                </c:pt>
              </c:strCache>
            </c:strRef>
          </c:cat>
          <c:val>
            <c:numRef>
              <c:f>Tabelle11!$C$2:$C$5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D-44C0-B796-7DE5C742A306}"/>
            </c:ext>
          </c:extLst>
        </c:ser>
        <c:ser>
          <c:idx val="2"/>
          <c:order val="2"/>
          <c:tx>
            <c:strRef>
              <c:f>Tabelle11!$D$1</c:f>
              <c:strCache>
                <c:ptCount val="1"/>
                <c:pt idx="0">
                  <c:v>B.1.617.3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Tabelle11!$A$2:$A$5</c:f>
              <c:strCache>
                <c:ptCount val="4"/>
                <c:pt idx="0">
                  <c:v>Germany</c:v>
                </c:pt>
                <c:pt idx="1">
                  <c:v>India</c:v>
                </c:pt>
                <c:pt idx="2">
                  <c:v>UAE</c:v>
                </c:pt>
                <c:pt idx="3">
                  <c:v>NA</c:v>
                </c:pt>
              </c:strCache>
            </c:strRef>
          </c:cat>
          <c:val>
            <c:numRef>
              <c:f>Tabelle11!$D$2:$D$5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FD-44C0-B796-7DE5C742A3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08316744"/>
        <c:axId val="1308317072"/>
      </c:barChart>
      <c:catAx>
        <c:axId val="1308316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8317072"/>
        <c:crosses val="autoZero"/>
        <c:auto val="1"/>
        <c:lblAlgn val="ctr"/>
        <c:lblOffset val="100"/>
        <c:noMultiLvlLbl val="0"/>
      </c:catAx>
      <c:valAx>
        <c:axId val="130831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831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[2021-05-07_B1617x.Alter.csv]Tabelle1!PivotTable15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Age</a:t>
            </a:r>
            <a:r>
              <a:rPr lang="de-DE" baseline="0"/>
              <a:t> groups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Tabelle1!$B$3:$B$4</c:f>
              <c:strCache>
                <c:ptCount val="1"/>
                <c:pt idx="0">
                  <c:v>B.1.617.1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Tabelle1!$A$5:$A$9</c:f>
              <c:strCache>
                <c:ptCount val="4"/>
                <c:pt idx="0">
                  <c:v>05 - 14</c:v>
                </c:pt>
                <c:pt idx="1">
                  <c:v>15 - 34</c:v>
                </c:pt>
                <c:pt idx="2">
                  <c:v>35 - 59</c:v>
                </c:pt>
                <c:pt idx="3">
                  <c:v>NA</c:v>
                </c:pt>
              </c:strCache>
            </c:strRef>
          </c:cat>
          <c:val>
            <c:numRef>
              <c:f>Tabelle1!$B$5:$B$9</c:f>
              <c:numCache>
                <c:formatCode>General</c:formatCode>
                <c:ptCount val="4"/>
                <c:pt idx="1">
                  <c:v>8</c:v>
                </c:pt>
                <c:pt idx="2">
                  <c:v>9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B-4949-8A1A-206CD0C7E671}"/>
            </c:ext>
          </c:extLst>
        </c:ser>
        <c:ser>
          <c:idx val="1"/>
          <c:order val="1"/>
          <c:tx>
            <c:strRef>
              <c:f>Tabelle1!$C$3:$C$4</c:f>
              <c:strCache>
                <c:ptCount val="1"/>
                <c:pt idx="0">
                  <c:v>B.1.617.2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Tabelle1!$A$5:$A$9</c:f>
              <c:strCache>
                <c:ptCount val="4"/>
                <c:pt idx="0">
                  <c:v>05 - 14</c:v>
                </c:pt>
                <c:pt idx="1">
                  <c:v>15 - 34</c:v>
                </c:pt>
                <c:pt idx="2">
                  <c:v>35 - 59</c:v>
                </c:pt>
                <c:pt idx="3">
                  <c:v>NA</c:v>
                </c:pt>
              </c:strCache>
            </c:strRef>
          </c:cat>
          <c:val>
            <c:numRef>
              <c:f>Tabelle1!$C$5:$C$9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6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B-4949-8A1A-206CD0C7E671}"/>
            </c:ext>
          </c:extLst>
        </c:ser>
        <c:ser>
          <c:idx val="2"/>
          <c:order val="2"/>
          <c:tx>
            <c:strRef>
              <c:f>Tabelle1!$D$3:$D$4</c:f>
              <c:strCache>
                <c:ptCount val="1"/>
                <c:pt idx="0">
                  <c:v>B.1.617.3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Tabelle1!$A$5:$A$9</c:f>
              <c:strCache>
                <c:ptCount val="4"/>
                <c:pt idx="0">
                  <c:v>05 - 14</c:v>
                </c:pt>
                <c:pt idx="1">
                  <c:v>15 - 34</c:v>
                </c:pt>
                <c:pt idx="2">
                  <c:v>35 - 59</c:v>
                </c:pt>
                <c:pt idx="3">
                  <c:v>NA</c:v>
                </c:pt>
              </c:strCache>
            </c:strRef>
          </c:cat>
          <c:val>
            <c:numRef>
              <c:f>Tabelle1!$D$5:$D$9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B-4949-8A1A-206CD0C7E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17792"/>
        <c:axId val="523418448"/>
      </c:barChart>
      <c:catAx>
        <c:axId val="5234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3418448"/>
        <c:crosses val="autoZero"/>
        <c:auto val="1"/>
        <c:lblAlgn val="ctr"/>
        <c:lblOffset val="100"/>
        <c:noMultiLvlLbl val="0"/>
      </c:catAx>
      <c:valAx>
        <c:axId val="52341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34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Unter Beobachtung stehende Varianten (VOI)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'VUI Stichprobe_Tab.5'!$B$1</c:f>
              <c:strCache>
                <c:ptCount val="1"/>
                <c:pt idx="0">
                  <c:v>A.23.1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Stichprobe_Tab.5'!$B$2:$B$18</c15:sqref>
                  </c15:fullRef>
                </c:ext>
              </c:extLst>
              <c:f>'VUI Stichprobe_Tab.5'!$B$2:$B$18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AB-4467-95CD-E9D9BC9973E4}"/>
            </c:ext>
          </c:extLst>
        </c:ser>
        <c:ser>
          <c:idx val="1"/>
          <c:order val="1"/>
          <c:tx>
            <c:strRef>
              <c:f>'VUI Stichprobe_Tab.5'!$C$1</c:f>
              <c:strCache>
                <c:ptCount val="1"/>
                <c:pt idx="0">
                  <c:v>A.27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Stichprobe_Tab.5'!$C$2:$C$18</c15:sqref>
                  </c15:fullRef>
                </c:ext>
              </c:extLst>
              <c:f>'VUI Stichprobe_Tab.5'!$C$2:$C$18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9</c:v>
                </c:pt>
                <c:pt idx="6">
                  <c:v>1</c:v>
                </c:pt>
                <c:pt idx="7">
                  <c:v>17</c:v>
                </c:pt>
                <c:pt idx="8">
                  <c:v>39</c:v>
                </c:pt>
                <c:pt idx="9">
                  <c:v>40</c:v>
                </c:pt>
                <c:pt idx="10">
                  <c:v>36</c:v>
                </c:pt>
                <c:pt idx="11">
                  <c:v>25</c:v>
                </c:pt>
                <c:pt idx="12">
                  <c:v>12</c:v>
                </c:pt>
                <c:pt idx="13">
                  <c:v>11</c:v>
                </c:pt>
                <c:pt idx="14">
                  <c:v>9</c:v>
                </c:pt>
                <c:pt idx="15">
                  <c:v>6</c:v>
                </c:pt>
                <c:pt idx="1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AB-4467-95CD-E9D9BC9973E4}"/>
            </c:ext>
          </c:extLst>
        </c:ser>
        <c:ser>
          <c:idx val="10"/>
          <c:order val="2"/>
          <c:tx>
            <c:strRef>
              <c:f>'VUI Stichprobe_Tab.5'!$J$1</c:f>
              <c:strCache>
                <c:ptCount val="1"/>
                <c:pt idx="0">
                  <c:v>B.1.1.7+E484K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17"/>
              <c:pt idx="0">
                <c:v>KW01</c:v>
              </c:pt>
              <c:pt idx="1">
                <c:v>KW02</c:v>
              </c:pt>
              <c:pt idx="2">
                <c:v>KW03</c:v>
              </c:pt>
              <c:pt idx="3">
                <c:v>KW04</c:v>
              </c:pt>
              <c:pt idx="4">
                <c:v>KW05</c:v>
              </c:pt>
              <c:pt idx="5">
                <c:v>KW06</c:v>
              </c:pt>
              <c:pt idx="6">
                <c:v>KW07</c:v>
              </c:pt>
              <c:pt idx="7">
                <c:v>KW08</c:v>
              </c:pt>
              <c:pt idx="8">
                <c:v>KW09</c:v>
              </c:pt>
              <c:pt idx="9">
                <c:v>KW10</c:v>
              </c:pt>
              <c:pt idx="10">
                <c:v>KW11</c:v>
              </c:pt>
              <c:pt idx="11">
                <c:v>KW12</c:v>
              </c:pt>
              <c:pt idx="12">
                <c:v>KW13</c:v>
              </c:pt>
              <c:pt idx="13">
                <c:v>KW14</c:v>
              </c:pt>
              <c:pt idx="14">
                <c:v>KW15</c:v>
              </c:pt>
              <c:pt idx="15">
                <c:v>KW16</c:v>
              </c:pt>
              <c:pt idx="16">
                <c:v>KW17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Stichprobe_Tab.5'!$J$2:$J$19</c15:sqref>
                  </c15:fullRef>
                </c:ext>
              </c:extLst>
              <c:f>'VUI Stichprobe_Tab.5'!$J$2:$J$18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9</c:v>
                </c:pt>
                <c:pt idx="10">
                  <c:v>15</c:v>
                </c:pt>
                <c:pt idx="11">
                  <c:v>12</c:v>
                </c:pt>
                <c:pt idx="12">
                  <c:v>21</c:v>
                </c:pt>
                <c:pt idx="13">
                  <c:v>9</c:v>
                </c:pt>
                <c:pt idx="14">
                  <c:v>30</c:v>
                </c:pt>
                <c:pt idx="15">
                  <c:v>29</c:v>
                </c:pt>
                <c:pt idx="1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AB-4467-95CD-E9D9BC9973E4}"/>
            </c:ext>
          </c:extLst>
        </c:ser>
        <c:ser>
          <c:idx val="2"/>
          <c:order val="3"/>
          <c:tx>
            <c:strRef>
              <c:f>'VUI Stichprobe_Tab.5'!$D$1</c:f>
              <c:strCache>
                <c:ptCount val="1"/>
                <c:pt idx="0">
                  <c:v>B.1.1.318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Stichprobe_Tab.5'!$D$2:$D$18</c15:sqref>
                  </c15:fullRef>
                </c:ext>
              </c:extLst>
              <c:f>'VUI Stichprobe_Tab.5'!$D$2:$D$18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12</c:v>
                </c:pt>
                <c:pt idx="9">
                  <c:v>19</c:v>
                </c:pt>
                <c:pt idx="10">
                  <c:v>20</c:v>
                </c:pt>
                <c:pt idx="11">
                  <c:v>40</c:v>
                </c:pt>
                <c:pt idx="12">
                  <c:v>14</c:v>
                </c:pt>
                <c:pt idx="13">
                  <c:v>23</c:v>
                </c:pt>
                <c:pt idx="14">
                  <c:v>53</c:v>
                </c:pt>
                <c:pt idx="15">
                  <c:v>59</c:v>
                </c:pt>
                <c:pt idx="1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AB-4467-95CD-E9D9BC9973E4}"/>
            </c:ext>
          </c:extLst>
        </c:ser>
        <c:ser>
          <c:idx val="3"/>
          <c:order val="4"/>
          <c:tx>
            <c:strRef>
              <c:f>'VUI Stichprobe_Tab.5'!$E$1</c:f>
              <c:strCache>
                <c:ptCount val="1"/>
                <c:pt idx="0">
                  <c:v>B.1.427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Stichprobe_Tab.5'!$E$2:$E$18</c15:sqref>
                  </c15:fullRef>
                </c:ext>
              </c:extLst>
              <c:f>'VUI Stichprobe_Tab.5'!$E$2:$E$18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AB-4467-95CD-E9D9BC9973E4}"/>
            </c:ext>
          </c:extLst>
        </c:ser>
        <c:ser>
          <c:idx val="4"/>
          <c:order val="5"/>
          <c:tx>
            <c:strRef>
              <c:f>'VUI Stichprobe_Tab.5'!$F$1</c:f>
              <c:strCache>
                <c:ptCount val="1"/>
                <c:pt idx="0">
                  <c:v>B.1.429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Stichprobe_Tab.5'!$F$2:$F$18</c15:sqref>
                  </c15:fullRef>
                </c:ext>
              </c:extLst>
              <c:f>'VUI Stichprobe_Tab.5'!$F$2:$F$18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AB-4467-95CD-E9D9BC9973E4}"/>
            </c:ext>
          </c:extLst>
        </c:ser>
        <c:ser>
          <c:idx val="5"/>
          <c:order val="6"/>
          <c:tx>
            <c:strRef>
              <c:f>'VUI Stichprobe_Tab.5'!$G$1</c:f>
              <c:strCache>
                <c:ptCount val="1"/>
                <c:pt idx="0">
                  <c:v>B.1.525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Stichprobe_Tab.5'!$G$2:$G$18</c15:sqref>
                  </c15:fullRef>
                </c:ext>
              </c:extLst>
              <c:f>'VUI Stichprobe_Tab.5'!$G$2:$G$18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9</c:v>
                </c:pt>
                <c:pt idx="5">
                  <c:v>16</c:v>
                </c:pt>
                <c:pt idx="6">
                  <c:v>17</c:v>
                </c:pt>
                <c:pt idx="7">
                  <c:v>13</c:v>
                </c:pt>
                <c:pt idx="8">
                  <c:v>18</c:v>
                </c:pt>
                <c:pt idx="9">
                  <c:v>20</c:v>
                </c:pt>
                <c:pt idx="10">
                  <c:v>39</c:v>
                </c:pt>
                <c:pt idx="11">
                  <c:v>39</c:v>
                </c:pt>
                <c:pt idx="12">
                  <c:v>36</c:v>
                </c:pt>
                <c:pt idx="13">
                  <c:v>39</c:v>
                </c:pt>
                <c:pt idx="14">
                  <c:v>53</c:v>
                </c:pt>
                <c:pt idx="15">
                  <c:v>37</c:v>
                </c:pt>
                <c:pt idx="1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FAB-4467-95CD-E9D9BC9973E4}"/>
            </c:ext>
          </c:extLst>
        </c:ser>
        <c:ser>
          <c:idx val="6"/>
          <c:order val="7"/>
          <c:tx>
            <c:strRef>
              <c:f>'VUI Stichprobe_Tab.5'!$H$1</c:f>
              <c:strCache>
                <c:ptCount val="1"/>
                <c:pt idx="0">
                  <c:v>B.1.526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Stichprobe_Tab.5'!$H$2:$H$18</c15:sqref>
                  </c15:fullRef>
                </c:ext>
              </c:extLst>
              <c:f>'VUI Stichprobe_Tab.5'!$H$2:$H$18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FAB-4467-95CD-E9D9BC9973E4}"/>
            </c:ext>
          </c:extLst>
        </c:ser>
        <c:ser>
          <c:idx val="7"/>
          <c:order val="8"/>
          <c:tx>
            <c:strRef>
              <c:f>'VUI Stichprobe_Tab.5'!$I$1</c:f>
              <c:strCache>
                <c:ptCount val="1"/>
                <c:pt idx="0">
                  <c:v>B.1.620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Stichprobe_Tab.5'!$I$2:$I$18</c15:sqref>
                  </c15:fullRef>
                </c:ext>
              </c:extLst>
              <c:f>'VUI Stichprobe_Tab.5'!$I$2:$I$18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FAB-4467-95CD-E9D9BC9973E4}"/>
            </c:ext>
          </c:extLst>
        </c:ser>
        <c:ser>
          <c:idx val="8"/>
          <c:order val="9"/>
          <c:tx>
            <c:strRef>
              <c:f>'VUI Stichprobe_Tab.5'!$K$1</c:f>
              <c:strCache>
                <c:ptCount val="1"/>
                <c:pt idx="0">
                  <c:v>P.2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Stichprobe_Tab.5'!$K$2:$K$18</c15:sqref>
                  </c15:fullRef>
                </c:ext>
              </c:extLst>
              <c:f>'VUI Stichprobe_Tab.5'!$K$2:$K$18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FAB-4467-95CD-E9D9BC9973E4}"/>
            </c:ext>
          </c:extLst>
        </c:ser>
        <c:ser>
          <c:idx val="9"/>
          <c:order val="10"/>
          <c:tx>
            <c:strRef>
              <c:f>'VUI Stichprobe_Tab.5'!$L$1</c:f>
              <c:strCache>
                <c:ptCount val="1"/>
                <c:pt idx="0">
                  <c:v>P.3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'VUI Stichprobe_Tab.5'!$A$2:$A$18</c15:sqref>
                  </c15:fullRef>
                </c:ext>
              </c:extLst>
              <c:f>'VUI Stichprobe_Tab.5'!$A$2:$A$18</c:f>
              <c:strCache>
                <c:ptCount val="17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  <c:pt idx="14">
                  <c:v>KW15</c:v>
                </c:pt>
                <c:pt idx="15">
                  <c:v>KW16</c:v>
                </c:pt>
                <c:pt idx="16">
                  <c:v>KW17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'VUI Stichprobe_Tab.5'!$L$2:$L$18</c15:sqref>
                  </c15:fullRef>
                </c:ext>
              </c:extLst>
              <c:f>'VUI Stichprobe_Tab.5'!$L$2:$L$18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FAB-4467-95CD-E9D9BC99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197424"/>
        <c:axId val="1060199392"/>
      </c:lineChart>
      <c:catAx>
        <c:axId val="1060197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Kalenderwoche</a:t>
                </a:r>
                <a:r>
                  <a:rPr lang="en-US" baseline="0"/>
                  <a:t> in 2021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0199392"/>
        <c:crosses val="autoZero"/>
        <c:auto val="1"/>
        <c:lblAlgn val="ctr"/>
        <c:lblOffset val="100"/>
        <c:noMultiLvlLbl val="0"/>
      </c:catAx>
      <c:valAx>
        <c:axId val="10601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der Nachweise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019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04292187357178"/>
          <c:y val="0.11467019893541347"/>
          <c:w val="0.13700682937020933"/>
          <c:h val="0.771033433904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7435-BDDF-45BF-888A-507288AB5EBB}" type="datetime1">
              <a:rPr lang="de-DE" smtClean="0"/>
              <a:t>11.05.2021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E379-21F7-483C-9A34-222D31AD3C64}" type="datetime1">
              <a:rPr lang="de-DE" smtClean="0"/>
              <a:t>11.05.2021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548-406E-434A-8586-0D8D5FDF594A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F174-59D1-4B65-BC63-FEBF759A0296}" type="datetime1">
              <a:rPr lang="de-DE" smtClean="0"/>
              <a:t>11.05.2021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1CA3-F8EB-4BB3-AEB4-4889028624EA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EF38-DDEC-4B5F-B882-50918FCF199F}" type="datetime1">
              <a:rPr lang="de-DE" smtClean="0"/>
              <a:t>11.05.2021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03481-1BED-4852-93E0-287502198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42C952-2BF0-496B-B58F-D723477DD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A4B736-9C96-4816-8266-B73EAAE0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FC02DD-2837-4110-9D77-DC38089D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2BBF77-8785-46F1-A22A-D36A994A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6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B80455C4-F2CD-40C7-B7DB-816B6C31F3C0}" type="datetime1">
              <a:rPr lang="de-DE" smtClean="0"/>
              <a:t>11.05.2021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058430-7562-434E-B631-FEB26B711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Einstufung B.1.617 als VOC/VOI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3A702B-ED48-4F9A-9AFC-B1230455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548-406E-434A-8586-0D8D5FDF594A}" type="datetime1">
              <a:rPr lang="de-DE" smtClean="0"/>
              <a:t>12.05.2021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917DF8-BD12-48E8-9311-47C1B326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7D38909-F04C-4CD3-8A31-CBF8A2598B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CC19D8-8DD9-4C40-BBE0-EAA85975D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12. Mai 2021</a:t>
            </a:r>
          </a:p>
        </p:txBody>
      </p:sp>
    </p:spTree>
    <p:extLst>
      <p:ext uri="{BB962C8B-B14F-4D97-AF65-F5344CB8AC3E}">
        <p14:creationId xmlns:p14="http://schemas.microsoft.com/office/powerpoint/2010/main" val="19321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E445AA-06D3-465B-BCEA-6D0A6498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548-406E-434A-8586-0D8D5FDF594A}" type="datetime1">
              <a:rPr lang="de-DE" smtClean="0"/>
              <a:t>12.05.2021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D07F12-E0C3-4FBD-8B33-1BC64C1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E68F9-B297-4E7B-9F71-C62E208015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E27E746-9CF5-4D70-BF16-DD3B529D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Andere VOI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7540198-CDF6-491F-A528-3CB0918A8D74}"/>
              </a:ext>
            </a:extLst>
          </p:cNvPr>
          <p:cNvGraphicFramePr>
            <a:graphicFrameLocks/>
          </p:cNvGraphicFramePr>
          <p:nvPr/>
        </p:nvGraphicFramePr>
        <p:xfrm>
          <a:off x="742950" y="1042987"/>
          <a:ext cx="76581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21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5ED33B-87D3-411B-94D6-5F99162B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E379-21F7-483C-9A34-222D31AD3C64}" type="datetime1">
              <a:rPr lang="de-DE" smtClean="0"/>
              <a:t>12.05.2021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1F83CD-BE27-4F8A-85AB-104C588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D18F8D8-400B-42A0-857D-693D269027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ECDC (11.05.21):  </a:t>
            </a:r>
          </a:p>
          <a:p>
            <a:pPr lvl="1"/>
            <a:r>
              <a:rPr lang="de-DE" i="1" dirty="0"/>
              <a:t>"At </a:t>
            </a:r>
            <a:r>
              <a:rPr lang="de-DE" i="1" dirty="0" err="1"/>
              <a:t>this</a:t>
            </a:r>
            <a:r>
              <a:rPr lang="de-DE" i="1" dirty="0"/>
              <a:t> time, ECDC </a:t>
            </a:r>
            <a:r>
              <a:rPr lang="de-DE" i="1" dirty="0" err="1"/>
              <a:t>maintains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assessment</a:t>
            </a:r>
            <a:r>
              <a:rPr lang="de-DE" i="1" dirty="0"/>
              <a:t>  </a:t>
            </a:r>
            <a:r>
              <a:rPr lang="de-DE" i="1" dirty="0" err="1"/>
              <a:t>of</a:t>
            </a:r>
            <a:r>
              <a:rPr lang="de-DE" i="1" dirty="0"/>
              <a:t> B.1.617.1,B.1.617.2 and B.1.617.3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variants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interest</a:t>
            </a:r>
            <a:r>
              <a:rPr lang="de-DE" i="1" dirty="0"/>
              <a:t> and will </a:t>
            </a:r>
            <a:r>
              <a:rPr lang="de-DE" i="1" dirty="0" err="1"/>
              <a:t>continue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actively</a:t>
            </a:r>
            <a:r>
              <a:rPr lang="de-DE" i="1" dirty="0"/>
              <a:t> monitor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situation</a:t>
            </a:r>
            <a:r>
              <a:rPr lang="de-DE" i="1" dirty="0"/>
              <a:t>.“ </a:t>
            </a:r>
            <a:r>
              <a:rPr lang="de-DE" i="1" dirty="0" err="1"/>
              <a:t>tbc</a:t>
            </a:r>
            <a:r>
              <a:rPr lang="de-DE" i="1" dirty="0"/>
              <a:t>.</a:t>
            </a:r>
          </a:p>
          <a:p>
            <a:endParaRPr lang="de-DE" i="1" dirty="0"/>
          </a:p>
          <a:p>
            <a:r>
              <a:rPr lang="de-DE" dirty="0"/>
              <a:t>WHO (11.05.21, SITREP):</a:t>
            </a:r>
          </a:p>
          <a:p>
            <a:pPr lvl="1"/>
            <a:r>
              <a:rPr lang="en-US" dirty="0"/>
              <a:t>B.1.617 </a:t>
            </a:r>
            <a:r>
              <a:rPr lang="en-US" dirty="0" err="1"/>
              <a:t>sublineages</a:t>
            </a:r>
            <a:r>
              <a:rPr lang="en-US" dirty="0"/>
              <a:t> appear to have higher rates of transmission, including observed rapid increases in prevalence in multiple countries (moderate evidence available for B.1.617.1 and B.1.617.2), and</a:t>
            </a:r>
          </a:p>
          <a:p>
            <a:pPr lvl="1"/>
            <a:r>
              <a:rPr lang="en-US" dirty="0"/>
              <a:t>Preliminary evidence suggests potential reduced effectiveness of </a:t>
            </a:r>
            <a:r>
              <a:rPr lang="en-US" dirty="0" err="1"/>
              <a:t>Bamlanivimab</a:t>
            </a:r>
            <a:r>
              <a:rPr lang="en-US" dirty="0"/>
              <a:t>, a monoclonal antibody used for COVID-19 treatment, and potentially slightly reduced susceptibility to </a:t>
            </a:r>
            <a:r>
              <a:rPr lang="en-US" dirty="0" err="1"/>
              <a:t>neutralisation</a:t>
            </a:r>
            <a:r>
              <a:rPr lang="en-US" dirty="0"/>
              <a:t> antibodies (limited evidence available for B.1.617.1). </a:t>
            </a:r>
            <a:r>
              <a:rPr lang="de-DE" dirty="0"/>
              <a:t> </a:t>
            </a:r>
          </a:p>
          <a:p>
            <a:r>
              <a:rPr lang="de-DE" dirty="0"/>
              <a:t>PHE (07.05.21, </a:t>
            </a:r>
            <a:r>
              <a:rPr lang="de-DE" dirty="0" err="1"/>
              <a:t>tech</a:t>
            </a:r>
            <a:r>
              <a:rPr lang="de-DE" dirty="0"/>
              <a:t>. Brief.): </a:t>
            </a:r>
          </a:p>
          <a:p>
            <a:pPr lvl="1"/>
            <a:r>
              <a:rPr lang="de-DE" i="1" dirty="0"/>
              <a:t>„</a:t>
            </a:r>
            <a:r>
              <a:rPr lang="en-US" i="1" dirty="0"/>
              <a:t>VUI-21APR-02 (B.1.617.2) was escalated to a variant of concern on 6 May 2021 (VOC-21APR-02). It is assessed as having at least equivalent transmissibility to B.1.1.7 based on available data (moderate confidence). There are insufficient data currently to assess the potential for immune escape.”</a:t>
            </a:r>
            <a:endParaRPr lang="de-DE" i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E5D5B5-6B06-444B-B550-247F9AD3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Einschätzung von ECDC, WHO, PHE</a:t>
            </a:r>
          </a:p>
        </p:txBody>
      </p:sp>
    </p:spTree>
    <p:extLst>
      <p:ext uri="{BB962C8B-B14F-4D97-AF65-F5344CB8AC3E}">
        <p14:creationId xmlns:p14="http://schemas.microsoft.com/office/powerpoint/2010/main" val="8157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C620-1B9F-44FC-A4F1-0BB931A688BF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B.1.617.1 (108) , B.1.617.2 (118), B.1.617.3 (1) </a:t>
            </a:r>
            <a:r>
              <a:rPr lang="de-DE" sz="1600" dirty="0"/>
              <a:t>(Stand 11.05.)</a:t>
            </a:r>
            <a:endParaRPr lang="de-DE" dirty="0"/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E05C7178-E177-4BEF-B6B1-94744B64A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665170"/>
              </p:ext>
            </p:extLst>
          </p:nvPr>
        </p:nvGraphicFramePr>
        <p:xfrm>
          <a:off x="191077" y="1085756"/>
          <a:ext cx="6372645" cy="382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89FEB638-F054-444D-B29F-C532E25E4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36304"/>
              </p:ext>
            </p:extLst>
          </p:nvPr>
        </p:nvGraphicFramePr>
        <p:xfrm>
          <a:off x="6931648" y="2494749"/>
          <a:ext cx="2022428" cy="2614142"/>
        </p:xfrm>
        <a:graphic>
          <a:graphicData uri="http://schemas.openxmlformats.org/drawingml/2006/table">
            <a:tbl>
              <a:tblPr/>
              <a:tblGrid>
                <a:gridCol w="505607">
                  <a:extLst>
                    <a:ext uri="{9D8B030D-6E8A-4147-A177-3AD203B41FA5}">
                      <a16:colId xmlns:a16="http://schemas.microsoft.com/office/drawing/2014/main" val="1628512991"/>
                    </a:ext>
                  </a:extLst>
                </a:gridCol>
                <a:gridCol w="505607">
                  <a:extLst>
                    <a:ext uri="{9D8B030D-6E8A-4147-A177-3AD203B41FA5}">
                      <a16:colId xmlns:a16="http://schemas.microsoft.com/office/drawing/2014/main" val="3143072058"/>
                    </a:ext>
                  </a:extLst>
                </a:gridCol>
                <a:gridCol w="505607">
                  <a:extLst>
                    <a:ext uri="{9D8B030D-6E8A-4147-A177-3AD203B41FA5}">
                      <a16:colId xmlns:a16="http://schemas.microsoft.com/office/drawing/2014/main" val="2462279785"/>
                    </a:ext>
                  </a:extLst>
                </a:gridCol>
                <a:gridCol w="505607">
                  <a:extLst>
                    <a:ext uri="{9D8B030D-6E8A-4147-A177-3AD203B41FA5}">
                      <a16:colId xmlns:a16="http://schemas.microsoft.com/office/drawing/2014/main" val="1947996410"/>
                    </a:ext>
                  </a:extLst>
                </a:gridCol>
              </a:tblGrid>
              <a:tr h="209297"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STICHPROBE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UNBEKANNT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VERDACHT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19168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2021-KW09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79597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2021-KW10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073099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2021-KW11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16469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2021-KW12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14754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40900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2021-KW14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957304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2021-KW15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25305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2021-KW16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593809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2021-KW17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05255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2021-KW18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855001"/>
                  </a:ext>
                </a:extLst>
              </a:tr>
              <a:tr h="209297"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075" marR="7075" marT="7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1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08C1ED4-AFE0-47D5-9370-9F4FEB06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44" y="689207"/>
            <a:ext cx="5914073" cy="430114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D385F7-18D9-423C-A0CB-5440FD8E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3548-406E-434A-8586-0D8D5FDF594A}" type="datetime1">
              <a:rPr lang="de-DE" smtClean="0"/>
              <a:t>12.05.2021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F6356B-D09C-4994-8618-49958A7F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486188-838A-434B-AD82-EEFE0087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798"/>
            <a:ext cx="7983646" cy="281060"/>
          </a:xfrm>
        </p:spPr>
        <p:txBody>
          <a:bodyPr/>
          <a:lstStyle/>
          <a:p>
            <a:r>
              <a:rPr lang="de-DE" dirty="0"/>
              <a:t>Anteil von B.1.617.x unter VOC/VOI ohne B.1.1.7</a:t>
            </a:r>
          </a:p>
        </p:txBody>
      </p:sp>
    </p:spTree>
    <p:extLst>
      <p:ext uri="{BB962C8B-B14F-4D97-AF65-F5344CB8AC3E}">
        <p14:creationId xmlns:p14="http://schemas.microsoft.com/office/powerpoint/2010/main" val="288896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BB89C9-5049-44FF-89D8-A474FCA5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1C17-E19E-4AAA-90ED-163009635AE2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EE943F-2269-433F-8FB8-47A71DB1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ABA2A5F-4D79-4E36-9095-1D757F40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Geographic </a:t>
            </a:r>
            <a:r>
              <a:rPr lang="de-DE" dirty="0" err="1"/>
              <a:t>distribution</a:t>
            </a:r>
            <a:r>
              <a:rPr lang="de-DE" dirty="0"/>
              <a:t> (Stand 07.05.)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07C37B-FC62-4E10-8CD5-580FBA9D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1" y="970266"/>
            <a:ext cx="4046067" cy="40460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915865-5B25-4CA8-988A-EE5D2E5F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46" y="970267"/>
            <a:ext cx="4099960" cy="40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02442D-4971-4742-9408-B87CFEFD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BE43-4D75-4712-AD1E-3ED02A657F42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D87B98-8EDC-4873-BA14-EB3442C5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E92DDC8-E27D-4EAE-968F-07AA0106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Geographic </a:t>
            </a:r>
            <a:r>
              <a:rPr lang="de-DE" dirty="0" err="1"/>
              <a:t>distribution</a:t>
            </a:r>
            <a:r>
              <a:rPr lang="de-DE" dirty="0"/>
              <a:t> /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(Stand 07.05.)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16E3987-59DB-4818-B05D-81170B057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158701"/>
              </p:ext>
            </p:extLst>
          </p:nvPr>
        </p:nvGraphicFramePr>
        <p:xfrm>
          <a:off x="457200" y="1071821"/>
          <a:ext cx="4339168" cy="294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D6464BB-95F4-4F96-B3D6-DE5E69AB0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532902"/>
              </p:ext>
            </p:extLst>
          </p:nvPr>
        </p:nvGraphicFramePr>
        <p:xfrm>
          <a:off x="4949710" y="1071820"/>
          <a:ext cx="4140501" cy="294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010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3316F-945D-40ED-8B49-43A8CCF8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AC96-2B9A-4C1D-9B75-ADD25F1F3988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39AF54-A5A7-4535-A3C7-6C4D5C8C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AF73756-D3B9-4014-BF4B-2CC03005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 </a:t>
            </a:r>
            <a:r>
              <a:rPr lang="de-DE" dirty="0" err="1"/>
              <a:t>groups</a:t>
            </a:r>
            <a:r>
              <a:rPr lang="de-DE" dirty="0"/>
              <a:t> / </a:t>
            </a:r>
            <a:r>
              <a:rPr lang="de-DE" dirty="0" err="1"/>
              <a:t>hospitalization</a:t>
            </a:r>
            <a:r>
              <a:rPr lang="de-DE" dirty="0"/>
              <a:t> – </a:t>
            </a:r>
            <a:r>
              <a:rPr lang="de-DE" dirty="0" err="1"/>
              <a:t>mortality</a:t>
            </a:r>
            <a:r>
              <a:rPr lang="de-DE" dirty="0"/>
              <a:t> (Stand 07.05.)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F3EB532-EAB1-4BEE-AC33-86529632E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925749"/>
              </p:ext>
            </p:extLst>
          </p:nvPr>
        </p:nvGraphicFramePr>
        <p:xfrm>
          <a:off x="564826" y="1513481"/>
          <a:ext cx="3495089" cy="209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9BE5834-E452-4F7A-A832-1B13E6441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91141"/>
              </p:ext>
            </p:extLst>
          </p:nvPr>
        </p:nvGraphicFramePr>
        <p:xfrm>
          <a:off x="4292431" y="1515150"/>
          <a:ext cx="4148415" cy="9525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36015">
                  <a:extLst>
                    <a:ext uri="{9D8B030D-6E8A-4147-A177-3AD203B41FA5}">
                      <a16:colId xmlns:a16="http://schemas.microsoft.com/office/drawing/2014/main" val="2228324591"/>
                    </a:ext>
                  </a:extLst>
                </a:gridCol>
                <a:gridCol w="828100">
                  <a:extLst>
                    <a:ext uri="{9D8B030D-6E8A-4147-A177-3AD203B41FA5}">
                      <a16:colId xmlns:a16="http://schemas.microsoft.com/office/drawing/2014/main" val="848788021"/>
                    </a:ext>
                  </a:extLst>
                </a:gridCol>
                <a:gridCol w="828100">
                  <a:extLst>
                    <a:ext uri="{9D8B030D-6E8A-4147-A177-3AD203B41FA5}">
                      <a16:colId xmlns:a16="http://schemas.microsoft.com/office/drawing/2014/main" val="30174945"/>
                    </a:ext>
                  </a:extLst>
                </a:gridCol>
                <a:gridCol w="828100">
                  <a:extLst>
                    <a:ext uri="{9D8B030D-6E8A-4147-A177-3AD203B41FA5}">
                      <a16:colId xmlns:a16="http://schemas.microsoft.com/office/drawing/2014/main" val="2726893736"/>
                    </a:ext>
                  </a:extLst>
                </a:gridCol>
                <a:gridCol w="828100">
                  <a:extLst>
                    <a:ext uri="{9D8B030D-6E8A-4147-A177-3AD203B41FA5}">
                      <a16:colId xmlns:a16="http://schemas.microsoft.com/office/drawing/2014/main" val="3567656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err="1">
                          <a:effectLst/>
                        </a:rPr>
                        <a:t>Hosp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err="1">
                          <a:effectLst/>
                        </a:rPr>
                        <a:t>Died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B.1.617.1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B.1.617.2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B.1.617.3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166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yes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no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45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no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no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8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633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NA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49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57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89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unkown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no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327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45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7470FC-B3B4-4EEA-97A4-590A583D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1CA3-F8EB-4BB3-AEB4-4889028624EA}" type="datetime1">
              <a:rPr lang="de-DE" smtClean="0"/>
              <a:t>12.05.2021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780CE0-D059-4A8D-B990-D6F80281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F924B9A-1CFF-4933-9176-B781FA3D2E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Stark Steigenden Fallzahlen seit KW15 bei sinkender Inzidenz (gesamt)</a:t>
            </a:r>
          </a:p>
          <a:p>
            <a:r>
              <a:rPr lang="de-DE" dirty="0"/>
              <a:t>Es wird eine erhöhte Übertragbarkeit/Fitness vergleichbar mit B.1.1.7 vermutet (UK, WHO, KL)</a:t>
            </a:r>
          </a:p>
          <a:p>
            <a:r>
              <a:rPr lang="de-DE" dirty="0"/>
              <a:t>Nur für wenige Fälle liegen Information zur Exposition im Ausland vor </a:t>
            </a:r>
            <a:r>
              <a:rPr lang="de-DE" dirty="0">
                <a:sym typeface="Wingdings" panose="05000000000000000000" pitchFamily="2" charset="2"/>
              </a:rPr>
              <a:t> Geschehen in D unklar</a:t>
            </a:r>
            <a:endParaRPr lang="de-DE" dirty="0"/>
          </a:p>
          <a:p>
            <a:r>
              <a:rPr lang="de-DE" dirty="0"/>
              <a:t>Starker Anstieg der Fallzahlen  von B.1.617.2 in UK, </a:t>
            </a:r>
            <a:r>
              <a:rPr lang="de-DE" dirty="0" err="1"/>
              <a:t>suspected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Transmission in einigen Region</a:t>
            </a:r>
          </a:p>
          <a:p>
            <a:endParaRPr lang="de-DE" dirty="0"/>
          </a:p>
          <a:p>
            <a:r>
              <a:rPr lang="de-DE" dirty="0"/>
              <a:t>Einstufung als VOC ermöglich</a:t>
            </a:r>
          </a:p>
          <a:p>
            <a:pPr lvl="1"/>
            <a:r>
              <a:rPr lang="de-DE" sz="1400" dirty="0"/>
              <a:t>Gezieltes Testen (</a:t>
            </a:r>
            <a:r>
              <a:rPr lang="de-DE" sz="1400" dirty="0" err="1"/>
              <a:t>target</a:t>
            </a:r>
            <a:r>
              <a:rPr lang="de-DE" sz="1400" dirty="0"/>
              <a:t> PCR) mit Kostenerstattung im Rahmen der VO</a:t>
            </a:r>
          </a:p>
          <a:p>
            <a:pPr lvl="1"/>
            <a:r>
              <a:rPr lang="de-DE" sz="1400" dirty="0"/>
              <a:t>Gezieltes Sequenzierung bei Verdacht auf Vorliegen (auch ohne Reiseanamnese o.ä.)</a:t>
            </a:r>
          </a:p>
          <a:p>
            <a:r>
              <a:rPr lang="de-DE" sz="1600" dirty="0"/>
              <a:t>Keine Unterscheidung von B.1.617.1 und B.1.617.2 da Differenzierung nur per NGS praktikabel</a:t>
            </a:r>
          </a:p>
          <a:p>
            <a:pPr lvl="1"/>
            <a:endParaRPr lang="de-DE" sz="1400" dirty="0"/>
          </a:p>
          <a:p>
            <a:pPr lvl="1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CB9B45-EE54-4153-B673-BF06A47A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79535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9036585-2880-4F09-988D-758952FF615D}"/>
              </a:ext>
            </a:extLst>
          </p:cNvPr>
          <p:cNvSpPr txBox="1"/>
          <p:nvPr/>
        </p:nvSpPr>
        <p:spPr>
          <a:xfrm>
            <a:off x="194912" y="37969"/>
            <a:ext cx="879989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err="1"/>
              <a:t>Definitions</a:t>
            </a:r>
            <a:r>
              <a:rPr lang="de-DE" sz="1500" b="1" dirty="0"/>
              <a:t>: Viruses of </a:t>
            </a:r>
            <a:r>
              <a:rPr lang="de-DE" sz="1500" b="1" dirty="0" err="1"/>
              <a:t>Concern</a:t>
            </a:r>
            <a:r>
              <a:rPr lang="de-DE" sz="1500" b="1" dirty="0"/>
              <a:t> (VOC), Viruses of  Interest (VOI),  WHO -25.02.2021</a:t>
            </a:r>
          </a:p>
          <a:p>
            <a:r>
              <a:rPr lang="de-DE" sz="1500" b="1" dirty="0"/>
              <a:t>(https://www.who.int/publications/m/item/covid-19-weekly-epidemiological-update)</a:t>
            </a:r>
          </a:p>
          <a:p>
            <a:endParaRPr lang="de-DE" sz="135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D4D6CE-612B-447D-BEA6-C4215CC88EA0}"/>
              </a:ext>
            </a:extLst>
          </p:cNvPr>
          <p:cNvSpPr txBox="1"/>
          <p:nvPr/>
        </p:nvSpPr>
        <p:spPr>
          <a:xfrm>
            <a:off x="36093" y="2879657"/>
            <a:ext cx="92474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</a:t>
            </a:r>
            <a:r>
              <a:rPr lang="en-US" sz="1500" b="1" dirty="0"/>
              <a:t>Working Definition of “</a:t>
            </a:r>
            <a:r>
              <a:rPr lang="en-US" sz="1500" b="1" dirty="0">
                <a:highlight>
                  <a:srgbClr val="FFFF00"/>
                </a:highlight>
              </a:rPr>
              <a:t>SARS-CoV-2 Variant of Interest</a:t>
            </a:r>
            <a:r>
              <a:rPr lang="en-US" sz="1500" b="1" dirty="0"/>
              <a:t>” </a:t>
            </a:r>
            <a:endParaRPr lang="en-US" sz="1500" dirty="0"/>
          </a:p>
          <a:p>
            <a:r>
              <a:rPr lang="en-US" sz="1500" dirty="0"/>
              <a:t>A SARS-CoV-2 isolate is a variant of interest (VOI) if it is </a:t>
            </a:r>
            <a:r>
              <a:rPr lang="en-US" sz="1500" b="1" dirty="0">
                <a:highlight>
                  <a:srgbClr val="FFFF00"/>
                </a:highlight>
              </a:rPr>
              <a:t>phenotypically changed compared to a reference isolate </a:t>
            </a:r>
            <a:r>
              <a:rPr lang="en-US" sz="1500" dirty="0"/>
              <a:t>or has a genome with mutations that lead to </a:t>
            </a:r>
            <a:r>
              <a:rPr lang="en-US" sz="1500" b="1" dirty="0"/>
              <a:t>amino acid changes associated with established or suspected phenotypic implications</a:t>
            </a:r>
            <a:r>
              <a:rPr lang="en-US" sz="1500" dirty="0"/>
              <a:t>; </a:t>
            </a:r>
          </a:p>
          <a:p>
            <a:r>
              <a:rPr lang="de-DE" sz="1500" dirty="0"/>
              <a:t>AND </a:t>
            </a:r>
          </a:p>
          <a:p>
            <a:r>
              <a:rPr lang="en-US" sz="1500" dirty="0"/>
              <a:t>has been identified to cause </a:t>
            </a:r>
            <a:r>
              <a:rPr lang="en-US" sz="1500" b="1" dirty="0">
                <a:highlight>
                  <a:srgbClr val="FFFF00"/>
                </a:highlight>
              </a:rPr>
              <a:t>community transmission2/multiple COVID-19 cases/clusters</a:t>
            </a:r>
            <a:r>
              <a:rPr lang="en-US" sz="1500" dirty="0"/>
              <a:t>, or has been detected in </a:t>
            </a:r>
            <a:r>
              <a:rPr lang="en-US" sz="1500" b="1" dirty="0">
                <a:highlight>
                  <a:srgbClr val="FFFF00"/>
                </a:highlight>
              </a:rPr>
              <a:t>multiple countries</a:t>
            </a:r>
            <a:r>
              <a:rPr lang="en-US" sz="1500" dirty="0"/>
              <a:t>; </a:t>
            </a:r>
          </a:p>
          <a:p>
            <a:r>
              <a:rPr lang="de-DE" sz="1500" dirty="0"/>
              <a:t>OR </a:t>
            </a:r>
          </a:p>
          <a:p>
            <a:r>
              <a:rPr lang="en-US" sz="1500" dirty="0"/>
              <a:t>is otherwise assessed to be a VOI by WHO in consultation with the WHO SARS-CoV-2 Virus Evolution Working Group. </a:t>
            </a:r>
            <a:endParaRPr lang="de-DE" sz="15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A6C6CF-FC0E-45D3-BBA9-AB9FC48286CD}"/>
              </a:ext>
            </a:extLst>
          </p:cNvPr>
          <p:cNvSpPr txBox="1"/>
          <p:nvPr/>
        </p:nvSpPr>
        <p:spPr>
          <a:xfrm>
            <a:off x="101064" y="681468"/>
            <a:ext cx="8987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Working Definition of “</a:t>
            </a:r>
            <a:r>
              <a:rPr lang="en-US" sz="1500" b="1" dirty="0">
                <a:highlight>
                  <a:srgbClr val="FFFF00"/>
                </a:highlight>
              </a:rPr>
              <a:t>SARS-CoV-2 Variant of Concern</a:t>
            </a:r>
            <a:r>
              <a:rPr lang="en-US" sz="1500" b="1" dirty="0"/>
              <a:t>”  </a:t>
            </a:r>
            <a:endParaRPr lang="en-US" sz="1500" dirty="0"/>
          </a:p>
          <a:p>
            <a:r>
              <a:rPr lang="en-US" sz="1500" dirty="0"/>
              <a:t>A VOI (as defined above) is a variant of concern (VOC) if, through a comparative assessment, it has been demonstrated to be associated with </a:t>
            </a:r>
          </a:p>
          <a:p>
            <a:r>
              <a:rPr lang="en-US" sz="1500" dirty="0"/>
              <a:t>• </a:t>
            </a:r>
            <a:r>
              <a:rPr lang="en-US" sz="1500" b="1" dirty="0">
                <a:highlight>
                  <a:srgbClr val="FFFF00"/>
                </a:highlight>
              </a:rPr>
              <a:t>Increase in transmissibility </a:t>
            </a:r>
            <a:r>
              <a:rPr lang="en-US" sz="1500" dirty="0"/>
              <a:t>or detrimental change in COVID-19 epidemiology; </a:t>
            </a:r>
          </a:p>
          <a:p>
            <a:r>
              <a:rPr lang="en-US" sz="1500" b="1" dirty="0"/>
              <a:t>• </a:t>
            </a:r>
            <a:r>
              <a:rPr lang="en-US" sz="1500" b="1" dirty="0">
                <a:highlight>
                  <a:srgbClr val="FFFF00"/>
                </a:highlight>
              </a:rPr>
              <a:t>Increase in virulence or change in clinical disease presentation</a:t>
            </a:r>
            <a:r>
              <a:rPr lang="en-US" sz="1500" dirty="0"/>
              <a:t>; or </a:t>
            </a:r>
          </a:p>
          <a:p>
            <a:r>
              <a:rPr lang="en-US" sz="1500" dirty="0"/>
              <a:t>• </a:t>
            </a:r>
            <a:r>
              <a:rPr lang="en-US" sz="1500" b="1" dirty="0">
                <a:highlight>
                  <a:srgbClr val="FFFF00"/>
                </a:highlight>
              </a:rPr>
              <a:t>Decrease in effectiveness of public health and social measures or available diagnostics, vaccines, therapeut</a:t>
            </a:r>
            <a:r>
              <a:rPr lang="en-US" sz="1500" b="1" dirty="0"/>
              <a:t>ic</a:t>
            </a:r>
            <a:r>
              <a:rPr lang="en-US" sz="1500" dirty="0"/>
              <a:t>s. </a:t>
            </a:r>
            <a:endParaRPr lang="de-DE" sz="1500" dirty="0"/>
          </a:p>
          <a:p>
            <a:r>
              <a:rPr lang="de-DE" sz="1500" dirty="0"/>
              <a:t>OR </a:t>
            </a:r>
          </a:p>
          <a:p>
            <a:r>
              <a:rPr lang="en-US" sz="1500" dirty="0"/>
              <a:t>assessed to be a VOC by WHO in consultation with the WHO SARS-CoV-2 Virus Evolution Working Group 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98843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Bildschirmpräsentation (16:9)</PresentationFormat>
  <Paragraphs>128</Paragraphs>
  <Slides>10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Einstufung B.1.617 als VOC/VOI</vt:lpstr>
      <vt:lpstr>Einschätzung von ECDC, WHO, PHE</vt:lpstr>
      <vt:lpstr>Epi Curve B.1.617.1 (108) , B.1.617.2 (118), B.1.617.3 (1) (Stand 11.05.)</vt:lpstr>
      <vt:lpstr>Anteil von B.1.617.x unter VOC/VOI ohne B.1.1.7</vt:lpstr>
      <vt:lpstr>Geographic distribution (Stand 07.05.)</vt:lpstr>
      <vt:lpstr>Geographic distribution / travel history (Stand 07.05.)</vt:lpstr>
      <vt:lpstr>Age groups / hospitalization – mortality (Stand 07.05.)</vt:lpstr>
      <vt:lpstr>Zusammenfassung</vt:lpstr>
      <vt:lpstr>PowerPoint-Präsentation</vt:lpstr>
      <vt:lpstr>Andere VOI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130</cp:revision>
  <dcterms:created xsi:type="dcterms:W3CDTF">2015-11-02T12:29:13Z</dcterms:created>
  <dcterms:modified xsi:type="dcterms:W3CDTF">2021-05-12T09:47:47Z</dcterms:modified>
</cp:coreProperties>
</file>