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6" r:id="rId3"/>
    <p:sldId id="298" r:id="rId4"/>
    <p:sldId id="297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43" autoAdjust="0"/>
    <p:restoredTop sz="94464" autoAdjust="0"/>
  </p:normalViewPr>
  <p:slideViewPr>
    <p:cSldViewPr snapToGrid="0">
      <p:cViewPr varScale="1">
        <p:scale>
          <a:sx n="100" d="100"/>
          <a:sy n="100" d="100"/>
        </p:scale>
        <p:origin x="870" y="72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11.05.2021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Vorwoche: 4.850 Fälle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/>
              <a:t>In 9 Bundesländern liegt der Anteil von COVID-19-Patient*innen an ITS-Betten über 20% (jedes 5.Bett)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33,3%  unter 60 Jahre</a:t>
            </a:r>
          </a:p>
          <a:p>
            <a:r>
              <a:rPr lang="de-DE" dirty="0"/>
              <a:t>35,9%  über 70 Jahre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215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11.05.2021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11.05.2021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11.05.2021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11.05.2021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11.05.2021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11.05.2021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11.05.2021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11.05.2021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11.05.2021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11.05.2021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11.05.2021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11.05.2021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12.05.2020 werden </a:t>
            </a:r>
            <a:r>
              <a:rPr lang="de-DE" sz="1600" b="1" dirty="0"/>
              <a:t>4.377  </a:t>
            </a:r>
            <a:r>
              <a:rPr lang="de-DE" sz="1600" dirty="0"/>
              <a:t>COVID-19-Patienten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fast allen Bundesländern ist ein Rückgang der COVID-ITS-Belegung zu sehen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Noch hohe Dynamik an Zu-Abgängen/Verlegungen und noch kein Rückgang in Todeszahlen pro Tag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12.05.2021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61" y="2074985"/>
            <a:ext cx="6278534" cy="4036201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3747827" y="2298976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3163965" y="2297523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4469736" y="2248674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>
            <a:cxnSpLocks/>
          </p:cNvCxnSpPr>
          <p:nvPr/>
        </p:nvCxnSpPr>
        <p:spPr>
          <a:xfrm flipH="1">
            <a:off x="6219788" y="2549786"/>
            <a:ext cx="138829" cy="387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6033825" y="3260026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4.377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F0892D58-FD31-490D-8232-798DE59365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1522" y="2937056"/>
            <a:ext cx="4025497" cy="3419293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F94AC9A7-AD52-4117-A122-75DAC3CB8395}"/>
              </a:ext>
            </a:extLst>
          </p:cNvPr>
          <p:cNvSpPr txBox="1"/>
          <p:nvPr/>
        </p:nvSpPr>
        <p:spPr>
          <a:xfrm>
            <a:off x="7501522" y="2629279"/>
            <a:ext cx="3539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Behandlung COVID-19: Schweregrad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F200BB0B-245C-4F3C-A591-3A96DA8F2B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25819" y="1946761"/>
            <a:ext cx="1666181" cy="1261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7093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</a:t>
            </a:r>
            <a:br>
              <a:rPr lang="de-DE" sz="2000" b="1" dirty="0">
                <a:latin typeface="+mj-lt"/>
              </a:rPr>
            </a:br>
            <a:r>
              <a:rPr lang="de-DE" sz="2000" b="1" dirty="0">
                <a:latin typeface="+mj-lt"/>
              </a:rPr>
              <a:t>ITS-Betten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C6B324-7386-4982-97A9-CBF160342B9A}"/>
              </a:ext>
            </a:extLst>
          </p:cNvPr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11.05.2021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BEC7B37-7AF6-4380-803F-2A0F49757E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046" y="1"/>
            <a:ext cx="95239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5">
            <a:extLst>
              <a:ext uri="{FF2B5EF4-FFF2-40B4-BE49-F238E27FC236}">
                <a16:creationId xmlns:a16="http://schemas.microsoft.com/office/drawing/2014/main" id="{A584CCFF-8DD6-4A0D-AC27-FB5958477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90" y="234394"/>
            <a:ext cx="8142541" cy="387798"/>
          </a:xfrm>
        </p:spPr>
        <p:txBody>
          <a:bodyPr>
            <a:normAutofit fontScale="90000"/>
          </a:bodyPr>
          <a:lstStyle/>
          <a:p>
            <a:r>
              <a:rPr lang="de-DE" sz="2800" dirty="0"/>
              <a:t>Aktuelle Altersverteilung auf ITS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E1AD20F4-79AF-42AD-BF14-1F038F60E5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9" y="2210319"/>
            <a:ext cx="5646460" cy="3976381"/>
          </a:xfrm>
          <a:prstGeom prst="rect">
            <a:avLst/>
          </a:prstGeom>
        </p:spPr>
      </p:pic>
      <p:sp>
        <p:nvSpPr>
          <p:cNvPr id="20" name="Textfeld 19">
            <a:extLst>
              <a:ext uri="{FF2B5EF4-FFF2-40B4-BE49-F238E27FC236}">
                <a16:creationId xmlns:a16="http://schemas.microsoft.com/office/drawing/2014/main" id="{777C7671-032F-4112-82BF-27574A966D08}"/>
              </a:ext>
            </a:extLst>
          </p:cNvPr>
          <p:cNvSpPr txBox="1"/>
          <p:nvPr/>
        </p:nvSpPr>
        <p:spPr>
          <a:xfrm>
            <a:off x="193590" y="724898"/>
            <a:ext cx="4847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Anteil der Intensivbereiche mit Altersangabe:  </a:t>
            </a:r>
            <a:br>
              <a:rPr lang="de-DE" dirty="0"/>
            </a:br>
            <a:r>
              <a:rPr lang="de-DE" b="1" dirty="0"/>
              <a:t>1073</a:t>
            </a:r>
            <a:r>
              <a:rPr lang="de-DE" dirty="0"/>
              <a:t> </a:t>
            </a:r>
            <a:r>
              <a:rPr lang="de-DE" b="1" dirty="0"/>
              <a:t>(80.50 %)</a:t>
            </a:r>
            <a:br>
              <a:rPr lang="de-DE" b="1" dirty="0"/>
            </a:br>
            <a:r>
              <a:rPr lang="de-DE" dirty="0"/>
              <a:t>Anzahl der COVID-19-Patienten mit Altersangabe:   </a:t>
            </a:r>
            <a:br>
              <a:rPr lang="de-DE" dirty="0"/>
            </a:br>
            <a:r>
              <a:rPr lang="de-DE" b="1" dirty="0"/>
              <a:t>4088 (91.87 % )</a:t>
            </a:r>
            <a:endParaRPr lang="de-DE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7985D47E-A739-44E0-B002-CE604B2445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6950" y="131799"/>
            <a:ext cx="4410075" cy="3296632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0B016CFC-5576-4544-9722-10B7BE5D59E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52468"/>
          <a:stretch/>
        </p:blipFill>
        <p:spPr>
          <a:xfrm>
            <a:off x="11117589" y="2592896"/>
            <a:ext cx="1043934" cy="1605613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B9414710-3BB1-4E3D-A388-71A523239F7A}"/>
              </a:ext>
            </a:extLst>
          </p:cNvPr>
          <p:cNvSpPr txBox="1"/>
          <p:nvPr/>
        </p:nvSpPr>
        <p:spPr>
          <a:xfrm>
            <a:off x="5775850" y="131799"/>
            <a:ext cx="1272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Zeitreihe</a:t>
            </a:r>
            <a:br>
              <a:rPr lang="de-DE" sz="1600" dirty="0"/>
            </a:br>
            <a:r>
              <a:rPr lang="de-DE" sz="1600" dirty="0"/>
              <a:t>(abs. Anzahl)</a:t>
            </a:r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D12CE627-16D0-4BD1-9F11-F54E6B20189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18873" y="4008407"/>
            <a:ext cx="4248152" cy="2849593"/>
          </a:xfrm>
          <a:prstGeom prst="rect">
            <a:avLst/>
          </a:prstGeom>
        </p:spPr>
      </p:pic>
      <p:sp>
        <p:nvSpPr>
          <p:cNvPr id="22" name="Textfeld 21">
            <a:extLst>
              <a:ext uri="{FF2B5EF4-FFF2-40B4-BE49-F238E27FC236}">
                <a16:creationId xmlns:a16="http://schemas.microsoft.com/office/drawing/2014/main" id="{7F79C966-9944-42A3-A2BF-205E78E531A4}"/>
              </a:ext>
            </a:extLst>
          </p:cNvPr>
          <p:cNvSpPr txBox="1"/>
          <p:nvPr/>
        </p:nvSpPr>
        <p:spPr>
          <a:xfrm>
            <a:off x="5949652" y="3922585"/>
            <a:ext cx="11895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Zeitreihe</a:t>
            </a:r>
            <a:br>
              <a:rPr lang="de-DE" sz="1600" dirty="0"/>
            </a:br>
            <a:r>
              <a:rPr lang="de-DE" sz="1600" dirty="0"/>
              <a:t>(Alter prozentual</a:t>
            </a:r>
            <a:r>
              <a:rPr lang="de-D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93591" y="687605"/>
            <a:ext cx="6843703" cy="99326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85% der täglichen COVID-19 ITS Behandelten benötigen eine Beatmung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Erster Rückgang in der ECMO Behandlung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Noch </a:t>
            </a:r>
            <a:r>
              <a:rPr lang="de-DE" sz="1400" dirty="0" err="1"/>
              <a:t>ca</a:t>
            </a:r>
            <a:r>
              <a:rPr lang="de-DE" sz="1400" dirty="0"/>
              <a:t> 60% der Intensivbereiche melden Begrenzung/Auslastung </a:t>
            </a:r>
            <a:br>
              <a:rPr lang="de-DE" sz="1400" dirty="0"/>
            </a:br>
            <a:r>
              <a:rPr lang="de-DE" sz="1400" dirty="0"/>
              <a:t>in den Bereichen Low- High-Care und ECMO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de-DE" sz="1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4</a:t>
            </a:fld>
            <a:endParaRPr lang="de-DE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93590" y="234394"/>
            <a:ext cx="8142541" cy="387798"/>
          </a:xfrm>
        </p:spPr>
        <p:txBody>
          <a:bodyPr/>
          <a:lstStyle/>
          <a:p>
            <a:r>
              <a:rPr lang="de-DE" sz="2800" dirty="0"/>
              <a:t>COVID-19-Belegung und Belastung</a:t>
            </a: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61C75B57-FF4D-4165-B4A7-AB87E4F2E24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13" t="12719" b="74709"/>
          <a:stretch/>
        </p:blipFill>
        <p:spPr>
          <a:xfrm>
            <a:off x="670748" y="5980046"/>
            <a:ext cx="3223704" cy="574791"/>
          </a:xfrm>
          <a:prstGeom prst="rect">
            <a:avLst/>
          </a:prstGeom>
        </p:spPr>
      </p:pic>
      <p:sp>
        <p:nvSpPr>
          <p:cNvPr id="19" name="Rechteck 18">
            <a:extLst>
              <a:ext uri="{FF2B5EF4-FFF2-40B4-BE49-F238E27FC236}">
                <a16:creationId xmlns:a16="http://schemas.microsoft.com/office/drawing/2014/main" id="{3BEE98B7-32AF-4F63-956E-AC43AC52C5B7}"/>
              </a:ext>
            </a:extLst>
          </p:cNvPr>
          <p:cNvSpPr/>
          <p:nvPr/>
        </p:nvSpPr>
        <p:spPr>
          <a:xfrm>
            <a:off x="7822756" y="1968338"/>
            <a:ext cx="128325" cy="7295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735DE84-F0A9-46F9-9696-DCD04B57D8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359" y="2186189"/>
            <a:ext cx="3498547" cy="3727038"/>
          </a:xfrm>
          <a:prstGeom prst="rect">
            <a:avLst/>
          </a:prstGeom>
        </p:spPr>
      </p:pic>
      <p:sp>
        <p:nvSpPr>
          <p:cNvPr id="22" name="Datumsplatzhalter 2">
            <a:extLst>
              <a:ext uri="{FF2B5EF4-FFF2-40B4-BE49-F238E27FC236}">
                <a16:creationId xmlns:a16="http://schemas.microsoft.com/office/drawing/2014/main" id="{C697B9EF-D11B-41EF-83F6-137341F1FC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550" y="6538912"/>
            <a:ext cx="2743200" cy="365125"/>
          </a:xfrm>
        </p:spPr>
        <p:txBody>
          <a:bodyPr/>
          <a:lstStyle/>
          <a:p>
            <a:pPr defTabSz="457189"/>
            <a:r>
              <a:rPr lang="de-DE" dirty="0">
                <a:latin typeface="Calibri"/>
              </a:rPr>
              <a:t>12.05.21</a:t>
            </a:r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8EA97CAA-4D2A-4F6B-9638-A82CF6EE69E2}"/>
              </a:ext>
            </a:extLst>
          </p:cNvPr>
          <p:cNvCxnSpPr>
            <a:cxnSpLocks/>
          </p:cNvCxnSpPr>
          <p:nvPr/>
        </p:nvCxnSpPr>
        <p:spPr>
          <a:xfrm>
            <a:off x="962025" y="3165662"/>
            <a:ext cx="3063126" cy="8965"/>
          </a:xfrm>
          <a:prstGeom prst="line">
            <a:avLst/>
          </a:prstGeom>
          <a:ln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A1267485-4E75-4308-BC68-41156DCD0852}"/>
              </a:ext>
            </a:extLst>
          </p:cNvPr>
          <p:cNvCxnSpPr>
            <a:cxnSpLocks/>
          </p:cNvCxnSpPr>
          <p:nvPr/>
        </p:nvCxnSpPr>
        <p:spPr>
          <a:xfrm>
            <a:off x="962025" y="3736149"/>
            <a:ext cx="3063126" cy="0"/>
          </a:xfrm>
          <a:prstGeom prst="line">
            <a:avLst/>
          </a:prstGeom>
          <a:ln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>
            <a:extLst>
              <a:ext uri="{FF2B5EF4-FFF2-40B4-BE49-F238E27FC236}">
                <a16:creationId xmlns:a16="http://schemas.microsoft.com/office/drawing/2014/main" id="{72BB4C0B-02EB-4810-B0F5-C61B4BB92D3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3198" y="67378"/>
            <a:ext cx="3364659" cy="3361622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7AD3D969-BAD3-4ED1-8A75-0EBF0FC56249}"/>
              </a:ext>
            </a:extLst>
          </p:cNvPr>
          <p:cNvSpPr txBox="1"/>
          <p:nvPr/>
        </p:nvSpPr>
        <p:spPr>
          <a:xfrm>
            <a:off x="6354394" y="189836"/>
            <a:ext cx="16006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Betriebssituation</a:t>
            </a:r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D99C9008-3F63-483C-8FDF-2DB427654EB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24138" y="622192"/>
            <a:ext cx="1600668" cy="821599"/>
          </a:xfrm>
          <a:prstGeom prst="rect">
            <a:avLst/>
          </a:prstGeom>
        </p:spPr>
      </p:pic>
      <p:sp>
        <p:nvSpPr>
          <p:cNvPr id="24" name="Textfeld 23">
            <a:extLst>
              <a:ext uri="{FF2B5EF4-FFF2-40B4-BE49-F238E27FC236}">
                <a16:creationId xmlns:a16="http://schemas.microsoft.com/office/drawing/2014/main" id="{13F03E5A-E900-4B59-BD8F-E5B010D6ED59}"/>
              </a:ext>
            </a:extLst>
          </p:cNvPr>
          <p:cNvSpPr txBox="1"/>
          <p:nvPr/>
        </p:nvSpPr>
        <p:spPr>
          <a:xfrm>
            <a:off x="193590" y="1998777"/>
            <a:ext cx="22156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ECMO-Behandlung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C4A627A8-D1F7-41C3-8D37-9ED2F43274E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7863" r="22471"/>
          <a:stretch/>
        </p:blipFill>
        <p:spPr>
          <a:xfrm>
            <a:off x="7306006" y="3893455"/>
            <a:ext cx="3962070" cy="2897167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8562E611-2176-4B60-B5D0-DD732EC1C2D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83798" y="3185028"/>
            <a:ext cx="1484652" cy="99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339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86" y="736314"/>
            <a:ext cx="7534275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312" y="500452"/>
            <a:ext cx="4084330" cy="2422395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FC02606-9BE5-4E95-8427-1915A7E914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84" y="2273747"/>
            <a:ext cx="7499814" cy="4507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Office PowerPoint</Application>
  <PresentationFormat>Breitbild</PresentationFormat>
  <Paragraphs>38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Aktuelle Altersverteilung auf ITS</vt:lpstr>
      <vt:lpstr>COVID-19-Belegung und Belastung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226</cp:revision>
  <dcterms:created xsi:type="dcterms:W3CDTF">2021-01-13T08:46:29Z</dcterms:created>
  <dcterms:modified xsi:type="dcterms:W3CDTF">2021-05-12T08:56:20Z</dcterms:modified>
</cp:coreProperties>
</file>