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3" r:id="rId2"/>
    <p:sldId id="301" r:id="rId3"/>
    <p:sldId id="320" r:id="rId4"/>
    <p:sldId id="319" r:id="rId5"/>
    <p:sldId id="321" r:id="rId6"/>
    <p:sldId id="311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99" d="100"/>
          <a:sy n="99" d="100"/>
        </p:scale>
        <p:origin x="960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18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Epivurve_care_TOP!$D$1</c:f>
              <c:strCache>
                <c:ptCount val="1"/>
                <c:pt idx="0">
                  <c:v>Übermittelt bis KW 14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Epivurve_care_TOP!$A$2:$B$64</c:f>
              <c:multiLvlStrCache>
                <c:ptCount val="6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Epivurve_care_TOP!$D$2:$D$64</c:f>
              <c:numCache>
                <c:formatCode>General</c:formatCode>
                <c:ptCount val="63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48</c:v>
                </c:pt>
                <c:pt idx="4">
                  <c:v>122</c:v>
                </c:pt>
                <c:pt idx="5">
                  <c:v>191</c:v>
                </c:pt>
                <c:pt idx="6">
                  <c:v>115</c:v>
                </c:pt>
                <c:pt idx="7">
                  <c:v>59</c:v>
                </c:pt>
                <c:pt idx="8">
                  <c:v>39</c:v>
                </c:pt>
                <c:pt idx="9">
                  <c:v>23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11</c:v>
                </c:pt>
                <c:pt idx="30">
                  <c:v>19</c:v>
                </c:pt>
                <c:pt idx="31">
                  <c:v>16</c:v>
                </c:pt>
                <c:pt idx="32">
                  <c:v>37</c:v>
                </c:pt>
                <c:pt idx="33">
                  <c:v>88</c:v>
                </c:pt>
                <c:pt idx="34">
                  <c:v>151</c:v>
                </c:pt>
                <c:pt idx="35">
                  <c:v>176</c:v>
                </c:pt>
                <c:pt idx="36">
                  <c:v>218</c:v>
                </c:pt>
                <c:pt idx="37">
                  <c:v>248</c:v>
                </c:pt>
                <c:pt idx="38">
                  <c:v>278</c:v>
                </c:pt>
                <c:pt idx="39">
                  <c:v>264</c:v>
                </c:pt>
                <c:pt idx="40">
                  <c:v>287</c:v>
                </c:pt>
                <c:pt idx="41">
                  <c:v>351</c:v>
                </c:pt>
                <c:pt idx="42">
                  <c:v>381</c:v>
                </c:pt>
                <c:pt idx="43">
                  <c:v>317</c:v>
                </c:pt>
                <c:pt idx="44">
                  <c:v>311</c:v>
                </c:pt>
                <c:pt idx="45">
                  <c:v>284</c:v>
                </c:pt>
                <c:pt idx="46">
                  <c:v>233</c:v>
                </c:pt>
                <c:pt idx="47">
                  <c:v>175</c:v>
                </c:pt>
                <c:pt idx="48">
                  <c:v>138</c:v>
                </c:pt>
                <c:pt idx="49">
                  <c:v>103</c:v>
                </c:pt>
                <c:pt idx="50">
                  <c:v>57</c:v>
                </c:pt>
                <c:pt idx="51">
                  <c:v>78</c:v>
                </c:pt>
                <c:pt idx="52">
                  <c:v>46</c:v>
                </c:pt>
                <c:pt idx="53">
                  <c:v>45</c:v>
                </c:pt>
                <c:pt idx="54">
                  <c:v>58</c:v>
                </c:pt>
                <c:pt idx="55">
                  <c:v>53</c:v>
                </c:pt>
                <c:pt idx="56">
                  <c:v>56</c:v>
                </c:pt>
                <c:pt idx="57">
                  <c:v>46</c:v>
                </c:pt>
                <c:pt idx="5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3-433A-B6F9-4A08635E3F0E}"/>
            </c:ext>
          </c:extLst>
        </c:ser>
        <c:ser>
          <c:idx val="1"/>
          <c:order val="1"/>
          <c:tx>
            <c:strRef>
              <c:f>Epivurve_care_TOP!$I$1</c:f>
              <c:strCache>
                <c:ptCount val="1"/>
                <c:pt idx="0">
                  <c:v>Neu übermittelt in KW 15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58"/>
            <c:invertIfNegative val="0"/>
            <c:bubble3D val="0"/>
            <c:spPr>
              <a:solidFill>
                <a:srgbClr val="9BBB59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B3-433A-B6F9-4A08635E3F0E}"/>
              </c:ext>
            </c:extLst>
          </c:dPt>
          <c:cat>
            <c:multiLvlStrRef>
              <c:f>Epivurve_care_TOP!$A$2:$B$64</c:f>
              <c:multiLvlStrCache>
                <c:ptCount val="6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4</c:v>
                </c:pt>
                <c:pt idx="46">
                  <c:v>3</c:v>
                </c:pt>
                <c:pt idx="47">
                  <c:v>0</c:v>
                </c:pt>
                <c:pt idx="48">
                  <c:v>3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4</c:v>
                </c:pt>
                <c:pt idx="57">
                  <c:v>5</c:v>
                </c:pt>
                <c:pt idx="58">
                  <c:v>15</c:v>
                </c:pt>
                <c:pt idx="5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B3-433A-B6F9-4A08635E3F0E}"/>
            </c:ext>
          </c:extLst>
        </c:ser>
        <c:ser>
          <c:idx val="0"/>
          <c:order val="2"/>
          <c:tx>
            <c:strRef>
              <c:f>Epivurve_care_TOP!$J$1</c:f>
              <c:strCache>
                <c:ptCount val="1"/>
                <c:pt idx="0">
                  <c:v>Neu übermittelt in KW 16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Epivurve_care_TOP!$A$2:$B$64</c:f>
              <c:multiLvlStrCache>
                <c:ptCount val="6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3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4</c:v>
                </c:pt>
                <c:pt idx="57">
                  <c:v>1</c:v>
                </c:pt>
                <c:pt idx="58">
                  <c:v>6</c:v>
                </c:pt>
                <c:pt idx="59">
                  <c:v>22</c:v>
                </c:pt>
                <c:pt idx="6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B3-433A-B6F9-4A08635E3F0E}"/>
            </c:ext>
          </c:extLst>
        </c:ser>
        <c:ser>
          <c:idx val="2"/>
          <c:order val="3"/>
          <c:tx>
            <c:strRef>
              <c:f>Epivurve_care_TOP!$K$1</c:f>
              <c:strCache>
                <c:ptCount val="1"/>
                <c:pt idx="0">
                  <c:v>Neu übermittelt in KW 17</c:v>
                </c:pt>
              </c:strCache>
            </c:strRef>
          </c:tx>
          <c:spPr>
            <a:solidFill>
              <a:srgbClr val="9BBB59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Epivurve_care_TOP!$A$2:$B$64</c:f>
              <c:multiLvlStrCache>
                <c:ptCount val="6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3</c:v>
                </c:pt>
                <c:pt idx="56">
                  <c:v>2</c:v>
                </c:pt>
                <c:pt idx="57">
                  <c:v>0</c:v>
                </c:pt>
                <c:pt idx="58">
                  <c:v>4</c:v>
                </c:pt>
                <c:pt idx="59">
                  <c:v>9</c:v>
                </c:pt>
                <c:pt idx="60">
                  <c:v>16</c:v>
                </c:pt>
                <c:pt idx="6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B3-433A-B6F9-4A08635E3F0E}"/>
            </c:ext>
          </c:extLst>
        </c:ser>
        <c:ser>
          <c:idx val="4"/>
          <c:order val="4"/>
          <c:tx>
            <c:strRef>
              <c:f>Epivurve_care_TOP!$L$1</c:f>
              <c:strCache>
                <c:ptCount val="1"/>
                <c:pt idx="0">
                  <c:v>Neu übermittelt in KW 18</c:v>
                </c:pt>
              </c:strCache>
            </c:strRef>
          </c:tx>
          <c:spPr>
            <a:solidFill>
              <a:srgbClr val="9BBB59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Epivurve_care_TOP!$A$2:$B$64</c:f>
              <c:multiLvlStrCache>
                <c:ptCount val="6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Epivurve_care_TOP!$L$2:$L$64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3</c:v>
                </c:pt>
                <c:pt idx="37">
                  <c:v>0</c:v>
                </c:pt>
                <c:pt idx="38">
                  <c:v>2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4</c:v>
                </c:pt>
                <c:pt idx="43">
                  <c:v>4</c:v>
                </c:pt>
                <c:pt idx="44">
                  <c:v>3</c:v>
                </c:pt>
                <c:pt idx="45">
                  <c:v>3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4</c:v>
                </c:pt>
                <c:pt idx="58">
                  <c:v>0</c:v>
                </c:pt>
                <c:pt idx="59">
                  <c:v>5</c:v>
                </c:pt>
                <c:pt idx="60">
                  <c:v>5</c:v>
                </c:pt>
                <c:pt idx="61">
                  <c:v>15</c:v>
                </c:pt>
                <c:pt idx="6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B3-433A-B6F9-4A08635E3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Epicurve_noso_TOP!$D$1</c:f>
              <c:strCache>
                <c:ptCount val="1"/>
                <c:pt idx="0">
                  <c:v>Übermittelt bis KW 14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Epicurve_noso_TOP!$A$2:$B$64</c:f>
              <c:multiLvlStrCache>
                <c:ptCount val="6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Epicurve_noso_TOP!$D$2:$D$64</c:f>
              <c:numCache>
                <c:formatCode>General</c:formatCode>
                <c:ptCount val="63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63</c:v>
                </c:pt>
                <c:pt idx="4">
                  <c:v>124</c:v>
                </c:pt>
                <c:pt idx="5">
                  <c:v>149</c:v>
                </c:pt>
                <c:pt idx="6">
                  <c:v>103</c:v>
                </c:pt>
                <c:pt idx="7">
                  <c:v>46</c:v>
                </c:pt>
                <c:pt idx="8">
                  <c:v>37</c:v>
                </c:pt>
                <c:pt idx="9">
                  <c:v>26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54</c:v>
                </c:pt>
                <c:pt idx="33">
                  <c:v>77</c:v>
                </c:pt>
                <c:pt idx="34">
                  <c:v>124</c:v>
                </c:pt>
                <c:pt idx="35">
                  <c:v>142</c:v>
                </c:pt>
                <c:pt idx="36">
                  <c:v>144</c:v>
                </c:pt>
                <c:pt idx="37">
                  <c:v>128</c:v>
                </c:pt>
                <c:pt idx="38">
                  <c:v>176</c:v>
                </c:pt>
                <c:pt idx="39">
                  <c:v>140</c:v>
                </c:pt>
                <c:pt idx="40">
                  <c:v>210</c:v>
                </c:pt>
                <c:pt idx="41">
                  <c:v>218</c:v>
                </c:pt>
                <c:pt idx="42">
                  <c:v>248</c:v>
                </c:pt>
                <c:pt idx="43">
                  <c:v>170</c:v>
                </c:pt>
                <c:pt idx="44">
                  <c:v>148</c:v>
                </c:pt>
                <c:pt idx="45">
                  <c:v>188</c:v>
                </c:pt>
                <c:pt idx="46">
                  <c:v>195</c:v>
                </c:pt>
                <c:pt idx="47">
                  <c:v>198</c:v>
                </c:pt>
                <c:pt idx="48">
                  <c:v>166</c:v>
                </c:pt>
                <c:pt idx="49">
                  <c:v>156</c:v>
                </c:pt>
                <c:pt idx="50">
                  <c:v>141</c:v>
                </c:pt>
                <c:pt idx="51">
                  <c:v>140</c:v>
                </c:pt>
                <c:pt idx="52">
                  <c:v>116</c:v>
                </c:pt>
                <c:pt idx="53">
                  <c:v>100</c:v>
                </c:pt>
                <c:pt idx="54">
                  <c:v>83</c:v>
                </c:pt>
                <c:pt idx="55">
                  <c:v>96</c:v>
                </c:pt>
                <c:pt idx="56">
                  <c:v>93</c:v>
                </c:pt>
                <c:pt idx="57">
                  <c:v>60</c:v>
                </c:pt>
                <c:pt idx="5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5-4F94-84B5-3E321D111534}"/>
            </c:ext>
          </c:extLst>
        </c:ser>
        <c:ser>
          <c:idx val="0"/>
          <c:order val="1"/>
          <c:tx>
            <c:strRef>
              <c:f>Epicurve_noso_TOP!$I$1</c:f>
              <c:strCache>
                <c:ptCount val="1"/>
                <c:pt idx="0">
                  <c:v>Neu übermittelt in KW 15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Epicurve_noso_TOP!$A$2:$B$64</c:f>
              <c:multiLvlStrCache>
                <c:ptCount val="6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3</c:v>
                </c:pt>
                <c:pt idx="46">
                  <c:v>3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2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4</c:v>
                </c:pt>
                <c:pt idx="57">
                  <c:v>13</c:v>
                </c:pt>
                <c:pt idx="58">
                  <c:v>33</c:v>
                </c:pt>
                <c:pt idx="5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5-4F94-84B5-3E321D111534}"/>
            </c:ext>
          </c:extLst>
        </c:ser>
        <c:ser>
          <c:idx val="2"/>
          <c:order val="2"/>
          <c:tx>
            <c:strRef>
              <c:f>Epicurve_noso_TOP!$J$1</c:f>
              <c:strCache>
                <c:ptCount val="1"/>
                <c:pt idx="0">
                  <c:v>Neu übermittelt in KW 16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Epicurve_noso_TOP!$A$2:$B$64</c:f>
              <c:multiLvlStrCache>
                <c:ptCount val="6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2</c:v>
                </c:pt>
                <c:pt idx="48">
                  <c:v>1</c:v>
                </c:pt>
                <c:pt idx="49">
                  <c:v>2</c:v>
                </c:pt>
                <c:pt idx="50">
                  <c:v>2</c:v>
                </c:pt>
                <c:pt idx="51">
                  <c:v>4</c:v>
                </c:pt>
                <c:pt idx="52">
                  <c:v>3</c:v>
                </c:pt>
                <c:pt idx="53">
                  <c:v>1</c:v>
                </c:pt>
                <c:pt idx="54">
                  <c:v>1</c:v>
                </c:pt>
                <c:pt idx="55">
                  <c:v>2</c:v>
                </c:pt>
                <c:pt idx="56">
                  <c:v>5</c:v>
                </c:pt>
                <c:pt idx="57">
                  <c:v>2</c:v>
                </c:pt>
                <c:pt idx="58">
                  <c:v>20</c:v>
                </c:pt>
                <c:pt idx="59">
                  <c:v>32</c:v>
                </c:pt>
                <c:pt idx="6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5-4F94-84B5-3E321D111534}"/>
            </c:ext>
          </c:extLst>
        </c:ser>
        <c:ser>
          <c:idx val="1"/>
          <c:order val="3"/>
          <c:tx>
            <c:strRef>
              <c:f>Epicurve_noso_TOP!$K$1</c:f>
              <c:strCache>
                <c:ptCount val="1"/>
                <c:pt idx="0">
                  <c:v>Neu übermittelt in KW 17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Epicurve_noso_TOP!$A$2:$B$64</c:f>
              <c:multiLvlStrCache>
                <c:ptCount val="6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4</c:v>
                </c:pt>
                <c:pt idx="59">
                  <c:v>10</c:v>
                </c:pt>
                <c:pt idx="60">
                  <c:v>40</c:v>
                </c:pt>
                <c:pt idx="6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05-4F94-84B5-3E321D111534}"/>
            </c:ext>
          </c:extLst>
        </c:ser>
        <c:ser>
          <c:idx val="4"/>
          <c:order val="4"/>
          <c:tx>
            <c:strRef>
              <c:f>Epicurve_noso_TOP!$L$1</c:f>
              <c:strCache>
                <c:ptCount val="1"/>
                <c:pt idx="0">
                  <c:v>Neu übermittelt in KW 18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Epicurve_noso_TOP!$A$2:$B$64</c:f>
              <c:multiLvlStrCache>
                <c:ptCount val="6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Epicurve_noso_TOP!$L$2:$L$64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4</c:v>
                </c:pt>
                <c:pt idx="39">
                  <c:v>1</c:v>
                </c:pt>
                <c:pt idx="40">
                  <c:v>1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6</c:v>
                </c:pt>
                <c:pt idx="60">
                  <c:v>13</c:v>
                </c:pt>
                <c:pt idx="61">
                  <c:v>46</c:v>
                </c:pt>
                <c:pt idx="6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05-4F94-84B5-3E321D111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4392488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12.05.21</a:t>
            </a:r>
            <a:endParaRPr lang="de-DE" b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BE6433-27C7-40BE-9843-4FDB415AF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614" y="-27383"/>
            <a:ext cx="3480385" cy="20882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5580723-E5DA-4A97-83FD-710D7328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7450137" cy="46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12.5.2021 </a:t>
            </a:r>
            <a:br>
              <a:rPr lang="fr-FR" b="0" dirty="0"/>
            </a:br>
            <a:r>
              <a:rPr lang="de-DE" dirty="0"/>
              <a:t>Anzahl der Testungen pro 100.000 Einwohner nach Altersgruppe und Kalenderwoche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644008" y="2986680"/>
            <a:ext cx="457200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Kalenderwoche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364711"/>
            <a:ext cx="424847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Kalenderwoche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5F792B-3BA2-4B17-9424-85DDB03F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6641"/>
            <a:ext cx="4572000" cy="28065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769FA5A-C2F6-4DDB-8CD4-EBED5B6C9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-27384"/>
            <a:ext cx="4932040" cy="30318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231711A-F8CA-4978-8CC9-3B6DF4D11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934766"/>
            <a:ext cx="4716016" cy="29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C91047-160C-48E5-8A4C-D904E973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BE61AF-0B62-48BA-9D40-5A506106F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17" y="1268760"/>
            <a:ext cx="7450781" cy="46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3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6C4B64A-8ED1-456D-9932-0C38587C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3853CF-1863-413E-871F-CC79BF8E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829286" cy="874368"/>
          </a:xfrm>
        </p:spPr>
        <p:txBody>
          <a:bodyPr/>
          <a:lstStyle/>
          <a:p>
            <a:r>
              <a:rPr lang="de-DE" dirty="0"/>
              <a:t>Anzahl Teste und </a:t>
            </a:r>
            <a:r>
              <a:rPr lang="de-DE" dirty="0" err="1"/>
              <a:t>Positivenanteil</a:t>
            </a:r>
            <a:r>
              <a:rPr lang="de-DE" dirty="0"/>
              <a:t> in verschiedenen Organisationseinheiten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8D1207-F161-4B52-8074-3F705542C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27054" cy="53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EB4932-3356-4590-B67E-475A9D83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CA6FFD-B895-4C3D-AA2D-09F0939C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80" y="2445322"/>
            <a:ext cx="7607274" cy="43067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746D2A2-8A2A-4727-BD0D-A53B4019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-1931"/>
            <a:ext cx="4968552" cy="25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9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2384"/>
            <a:ext cx="4761881" cy="874368"/>
          </a:xfrm>
        </p:spPr>
        <p:txBody>
          <a:bodyPr/>
          <a:lstStyle/>
          <a:p>
            <a:r>
              <a:rPr lang="de-DE" dirty="0"/>
              <a:t>B.1.1.7 (delH69/V70) </a:t>
            </a:r>
            <a:br>
              <a:rPr lang="de-DE" dirty="0"/>
            </a:br>
            <a:r>
              <a:rPr lang="de-DE" dirty="0"/>
              <a:t>(Daten aus 16 Laboren) – </a:t>
            </a:r>
            <a:br>
              <a:rPr lang="de-DE" dirty="0"/>
            </a:br>
            <a:r>
              <a:rPr lang="de-DE" b="0" dirty="0"/>
              <a:t>Datenstand 13.4.2021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4762744" y="260648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Krankenhäuser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007425"/>
              </p:ext>
            </p:extLst>
          </p:nvPr>
        </p:nvGraphicFramePr>
        <p:xfrm>
          <a:off x="107504" y="1052737"/>
          <a:ext cx="42737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643757"/>
              </p:ext>
            </p:extLst>
          </p:nvPr>
        </p:nvGraphicFramePr>
        <p:xfrm>
          <a:off x="4644008" y="2204864"/>
          <a:ext cx="4499992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Bildschirmpräsentation (4:3)</PresentationFormat>
  <Paragraphs>17</Paragraphs>
  <Slides>7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12.05.21</vt:lpstr>
      <vt:lpstr>Datenstand 12.5.2021  Anzahl der Testungen pro 100.000 Einwohner nach Altersgruppe und Kalenderwoche </vt:lpstr>
      <vt:lpstr>PowerPoint-Präsentation</vt:lpstr>
      <vt:lpstr>Anzahl Teste und Positivenanteil in verschiedenen Organisationseinheiten</vt:lpstr>
      <vt:lpstr>PowerPoint-Präsentation</vt:lpstr>
      <vt:lpstr>B.1.1.7 (delH69/V70)  (Daten aus 16 Laboren) –  Datenstand 13.4.2021</vt:lpstr>
      <vt:lpstr>Ausbrüche Altenheime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302</cp:revision>
  <dcterms:created xsi:type="dcterms:W3CDTF">2020-01-21T10:42:53Z</dcterms:created>
  <dcterms:modified xsi:type="dcterms:W3CDTF">2021-05-12T07:15:06Z</dcterms:modified>
</cp:coreProperties>
</file>