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700" r:id="rId2"/>
    <p:sldId id="701" r:id="rId3"/>
    <p:sldId id="263" r:id="rId4"/>
    <p:sldId id="703" r:id="rId5"/>
    <p:sldId id="683" r:id="rId6"/>
    <p:sldId id="692" r:id="rId7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mali, Souaad" initials="CS" lastIdx="2" clrIdx="0">
    <p:extLst>
      <p:ext uri="{19B8F6BF-5375-455C-9EA6-DF929625EA0E}">
        <p15:presenceInfo xmlns:p15="http://schemas.microsoft.com/office/powerpoint/2012/main" userId="Chemali, Souaad" providerId="None"/>
      </p:ext>
    </p:extLst>
  </p:cmAuthor>
  <p:cmAuthor id="2" name="Esquevin, Sarah" initials="SE" lastIdx="1" clrIdx="1">
    <p:extLst>
      <p:ext uri="{19B8F6BF-5375-455C-9EA6-DF929625EA0E}">
        <p15:presenceInfo xmlns:p15="http://schemas.microsoft.com/office/powerpoint/2012/main" userId="Esquevin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E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6" autoAdjust="0"/>
    <p:restoredTop sz="90426" autoAdjust="0"/>
  </p:normalViewPr>
  <p:slideViewPr>
    <p:cSldViewPr>
      <p:cViewPr varScale="1">
        <p:scale>
          <a:sx n="103" d="100"/>
          <a:sy n="103" d="100"/>
        </p:scale>
        <p:origin x="22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08-4236-47DF-9C64-EB307FBB264C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94B70-C5D2-47E8-AC41-250C6C2E1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0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68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93 Länder mit 7-Tages-Inzidenz &gt; 50 Neuinfektionen / 100.000EW</a:t>
            </a:r>
          </a:p>
          <a:p>
            <a:r>
              <a:rPr lang="de-DE" dirty="0"/>
              <a:t>19 Länder &gt; 200 Neuinfektionen / 100.000 EW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Sri Lanka: https://timesofindia.indiatimes.com/world/south-asia/covid-19-indian-variant-spreads-to-neighbouring-countries-detected-in-sri-lanka-bangladesh/articleshow/82482702.cms; 08.05.2021</a:t>
            </a:r>
          </a:p>
          <a:p>
            <a:r>
              <a:rPr lang="de-DE" baseline="0" dirty="0"/>
              <a:t>Nepal: https://www.dw.com/de/nepal-versinkt-im-corona-chaos/a-57493774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713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https://www.ecdc.europa.eu/en/covid-19/variants-concern</a:t>
            </a:r>
            <a:endParaRPr lang="de-B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E4511-4044-4278-96C8-80777028C33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4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12.05.2021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12.05.2021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12.05.2021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8C24E664-D10F-462F-B93D-A5F4CB811AA2}"/>
              </a:ext>
            </a:extLst>
          </p:cNvPr>
          <p:cNvSpPr txBox="1"/>
          <p:nvPr/>
        </p:nvSpPr>
        <p:spPr>
          <a:xfrm>
            <a:off x="1957757" y="647615"/>
            <a:ext cx="5692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002060"/>
                </a:solidFill>
              </a:rPr>
              <a:t>157.973.438 </a:t>
            </a:r>
            <a:r>
              <a:rPr lang="de-DE" sz="2000" b="1" dirty="0">
                <a:solidFill>
                  <a:schemeClr val="tx2"/>
                </a:solidFill>
              </a:rPr>
              <a:t>Fälle (</a:t>
            </a:r>
            <a:r>
              <a:rPr lang="de-DE" sz="2000" b="1" dirty="0">
                <a:solidFill>
                  <a:srgbClr val="FF0000"/>
                </a:solidFill>
              </a:rPr>
              <a:t>+1,5%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rgbClr val="002060"/>
                </a:solidFill>
              </a:rPr>
              <a:t>3.288.455 </a:t>
            </a:r>
            <a:r>
              <a:rPr lang="de-DE" sz="2000" b="1" dirty="0">
                <a:solidFill>
                  <a:schemeClr val="tx2"/>
                </a:solidFill>
              </a:rPr>
              <a:t>Todesfälle (2,1%)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1907704" y="6117646"/>
            <a:ext cx="7242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10.05.2021; *https://ourworldindata.org/covid-vaccinations, 11.05.2021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015792"/>
              </p:ext>
            </p:extLst>
          </p:nvPr>
        </p:nvGraphicFramePr>
        <p:xfrm>
          <a:off x="19237" y="1512672"/>
          <a:ext cx="9105525" cy="4420752"/>
        </p:xfrm>
        <a:graphic>
          <a:graphicData uri="http://schemas.openxmlformats.org/drawingml/2006/table">
            <a:tbl>
              <a:tblPr firstRow="1" firstCol="1" bandRow="1"/>
              <a:tblGrid>
                <a:gridCol w="1239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3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82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055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9358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29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Indien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22.662.575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2.736.971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+4.77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198,33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15.145.879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419.904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+0.51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197,55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32.334.764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287.286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-15.26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86,79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5.031.332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155.944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-36.46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184,9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Argentinien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3.136.158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142.293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-3.85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314,84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5.685.421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121.727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-19.23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187,16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2.654.811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119.956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-13.48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142,82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Kolumbien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2.985.536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107.790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-10.53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211,84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7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3.527.251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101.269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-20.04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121,77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4.111.210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66.448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-19.05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111,41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44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10.05.2021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5384B22-BEB8-455F-8B2F-3A471074DD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17451"/>
          <a:stretch/>
        </p:blipFill>
        <p:spPr>
          <a:xfrm>
            <a:off x="395536" y="878711"/>
            <a:ext cx="8092592" cy="534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945B6CF8-FAB6-4DAA-A393-B853AB20A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07" y="4398994"/>
            <a:ext cx="5400600" cy="197950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D0235CA-7803-448C-AD71-FB0D8DD7E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20738"/>
            <a:ext cx="5527717" cy="2002165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0" y="537695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38094" y="161181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Nepal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3528" y="745961"/>
            <a:ext cx="3600400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394667 Fälle (WHO 10.05.2021)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3.720 Todesfälle (Fallsterblichkeit: 0,9%)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/>
              <a:t>7T-Inzidenz: 201 /100.000 </a:t>
            </a:r>
            <a:r>
              <a:rPr lang="de-DE" sz="1600" b="1" dirty="0" err="1"/>
              <a:t>Ew</a:t>
            </a:r>
            <a:r>
              <a:rPr lang="de-DE" sz="1600" b="1" dirty="0"/>
              <a:t>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Fälle 7T: 58637 (+63,3%)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R </a:t>
            </a:r>
            <a:r>
              <a:rPr lang="de-DE" sz="1600" b="1" dirty="0" err="1">
                <a:solidFill>
                  <a:prstClr val="black"/>
                </a:solidFill>
              </a:rPr>
              <a:t>eff</a:t>
            </a:r>
            <a:r>
              <a:rPr lang="de-DE" sz="1600" b="1" dirty="0">
                <a:solidFill>
                  <a:prstClr val="black"/>
                </a:solidFill>
              </a:rPr>
              <a:t> 7T: 1,50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7,2% 1. Impfdosis | 1,2% vollständig geimpft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E82BF98-B6A6-4D55-B58F-7EC281125377}"/>
              </a:ext>
            </a:extLst>
          </p:cNvPr>
          <p:cNvSpPr txBox="1"/>
          <p:nvPr/>
        </p:nvSpPr>
        <p:spPr>
          <a:xfrm>
            <a:off x="323528" y="4175794"/>
            <a:ext cx="3600400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125.906 Fälle (WHO 10.05.2021)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230.168 Todesfälle (Fallsterblichkeit: 1,1%)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/>
              <a:t>7T-Inzidenz: 66,1 /100.000 </a:t>
            </a:r>
            <a:r>
              <a:rPr lang="de-DE" sz="1600" b="1" dirty="0" err="1"/>
              <a:t>Ew</a:t>
            </a:r>
            <a:r>
              <a:rPr lang="de-DE" sz="1600" b="1" dirty="0"/>
              <a:t>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Fälle 7T: 14.153  (+36,4%)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R </a:t>
            </a:r>
            <a:r>
              <a:rPr lang="de-DE" sz="1600" b="1" dirty="0" err="1">
                <a:solidFill>
                  <a:prstClr val="black"/>
                </a:solidFill>
              </a:rPr>
              <a:t>eff</a:t>
            </a:r>
            <a:r>
              <a:rPr lang="de-DE" sz="1600" b="1" dirty="0">
                <a:solidFill>
                  <a:prstClr val="black"/>
                </a:solidFill>
              </a:rPr>
              <a:t> 7T: 1,46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4,3% 1. Impfdosis |0,9% vollständig geimpft</a:t>
            </a:r>
          </a:p>
        </p:txBody>
      </p:sp>
      <p:cxnSp>
        <p:nvCxnSpPr>
          <p:cNvPr id="25" name="Gerade Verbindung 7">
            <a:extLst>
              <a:ext uri="{FF2B5EF4-FFF2-40B4-BE49-F238E27FC236}">
                <a16:creationId xmlns:a16="http://schemas.microsoft.com/office/drawing/2014/main" id="{71BF7DDA-5545-45A0-AA13-C4C9D2EFEA92}"/>
              </a:ext>
            </a:extLst>
          </p:cNvPr>
          <p:cNvCxnSpPr/>
          <p:nvPr/>
        </p:nvCxnSpPr>
        <p:spPr>
          <a:xfrm>
            <a:off x="0" y="3683787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el 4">
            <a:extLst>
              <a:ext uri="{FF2B5EF4-FFF2-40B4-BE49-F238E27FC236}">
                <a16:creationId xmlns:a16="http://schemas.microsoft.com/office/drawing/2014/main" id="{8C8DFAB5-A750-472E-8B70-327EF9C98330}"/>
              </a:ext>
            </a:extLst>
          </p:cNvPr>
          <p:cNvSpPr txBox="1">
            <a:spLocks/>
          </p:cNvSpPr>
          <p:nvPr/>
        </p:nvSpPr>
        <p:spPr>
          <a:xfrm>
            <a:off x="443866" y="3314455"/>
            <a:ext cx="8092592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Scala Sans OT" panose="020B0504030101020104" pitchFamily="34" charset="0"/>
              </a:rPr>
              <a:t>Sri Lanka</a:t>
            </a:r>
            <a:endParaRPr lang="en-GB" sz="2400" dirty="0">
              <a:latin typeface="Scala Sans OT" panose="020B05040301010201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2B28DA-F4F9-447E-A75F-81DC662910B4}"/>
              </a:ext>
            </a:extLst>
          </p:cNvPr>
          <p:cNvSpPr txBox="1"/>
          <p:nvPr/>
        </p:nvSpPr>
        <p:spPr>
          <a:xfrm>
            <a:off x="438094" y="2915652"/>
            <a:ext cx="579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Nachweis von B.1.1.7 und B.1.617 (einschließlich B.1.617.2)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E4C486A-9C1F-481F-82C5-8940D4083F61}"/>
              </a:ext>
            </a:extLst>
          </p:cNvPr>
          <p:cNvSpPr txBox="1"/>
          <p:nvPr/>
        </p:nvSpPr>
        <p:spPr>
          <a:xfrm>
            <a:off x="238968" y="6381328"/>
            <a:ext cx="7573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Nachweis von B.1.617 in Reiserückkehrern (Quarantänehotel in Colombo)</a:t>
            </a:r>
          </a:p>
        </p:txBody>
      </p:sp>
    </p:spTree>
    <p:extLst>
      <p:ext uri="{BB962C8B-B14F-4D97-AF65-F5344CB8AC3E}">
        <p14:creationId xmlns:p14="http://schemas.microsoft.com/office/powerpoint/2010/main" val="326604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19247" y="125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SARS-CoV-2 VOC: Linie B.1.617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494385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743D720-5F43-4AF8-BC1C-5F6721973725}"/>
              </a:ext>
            </a:extLst>
          </p:cNvPr>
          <p:cNvSpPr txBox="1"/>
          <p:nvPr/>
        </p:nvSpPr>
        <p:spPr>
          <a:xfrm>
            <a:off x="2555776" y="6518783"/>
            <a:ext cx="486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 vom 11.05.2021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A429D98-D292-4592-B6D3-6A5CE77F1034}"/>
              </a:ext>
            </a:extLst>
          </p:cNvPr>
          <p:cNvSpPr txBox="1"/>
          <p:nvPr/>
        </p:nvSpPr>
        <p:spPr>
          <a:xfrm>
            <a:off x="172906" y="59835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Virusvarianten-Risikogebiete: Indien</a:t>
            </a:r>
          </a:p>
          <a:p>
            <a:r>
              <a:rPr lang="de-DE" b="1" dirty="0"/>
              <a:t>Unter Beobachtung: UK, Bangladesch, Sri Lanka, Nepal</a:t>
            </a:r>
            <a:endParaRPr lang="de-DE" strike="sngStrike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40A4C08-5A19-46A4-BB9F-CC76F427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062" y="543291"/>
            <a:ext cx="5891876" cy="303645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64588FB-20B8-47B9-9DBD-2F0E5D629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9746"/>
            <a:ext cx="9144000" cy="231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73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BB60A-E8A6-41D5-9DCE-36136A31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04" y="3259723"/>
            <a:ext cx="8092592" cy="492443"/>
          </a:xfrm>
        </p:spPr>
        <p:txBody>
          <a:bodyPr/>
          <a:lstStyle/>
          <a:p>
            <a:pPr algn="ctr"/>
            <a:r>
              <a:rPr lang="de-DE" sz="3200" dirty="0"/>
              <a:t>BACK-UP</a:t>
            </a:r>
            <a:endParaRPr lang="de-BE" sz="3200" dirty="0"/>
          </a:p>
        </p:txBody>
      </p:sp>
    </p:spTree>
    <p:extLst>
      <p:ext uri="{BB962C8B-B14F-4D97-AF65-F5344CB8AC3E}">
        <p14:creationId xmlns:p14="http://schemas.microsoft.com/office/powerpoint/2010/main" val="386107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BC5CB5D-A843-4705-9A9A-F7E13932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4" y="53078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 SARS-CoV-2 </a:t>
            </a:r>
            <a:r>
              <a:rPr lang="de-DE" sz="2400" dirty="0" err="1">
                <a:latin typeface="Scala Sans OT" panose="020B0504030101020104" pitchFamily="34" charset="0"/>
              </a:rPr>
              <a:t>variants</a:t>
            </a:r>
            <a:r>
              <a:rPr lang="de-DE" sz="2400" dirty="0">
                <a:latin typeface="Scala Sans OT" panose="020B0504030101020104" pitchFamily="34" charset="0"/>
              </a:rPr>
              <a:t> </a:t>
            </a:r>
            <a:r>
              <a:rPr lang="de-DE" sz="2400" dirty="0" err="1">
                <a:latin typeface="Scala Sans OT" panose="020B0504030101020104" pitchFamily="34" charset="0"/>
              </a:rPr>
              <a:t>of</a:t>
            </a:r>
            <a:r>
              <a:rPr lang="de-DE" sz="2400" dirty="0">
                <a:latin typeface="Scala Sans OT" panose="020B0504030101020104" pitchFamily="34" charset="0"/>
              </a:rPr>
              <a:t> </a:t>
            </a:r>
            <a:r>
              <a:rPr lang="de-DE" sz="2400" dirty="0" err="1">
                <a:latin typeface="Scala Sans OT" panose="020B0504030101020104" pitchFamily="34" charset="0"/>
              </a:rPr>
              <a:t>concern</a:t>
            </a:r>
            <a:r>
              <a:rPr lang="de-DE" sz="2400" dirty="0">
                <a:latin typeface="Scala Sans OT" panose="020B0504030101020104" pitchFamily="34" charset="0"/>
              </a:rPr>
              <a:t> (ECDC, 06.05.2021)</a:t>
            </a:r>
          </a:p>
        </p:txBody>
      </p:sp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3CE1BDCF-5B7B-45E8-9396-1A617A3BB900}"/>
              </a:ext>
            </a:extLst>
          </p:cNvPr>
          <p:cNvCxnSpPr/>
          <p:nvPr/>
        </p:nvCxnSpPr>
        <p:spPr>
          <a:xfrm>
            <a:off x="0" y="50639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707FDC7-D8BB-4221-9FEC-43B1F9A7437B}"/>
              </a:ext>
            </a:extLst>
          </p:cNvPr>
          <p:cNvSpPr txBox="1"/>
          <p:nvPr/>
        </p:nvSpPr>
        <p:spPr>
          <a:xfrm>
            <a:off x="5580112" y="3563266"/>
            <a:ext cx="41412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8</a:t>
            </a:r>
            <a:r>
              <a:rPr lang="de-DE" dirty="0"/>
              <a:t>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(VOI)</a:t>
            </a: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  <a:p>
            <a:r>
              <a:rPr lang="de-DE" dirty="0"/>
              <a:t>17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monitoring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32C964-EA19-4588-9E54-EA8C2D20D822}"/>
              </a:ext>
            </a:extLst>
          </p:cNvPr>
          <p:cNvSpPr txBox="1"/>
          <p:nvPr/>
        </p:nvSpPr>
        <p:spPr>
          <a:xfrm>
            <a:off x="5580112" y="1731747"/>
            <a:ext cx="276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4</a:t>
            </a:r>
            <a:r>
              <a:rPr lang="de-DE" dirty="0"/>
              <a:t>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concern</a:t>
            </a:r>
            <a:r>
              <a:rPr lang="de-DE" dirty="0"/>
              <a:t> (VOC)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B2031FC-A2D9-4404-8A2E-3E5AEA084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" y="411628"/>
            <a:ext cx="5013595" cy="258532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A65CED5-E4DC-46CA-9881-965F4F5A0C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7"/>
          <a:stretch/>
        </p:blipFill>
        <p:spPr>
          <a:xfrm>
            <a:off x="153626" y="3023189"/>
            <a:ext cx="4893630" cy="271006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3A096AC-C183-4723-88F0-399600CE4F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" y="5588946"/>
            <a:ext cx="4960666" cy="144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91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Bildschirmpräsentation (4:3)</PresentationFormat>
  <Paragraphs>156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ＭＳ 明朝</vt:lpstr>
      <vt:lpstr>Scala Sans OT</vt:lpstr>
      <vt:lpstr>ScalaSansPro-Bold</vt:lpstr>
      <vt:lpstr>Wingdings</vt:lpstr>
      <vt:lpstr>Office-Design</vt:lpstr>
      <vt:lpstr>Top 10 Länder nach Anzahl neuer COVID-19-Fälle</vt:lpstr>
      <vt:lpstr>7-Tages-Inzidenz pro 100.000 Einwohner weltweit</vt:lpstr>
      <vt:lpstr>Nepal</vt:lpstr>
      <vt:lpstr>SARS-CoV-2 VOC: Linie B.1.617</vt:lpstr>
      <vt:lpstr>BACK-UP</vt:lpstr>
      <vt:lpstr> SARS-CoV-2 variants of concern (ECDC, 06.05.2021)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Denkel, Luisa</cp:lastModifiedBy>
  <cp:revision>1472</cp:revision>
  <cp:lastPrinted>2020-09-29T15:21:52Z</cp:lastPrinted>
  <dcterms:created xsi:type="dcterms:W3CDTF">2020-03-24T07:57:46Z</dcterms:created>
  <dcterms:modified xsi:type="dcterms:W3CDTF">2021-05-12T08:13:33Z</dcterms:modified>
</cp:coreProperties>
</file>