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0" r:id="rId4"/>
    <p:sldId id="262" r:id="rId5"/>
    <p:sldId id="26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63" d="100"/>
          <a:sy n="63" d="100"/>
        </p:scale>
        <p:origin x="139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07504" y="5392861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nochmal leicht gesunken (10,31 %), Anzahl der Testungen auch wieder leicht gesunken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8BC86BC-CC1C-4D50-9636-C296E9270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65139"/>
            <a:ext cx="8797134" cy="302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474856" y="573804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698F714-3193-4DD2-A234-EFD565A412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63"/>
          <a:stretch/>
        </p:blipFill>
        <p:spPr>
          <a:xfrm>
            <a:off x="139809" y="1196752"/>
            <a:ext cx="8864381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6CEC7-7C6D-431D-A507-55868B37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Achtung Feier- &amp; Brückentag!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A07D1E-BA03-4FA7-BDAB-B1F0A85A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Für die laufende KW 19 sind etwa 1/3 weniger Testungen zu erwarten, da 13.05. Feiertag und 14.05. oftmals Brückentag ist, d.h. viele Praxen sind an diesen Tagen geschlossen, einige Labore arbeiten ggf. im reduzierten Betrieb.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 Bei Bewertung der Infektionszahlen in den       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         nächsten tagen beachten</a:t>
            </a:r>
          </a:p>
          <a:p>
            <a:r>
              <a:rPr lang="de-DE" dirty="0">
                <a:sym typeface="Wingdings" panose="05000000000000000000" pitchFamily="2" charset="2"/>
              </a:rPr>
              <a:t>Die Erfahrung hat gezeigt, dass es bei den PCR-Testungen kaum „Nachholeffekt“ gibt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666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D9DE52-4F3F-4525-896B-93505B148B0C}"/>
              </a:ext>
            </a:extLst>
          </p:cNvPr>
          <p:cNvSpPr txBox="1"/>
          <p:nvPr/>
        </p:nvSpPr>
        <p:spPr>
          <a:xfrm>
            <a:off x="2339752" y="6453336"/>
            <a:ext cx="582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*55% aller übermittelten positiven PCR-Testungen  in KW 17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90B9999-67CC-4988-8EB3-74453EE84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07333"/>
              </p:ext>
            </p:extLst>
          </p:nvPr>
        </p:nvGraphicFramePr>
        <p:xfrm>
          <a:off x="395536" y="692696"/>
          <a:ext cx="8435278" cy="5513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036">
                  <a:extLst>
                    <a:ext uri="{9D8B030D-6E8A-4147-A177-3AD203B41FA5}">
                      <a16:colId xmlns:a16="http://schemas.microsoft.com/office/drawing/2014/main" val="4232223309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936645911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2219001963"/>
                    </a:ext>
                  </a:extLst>
                </a:gridCol>
                <a:gridCol w="887691">
                  <a:extLst>
                    <a:ext uri="{9D8B030D-6E8A-4147-A177-3AD203B41FA5}">
                      <a16:colId xmlns:a16="http://schemas.microsoft.com/office/drawing/2014/main" val="3237390446"/>
                    </a:ext>
                  </a:extLst>
                </a:gridCol>
                <a:gridCol w="888579">
                  <a:extLst>
                    <a:ext uri="{9D8B030D-6E8A-4147-A177-3AD203B41FA5}">
                      <a16:colId xmlns:a16="http://schemas.microsoft.com/office/drawing/2014/main" val="3927138268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600498344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74698997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033042367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320679060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1905828501"/>
                    </a:ext>
                  </a:extLst>
                </a:gridCol>
                <a:gridCol w="671765">
                  <a:extLst>
                    <a:ext uri="{9D8B030D-6E8A-4147-A177-3AD203B41FA5}">
                      <a16:colId xmlns:a16="http://schemas.microsoft.com/office/drawing/2014/main" val="3436189022"/>
                    </a:ext>
                  </a:extLst>
                </a:gridCol>
              </a:tblGrid>
              <a:tr h="5270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KW 2021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Meldende Labore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Tests auf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Anzahl 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VOC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B.1.1.7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B.1.351 </a:t>
                      </a:r>
                      <a:br>
                        <a:rPr lang="de-DE" sz="1400" dirty="0">
                          <a:effectLst/>
                        </a:rPr>
                      </a:b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P.1 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249126"/>
                  </a:ext>
                </a:extLst>
              </a:tr>
              <a:tr h="28071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Anteil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Anzahl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Anteil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21469823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64922104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3.344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358234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30.449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1.441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075680634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26.849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2.105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1.931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643073299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33.943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6.380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5.978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17,6%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135350485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07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29.770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7.935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26,7%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0,7%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747987974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08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45.581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18.763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18.224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0,1%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4218613031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09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36.157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20.081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55,5%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19.687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245252349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10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56.977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36.776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36.224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63,6%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266931972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11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62.505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45.209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44.580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71,3%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091937125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12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87.987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69.874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69.057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759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0,9%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878527245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75.623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62.965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62.318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82,4%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589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162584407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14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133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77.958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67.215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86,2%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66.471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85,3%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704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0,9%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0,1%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2455619909"/>
                  </a:ext>
                </a:extLst>
              </a:tr>
              <a:tr h="280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15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108.102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97.572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90,3%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96.698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89,5%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821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0,8%</a:t>
                      </a:r>
                      <a:endParaRPr lang="de-DE" sz="16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0,0%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976496264"/>
                  </a:ext>
                </a:extLst>
              </a:tr>
              <a:tr h="242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16</a:t>
                      </a:r>
                      <a:endParaRPr lang="de-DE" sz="16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129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96.389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87.814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91,1%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87.042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90,3%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702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0,7%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0,1%</a:t>
                      </a:r>
                      <a:endParaRPr lang="de-DE" sz="1600" b="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551892018"/>
                  </a:ext>
                </a:extLst>
              </a:tr>
              <a:tr h="246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77.802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71.563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92,0%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71.002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32909" marR="32909" marT="0" marB="0" anchor="ctr"/>
                </a:tc>
                <a:extLst>
                  <a:ext uri="{0D108BD9-81ED-4DB2-BD59-A6C34878D82A}">
                    <a16:rowId xmlns:a16="http://schemas.microsoft.com/office/drawing/2014/main" val="3696500189"/>
                  </a:ext>
                </a:extLst>
              </a:tr>
              <a:tr h="246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2909" marR="329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129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69.543*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64.105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92,2%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63.551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91.4%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449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0,6%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de-DE" sz="1600" b="1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Scala Sans OT" panose="020B05040301010201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0,2%</a:t>
                      </a:r>
                      <a:endParaRPr lang="de-DE" sz="16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04730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290664" cy="1143000"/>
          </a:xfrm>
        </p:spPr>
        <p:txBody>
          <a:bodyPr>
            <a:noAutofit/>
          </a:bodyPr>
          <a:lstStyle/>
          <a:p>
            <a:r>
              <a:rPr lang="de-DE" sz="2400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Insgesamt aus 361 Einrichtungen 766. 541 POCT erfasst, 1221 positiv (0,16%), davon 1038 (85,0%) in PCR gegangen, davon 568 (54,72%) als positiv bestätigt übermittelt. </a:t>
            </a:r>
          </a:p>
          <a:p>
            <a:r>
              <a:rPr lang="de-DE" sz="1400" dirty="0"/>
              <a:t>3363 POCT (0,4%) waren nicht auswertbar/unklares Ergebnis.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0DF2494-4634-417F-B0C6-A7FD2DDD52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8" y="159812"/>
            <a:ext cx="6775875" cy="557344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7155378" y="1988840"/>
            <a:ext cx="1846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Stationäre Pflege übermittelt weniger/testet weniger</a:t>
            </a:r>
          </a:p>
        </p:txBody>
      </p:sp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Bildschirmpräsentation (4:3)</PresentationFormat>
  <Paragraphs>219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Achtung Feier- &amp; Brückentag!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138</cp:revision>
  <dcterms:created xsi:type="dcterms:W3CDTF">2020-11-18T09:03:03Z</dcterms:created>
  <dcterms:modified xsi:type="dcterms:W3CDTF">2021-05-12T08:08:26Z</dcterms:modified>
</cp:coreProperties>
</file>