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73" r:id="rId3"/>
  </p:sldMasterIdLst>
  <p:sldIdLst>
    <p:sldId id="256" r:id="rId4"/>
    <p:sldId id="257" r:id="rId5"/>
    <p:sldId id="264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6" d="100"/>
          <a:sy n="196" d="100"/>
        </p:scale>
        <p:origin x="6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C9DB0-3B66-49D3-AA51-FCC319DC1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A485089-F884-4065-B6E8-380AEEE73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57D20A-9B65-4E00-B9C9-06BD1E0E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B190B4-75E1-43C8-91EF-3F6775FFF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029449-B5C3-4293-A986-45A163E2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879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AB0BFD-CAE1-442E-8960-9E7D5E943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672D695-57C0-49F1-A94B-649BCECA0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6726BD-8D64-4064-B40C-9415C223E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01FD70-5C49-4095-989D-40A5FDA6D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215D7C-486C-433B-9E15-5CB589FE4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72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BB8A1CF-9275-4325-9327-CA9DBB7893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330CDE0-33E2-4416-AB64-C5F97F0D7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22D1FE-3048-4244-8231-01455245B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7DCDDB-20D0-468B-A886-411C92DF9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656EA-3AF9-4E8C-A2AE-7F5DA7C2B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506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8545690" y="118533"/>
            <a:ext cx="3214940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" y="1384875"/>
            <a:ext cx="11661979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4832470" y="2264791"/>
            <a:ext cx="6832149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524652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11252979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119530" y="6432176"/>
            <a:ext cx="11545089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5246520" y="2267305"/>
            <a:ext cx="6006459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816245"/>
            <a:ext cx="6004983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7173" y="332656"/>
            <a:ext cx="2733457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11664619" y="2267304"/>
            <a:ext cx="527383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/>
          </a:p>
        </p:txBody>
      </p:sp>
    </p:spTree>
    <p:extLst>
      <p:ext uri="{BB962C8B-B14F-4D97-AF65-F5344CB8AC3E}">
        <p14:creationId xmlns:p14="http://schemas.microsoft.com/office/powerpoint/2010/main" val="480043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6141923" y="1155699"/>
            <a:ext cx="525780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606459" y="1155699"/>
            <a:ext cx="525780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329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23B2B6-16F1-45F3-80BC-D1224E1AC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0DE915-BDD1-4F18-8677-2922B24B5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809C7C-E7C4-4700-9FB0-0DF7E9AFD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EB2ED2-9F99-4154-96C4-62E9E5E4A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4A7379-B9CE-4BAE-A328-5AEE3A276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348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767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23B2B6-16F1-45F3-80BC-D1224E1AC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0DE915-BDD1-4F18-8677-2922B24B5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809C7C-E7C4-4700-9FB0-0DF7E9AFD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EB2ED2-9F99-4154-96C4-62E9E5E4A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4A7379-B9CE-4BAE-A328-5AEE3A276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17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23B2B6-16F1-45F3-80BC-D1224E1AC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0DE915-BDD1-4F18-8677-2922B24B5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809C7C-E7C4-4700-9FB0-0DF7E9AFD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EB2ED2-9F99-4154-96C4-62E9E5E4A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4A7379-B9CE-4BAE-A328-5AEE3A276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96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630E94-71CE-486E-8323-EF68BDFD2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35F8A6-8EB9-4FD3-AA8C-AC69E2E9A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05C7D3-E3E0-45E5-A8FD-2F641E44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1535AB-077B-4DB1-9B65-6B607E8F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B5AF86-03F1-4D1A-9582-74A7A3E15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26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4A58B-9A5B-47C1-9167-DEB181C8B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9CDFDD-E498-4997-9A39-C604AEE92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C56A24-65B9-468C-B30F-6C2FACE42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3F4531-EA12-4A0F-9454-5DEC2F072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A99CA9-DC07-4DCB-B6CE-70B4E5A20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E24E2C-6728-4943-8696-C257DB78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177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7FFBFA-CC90-4DA8-A669-B914CF5E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56A815-BFF8-4B77-A8C5-7E40C9D6A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A426FCA-A714-4AD2-B685-715854A4A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51E181-497E-47AF-94FA-395B6DDCA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F356CE1-1FE0-46C4-9989-73D21762F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4D62F6-687C-4971-B53D-FA015592C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591307D-B9F8-4FEE-8753-AF59891EE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F771D8-2857-4C90-BD82-E250461F0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78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EC843-00F8-4EE0-AFBB-00A5D0550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7778316-EC6D-4857-97B3-AA2A9774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74C463D-CC56-483C-8940-08FCCA17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3B76EDE-385F-4192-9D9E-6A040FAC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18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58BDB93-8D0D-4EFA-8270-72FF8F7BB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3499F6A-4B68-446D-A736-619004C77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63A7178-38C1-40E4-B20D-301967AAA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90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ADEF77-A9BF-46E7-BB48-45A9A7AD1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288545-D382-448F-80F6-56B4A0441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C3EBE5-2977-45F0-B2BD-75012F3EF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B85B8F-4586-4B6D-8376-BE6437CBC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69AD4C-229C-450D-9833-2C2D82B9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D86C41C-7D9B-4823-B7E1-73597B24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4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9E12A9-214C-4FAE-8892-D9F5A1BFA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43FD482-AD79-4EFA-B9E5-768E4AC30C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C3DF8F-23AA-48F4-AE77-91F07EDAA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C4500D-B968-478E-9997-0603CEDEA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0F6DC5-5B8F-40D3-981A-5CC27179B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B6F9B0-F3F6-4230-9560-AAE551C6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810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ti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t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D2A831B-AB81-4F68-8B71-A5386DB7C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3895018-4295-4E13-B655-E1C6BE340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6A4A55-AB21-4000-9DC7-2D7729678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B0C546-C098-4004-8341-2A765492C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454938-F7FA-43E8-9460-8B2D8F665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1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599" y="1155700"/>
            <a:ext cx="10790124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/>
              <a:t>Mas</a:t>
            </a:r>
            <a:r>
              <a:rPr lang="en-GB" noProof="0"/>
              <a:t>te</a:t>
            </a:r>
            <a:r>
              <a:rPr lang="de-DE"/>
              <a:t>rtextformat </a:t>
            </a: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1" y="6622713"/>
            <a:ext cx="248056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2" y="6622713"/>
            <a:ext cx="6910233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737227" y="6622713"/>
            <a:ext cx="662496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3" name="Gerade Verbindung 12"/>
          <p:cNvCxnSpPr/>
          <p:nvPr/>
        </p:nvCxnSpPr>
        <p:spPr>
          <a:xfrm>
            <a:off x="3458985" y="6628378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609600" y="6622714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11418852" y="6636374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831" y="182309"/>
            <a:ext cx="2208245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70AD1A4A-F332-C744-8611-64F7E8D2E9C9}"/>
              </a:ext>
            </a:extLst>
          </p:cNvPr>
          <p:cNvCxnSpPr/>
          <p:nvPr/>
        </p:nvCxnSpPr>
        <p:spPr>
          <a:xfrm>
            <a:off x="10727513" y="6636374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599" y="1155700"/>
            <a:ext cx="10790124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/>
              <a:t>Mas</a:t>
            </a:r>
            <a:r>
              <a:rPr lang="en-GB" noProof="0"/>
              <a:t>te</a:t>
            </a:r>
            <a:r>
              <a:rPr lang="de-DE"/>
              <a:t>rtextformat </a:t>
            </a: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1" y="6622713"/>
            <a:ext cx="248056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fld id="{451C6A0C-9E7D-4AC4-A2D2-F74017F2E440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2" y="6622713"/>
            <a:ext cx="6910233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737227" y="6622713"/>
            <a:ext cx="662496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B19C985A-740F-42DD-9042-C164E263D51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3" name="Gerade Verbindung 12"/>
          <p:cNvCxnSpPr/>
          <p:nvPr/>
        </p:nvCxnSpPr>
        <p:spPr>
          <a:xfrm>
            <a:off x="3458985" y="6628378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609600" y="6622714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11418852" y="6636374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831" y="182309"/>
            <a:ext cx="2208245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70AD1A4A-F332-C744-8611-64F7E8D2E9C9}"/>
              </a:ext>
            </a:extLst>
          </p:cNvPr>
          <p:cNvCxnSpPr/>
          <p:nvPr/>
        </p:nvCxnSpPr>
        <p:spPr>
          <a:xfrm>
            <a:off x="10727513" y="6636374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43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13659-187D-45CE-A55B-6286C4B1D8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Wirkung von Schnelltests in Schulen</a:t>
            </a:r>
            <a:br>
              <a:rPr lang="de-DE" dirty="0"/>
            </a:br>
            <a:br>
              <a:rPr lang="de-DE" dirty="0"/>
            </a:br>
            <a:r>
              <a:rPr lang="de-DE" sz="1600" dirty="0"/>
              <a:t>Zusammenfassung des 14. Münchner CODAG Berichts von </a:t>
            </a:r>
            <a:br>
              <a:rPr lang="de-DE" sz="1600" dirty="0"/>
            </a:br>
            <a:r>
              <a:rPr lang="de-DE" sz="1600" i="1" dirty="0"/>
              <a:t>Ursula Berger, Cornelius Fritz, Göran Kauermann</a:t>
            </a:r>
            <a:br>
              <a:rPr lang="de-DE" sz="1600" i="1" dirty="0"/>
            </a:br>
            <a:br>
              <a:rPr lang="de-DE" sz="1600" i="1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23CDEB8-1FA0-4A5F-8738-A157E5566D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e-DE" dirty="0"/>
              <a:t>Andreas Hicketier</a:t>
            </a:r>
          </a:p>
          <a:p>
            <a:r>
              <a:rPr lang="de-DE" dirty="0"/>
              <a:t>Berlin, 12.05.2021</a:t>
            </a:r>
          </a:p>
        </p:txBody>
      </p:sp>
    </p:spTree>
    <p:extLst>
      <p:ext uri="{BB962C8B-B14F-4D97-AF65-F5344CB8AC3E}">
        <p14:creationId xmlns:p14="http://schemas.microsoft.com/office/powerpoint/2010/main" val="27553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FF24A-7C00-4EB6-B42B-BA89ED174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Studienaufbau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207454-32EA-45A6-A5DA-F38B3CE48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Quasiexperiment: Vergleich der Inzidenz in bayerischen Landkreisen mit offenen und geschlossenen Schulen</a:t>
            </a:r>
          </a:p>
          <a:p>
            <a:pPr lvl="1"/>
            <a:r>
              <a:rPr lang="de-DE" dirty="0"/>
              <a:t>Schulschließung wenn Inzidenz &gt; 100 in KW14</a:t>
            </a:r>
          </a:p>
          <a:p>
            <a:pPr lvl="1"/>
            <a:r>
              <a:rPr lang="de-DE" dirty="0"/>
              <a:t>Offene Schulen: 2 AG-Tests pro Schüler und Woche</a:t>
            </a:r>
          </a:p>
          <a:p>
            <a:pPr lvl="1"/>
            <a:r>
              <a:rPr lang="de-DE" dirty="0"/>
              <a:t>24 Kreise offen, 36 Kreise geschlossen</a:t>
            </a:r>
          </a:p>
          <a:p>
            <a:endParaRPr lang="de-DE" dirty="0"/>
          </a:p>
          <a:p>
            <a:r>
              <a:rPr lang="de-DE" dirty="0"/>
              <a:t>In KW15, direkt nach den Osterferien, sehen wir nur Fälle, die sich in den Ferien infiziert haben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Bei einem Unterschied können wir von einer höheren Entdeckung durch AG-Tests ausgehen und nicht einer höheren Ansteckung in geöffneten Schulen</a:t>
            </a:r>
          </a:p>
          <a:p>
            <a:endParaRPr lang="de-DE" dirty="0"/>
          </a:p>
          <a:p>
            <a:r>
              <a:rPr lang="de-DE" dirty="0"/>
              <a:t>Es wird die relative Veränderung betrachtet: ∆</a:t>
            </a:r>
            <a:r>
              <a:rPr lang="de-DE" baseline="-25000" dirty="0"/>
              <a:t>t</a:t>
            </a:r>
            <a:r>
              <a:rPr lang="de-DE" dirty="0"/>
              <a:t>/∆</a:t>
            </a:r>
            <a:r>
              <a:rPr lang="de-DE" baseline="-25000" dirty="0"/>
              <a:t>t-1</a:t>
            </a:r>
          </a:p>
          <a:p>
            <a:pPr lvl="1"/>
            <a:r>
              <a:rPr lang="de-DE" dirty="0"/>
              <a:t>∆</a:t>
            </a:r>
            <a:r>
              <a:rPr lang="de-DE" baseline="-25000" dirty="0"/>
              <a:t>t</a:t>
            </a:r>
            <a:r>
              <a:rPr lang="de-DE" dirty="0"/>
              <a:t> = </a:t>
            </a:r>
            <a:r>
              <a:rPr lang="de-DE" dirty="0" err="1"/>
              <a:t>I</a:t>
            </a:r>
            <a:r>
              <a:rPr lang="de-DE" baseline="-25000" dirty="0" err="1"/>
              <a:t>t</a:t>
            </a:r>
            <a:r>
              <a:rPr lang="de-DE" dirty="0"/>
              <a:t>/I</a:t>
            </a:r>
            <a:r>
              <a:rPr lang="de-DE" baseline="-25000" dirty="0"/>
              <a:t>t-1</a:t>
            </a:r>
            <a:r>
              <a:rPr lang="de-DE" dirty="0"/>
              <a:t> ist die relative Veränderung zur Vorwoche</a:t>
            </a:r>
          </a:p>
          <a:p>
            <a:pPr lvl="1"/>
            <a:r>
              <a:rPr lang="de-DE" dirty="0" err="1"/>
              <a:t>I</a:t>
            </a:r>
            <a:r>
              <a:rPr lang="de-DE" baseline="-25000" dirty="0" err="1"/>
              <a:t>t</a:t>
            </a:r>
            <a:r>
              <a:rPr lang="de-DE" dirty="0"/>
              <a:t> ist die 7-Tage-Inzidenz am Freitag von Woche t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endParaRPr lang="de-DE" dirty="0"/>
          </a:p>
          <a:p>
            <a:r>
              <a:rPr lang="de-DE" dirty="0"/>
              <a:t>Mehr Details: https://www.covid19.statistik.uni-muenchen.de/pdfs/codag_bericht_14.pdf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958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2167744-CB98-4080-8062-3D2EF865A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 Landkreise mit offenen/geschlossenen Schulen</a:t>
            </a:r>
          </a:p>
        </p:txBody>
      </p:sp>
      <p:pic>
        <p:nvPicPr>
          <p:cNvPr id="5" name="Inhaltsplatzhalter 9">
            <a:extLst>
              <a:ext uri="{FF2B5EF4-FFF2-40B4-BE49-F238E27FC236}">
                <a16:creationId xmlns:a16="http://schemas.microsoft.com/office/drawing/2014/main" id="{589F0188-F76A-4134-B353-5C92D087AE71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25" y="1213462"/>
            <a:ext cx="5257800" cy="5180375"/>
          </a:xfrm>
        </p:spPr>
      </p:pic>
      <p:pic>
        <p:nvPicPr>
          <p:cNvPr id="6" name="Inhaltsplatzhalter 11">
            <a:extLst>
              <a:ext uri="{FF2B5EF4-FFF2-40B4-BE49-F238E27FC236}">
                <a16:creationId xmlns:a16="http://schemas.microsoft.com/office/drawing/2014/main" id="{16C81DE1-385B-4D79-B3BA-7BAA113484A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131" y="1135251"/>
            <a:ext cx="5514592" cy="5258585"/>
          </a:xfrm>
        </p:spPr>
      </p:pic>
    </p:spTree>
    <p:extLst>
      <p:ext uri="{BB962C8B-B14F-4D97-AF65-F5344CB8AC3E}">
        <p14:creationId xmlns:p14="http://schemas.microsoft.com/office/powerpoint/2010/main" val="427401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46663B-FEE5-4234-8857-37318D68A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Ergebnis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016CC2-6FC6-4AF9-A1DB-941E0BEEC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Bei den 5-11 Jährigen ist der Zuwachs ca. viermal so hoch, bei den 12-20 Jährigen etwa doppelt so hoch wie erwartet</a:t>
            </a:r>
          </a:p>
          <a:p>
            <a:endParaRPr lang="de-DE" dirty="0"/>
          </a:p>
          <a:p>
            <a:r>
              <a:rPr lang="de-DE" dirty="0"/>
              <a:t>Deutliche Reduktion der Dunkelziffer</a:t>
            </a:r>
          </a:p>
          <a:p>
            <a:endParaRPr lang="de-DE" dirty="0"/>
          </a:p>
          <a:p>
            <a:r>
              <a:rPr lang="de-DE" dirty="0"/>
              <a:t>Schulöffnung mit Testpflicht kann helfen symptomlose Infektionen aufzudecken, Infektionsketten zu unterbrechen und so einen Beitrag zur Pandemiebewältigung leisten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Hier wäre eine Evaluation in den kommenden Wochen interessant</a:t>
            </a:r>
          </a:p>
          <a:p>
            <a:endParaRPr lang="de-DE"/>
          </a:p>
          <a:p>
            <a:r>
              <a:rPr lang="de-DE"/>
              <a:t>Abwägung </a:t>
            </a:r>
            <a:r>
              <a:rPr lang="de-DE" dirty="0"/>
              <a:t>mit zusätzlichen Ansteckungen: Test müssen mehr aufdecken, als zusätzliche Infektionen durch Schulöffnungen entstehen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8508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Breitbild</PresentationFormat>
  <Paragraphs>29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ＭＳ 明朝</vt:lpstr>
      <vt:lpstr>Wingdings</vt:lpstr>
      <vt:lpstr>Office</vt:lpstr>
      <vt:lpstr>Office-Design</vt:lpstr>
      <vt:lpstr>3_Office-Design</vt:lpstr>
      <vt:lpstr>Wirkung von Schnelltests in Schulen  Zusammenfassung des 14. Münchner CODAG Berichts von  Ursula Berger, Cornelius Fritz, Göran Kauermann  </vt:lpstr>
      <vt:lpstr>Studienaufbau</vt:lpstr>
      <vt:lpstr>Vergleich Landkreise mit offenen/geschlossenen Schulen</vt:lpstr>
      <vt:lpstr>Ergebnis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Wirkung von Schnelltests in Schulen</dc:title>
  <dc:creator>Hicketier, Andreas</dc:creator>
  <cp:lastModifiedBy>Hicketier, Andreas</cp:lastModifiedBy>
  <cp:revision>21</cp:revision>
  <dcterms:created xsi:type="dcterms:W3CDTF">2021-05-10T13:40:23Z</dcterms:created>
  <dcterms:modified xsi:type="dcterms:W3CDTF">2021-05-12T08:36:30Z</dcterms:modified>
</cp:coreProperties>
</file>