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6" r:id="rId2"/>
    <p:sldId id="588" r:id="rId3"/>
    <p:sldId id="578" r:id="rId4"/>
    <p:sldId id="587" r:id="rId5"/>
    <p:sldId id="611" r:id="rId6"/>
    <p:sldId id="630" r:id="rId7"/>
    <p:sldId id="625" r:id="rId8"/>
    <p:sldId id="632" r:id="rId9"/>
    <p:sldId id="629" r:id="rId1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45AA6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68" autoAdjust="0"/>
    <p:restoredTop sz="84848" autoAdjust="0"/>
  </p:normalViewPr>
  <p:slideViewPr>
    <p:cSldViewPr snapToGrid="0" snapToObjects="1">
      <p:cViewPr varScale="1">
        <p:scale>
          <a:sx n="57" d="100"/>
          <a:sy n="57" d="100"/>
        </p:scale>
        <p:origin x="1196" y="4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FG36_INV_ICOSARI\Arbeitsordner\Wochenbericht\WochenberichtQuick_seit2014_verweil1Woch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SARI mit COVID-19</c:v>
          </c:tx>
          <c:spPr>
            <a:solidFill>
              <a:srgbClr val="C00000"/>
            </a:solidFill>
          </c:spPr>
          <c:invertIfNegative val="0"/>
          <c:cat>
            <c:numRef>
              <c:f>COVID_Anteil!$B$2:$B$60</c:f>
              <c:numCache>
                <c:formatCode>0</c:formatCode>
                <c:ptCount val="5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  <c:pt idx="24">
                  <c:v>36</c:v>
                </c:pt>
                <c:pt idx="25">
                  <c:v>37</c:v>
                </c:pt>
                <c:pt idx="26">
                  <c:v>38</c:v>
                </c:pt>
                <c:pt idx="27">
                  <c:v>39</c:v>
                </c:pt>
                <c:pt idx="28">
                  <c:v>40</c:v>
                </c:pt>
                <c:pt idx="29">
                  <c:v>41</c:v>
                </c:pt>
                <c:pt idx="30">
                  <c:v>42</c:v>
                </c:pt>
                <c:pt idx="31">
                  <c:v>43</c:v>
                </c:pt>
                <c:pt idx="32">
                  <c:v>44</c:v>
                </c:pt>
                <c:pt idx="33">
                  <c:v>45</c:v>
                </c:pt>
                <c:pt idx="34">
                  <c:v>46</c:v>
                </c:pt>
                <c:pt idx="35">
                  <c:v>47</c:v>
                </c:pt>
                <c:pt idx="36">
                  <c:v>48</c:v>
                </c:pt>
                <c:pt idx="37">
                  <c:v>49</c:v>
                </c:pt>
                <c:pt idx="38">
                  <c:v>50</c:v>
                </c:pt>
                <c:pt idx="39">
                  <c:v>51</c:v>
                </c:pt>
                <c:pt idx="40">
                  <c:v>52</c:v>
                </c:pt>
                <c:pt idx="41">
                  <c:v>53</c:v>
                </c:pt>
                <c:pt idx="42">
                  <c:v>1</c:v>
                </c:pt>
                <c:pt idx="43">
                  <c:v>2</c:v>
                </c:pt>
                <c:pt idx="44">
                  <c:v>3</c:v>
                </c:pt>
                <c:pt idx="45">
                  <c:v>4</c:v>
                </c:pt>
                <c:pt idx="46">
                  <c:v>5</c:v>
                </c:pt>
                <c:pt idx="47">
                  <c:v>6</c:v>
                </c:pt>
                <c:pt idx="48">
                  <c:v>7</c:v>
                </c:pt>
                <c:pt idx="49">
                  <c:v>8</c:v>
                </c:pt>
                <c:pt idx="50">
                  <c:v>9</c:v>
                </c:pt>
                <c:pt idx="51">
                  <c:v>10</c:v>
                </c:pt>
                <c:pt idx="52">
                  <c:v>11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16</c:v>
                </c:pt>
                <c:pt idx="58">
                  <c:v>17</c:v>
                </c:pt>
              </c:numCache>
            </c:numRef>
          </c:cat>
          <c:val>
            <c:numRef>
              <c:f>COVID_Anteil!$D$2:$D$60</c:f>
              <c:numCache>
                <c:formatCode>0</c:formatCode>
                <c:ptCount val="59"/>
                <c:pt idx="0">
                  <c:v>38</c:v>
                </c:pt>
                <c:pt idx="1">
                  <c:v>106</c:v>
                </c:pt>
                <c:pt idx="2">
                  <c:v>111</c:v>
                </c:pt>
                <c:pt idx="3">
                  <c:v>94</c:v>
                </c:pt>
                <c:pt idx="4">
                  <c:v>61</c:v>
                </c:pt>
                <c:pt idx="5">
                  <c:v>45</c:v>
                </c:pt>
                <c:pt idx="6">
                  <c:v>26</c:v>
                </c:pt>
                <c:pt idx="7">
                  <c:v>23</c:v>
                </c:pt>
                <c:pt idx="8">
                  <c:v>9</c:v>
                </c:pt>
                <c:pt idx="9">
                  <c:v>4</c:v>
                </c:pt>
                <c:pt idx="10">
                  <c:v>5</c:v>
                </c:pt>
                <c:pt idx="11">
                  <c:v>7</c:v>
                </c:pt>
                <c:pt idx="12">
                  <c:v>6</c:v>
                </c:pt>
                <c:pt idx="13">
                  <c:v>4</c:v>
                </c:pt>
                <c:pt idx="14">
                  <c:v>3</c:v>
                </c:pt>
                <c:pt idx="15">
                  <c:v>5</c:v>
                </c:pt>
                <c:pt idx="16">
                  <c:v>6</c:v>
                </c:pt>
                <c:pt idx="17">
                  <c:v>6</c:v>
                </c:pt>
                <c:pt idx="18">
                  <c:v>5</c:v>
                </c:pt>
                <c:pt idx="19">
                  <c:v>8</c:v>
                </c:pt>
                <c:pt idx="20">
                  <c:v>10</c:v>
                </c:pt>
                <c:pt idx="21">
                  <c:v>7</c:v>
                </c:pt>
                <c:pt idx="22">
                  <c:v>7</c:v>
                </c:pt>
                <c:pt idx="23">
                  <c:v>10</c:v>
                </c:pt>
                <c:pt idx="24">
                  <c:v>8</c:v>
                </c:pt>
                <c:pt idx="25">
                  <c:v>10</c:v>
                </c:pt>
                <c:pt idx="26">
                  <c:v>12</c:v>
                </c:pt>
                <c:pt idx="27">
                  <c:v>19</c:v>
                </c:pt>
                <c:pt idx="28">
                  <c:v>17</c:v>
                </c:pt>
                <c:pt idx="29">
                  <c:v>24</c:v>
                </c:pt>
                <c:pt idx="30">
                  <c:v>52</c:v>
                </c:pt>
                <c:pt idx="31">
                  <c:v>107</c:v>
                </c:pt>
                <c:pt idx="32">
                  <c:v>172</c:v>
                </c:pt>
                <c:pt idx="33">
                  <c:v>196</c:v>
                </c:pt>
                <c:pt idx="34">
                  <c:v>280</c:v>
                </c:pt>
                <c:pt idx="35">
                  <c:v>239</c:v>
                </c:pt>
                <c:pt idx="36">
                  <c:v>252</c:v>
                </c:pt>
                <c:pt idx="37">
                  <c:v>267</c:v>
                </c:pt>
                <c:pt idx="38">
                  <c:v>344</c:v>
                </c:pt>
                <c:pt idx="39">
                  <c:v>338</c:v>
                </c:pt>
                <c:pt idx="40">
                  <c:v>349</c:v>
                </c:pt>
                <c:pt idx="41">
                  <c:v>345</c:v>
                </c:pt>
                <c:pt idx="42">
                  <c:v>291</c:v>
                </c:pt>
                <c:pt idx="43">
                  <c:v>284</c:v>
                </c:pt>
                <c:pt idx="44">
                  <c:v>234</c:v>
                </c:pt>
                <c:pt idx="45">
                  <c:v>182</c:v>
                </c:pt>
                <c:pt idx="46">
                  <c:v>143</c:v>
                </c:pt>
                <c:pt idx="47">
                  <c:v>149</c:v>
                </c:pt>
                <c:pt idx="48">
                  <c:v>121</c:v>
                </c:pt>
                <c:pt idx="49">
                  <c:v>134</c:v>
                </c:pt>
                <c:pt idx="50">
                  <c:v>122</c:v>
                </c:pt>
                <c:pt idx="51">
                  <c:v>144</c:v>
                </c:pt>
                <c:pt idx="52">
                  <c:v>182</c:v>
                </c:pt>
                <c:pt idx="53">
                  <c:v>209</c:v>
                </c:pt>
                <c:pt idx="54">
                  <c:v>210</c:v>
                </c:pt>
                <c:pt idx="55">
                  <c:v>274</c:v>
                </c:pt>
                <c:pt idx="56">
                  <c:v>241</c:v>
                </c:pt>
                <c:pt idx="57">
                  <c:v>297</c:v>
                </c:pt>
                <c:pt idx="58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04-4530-B7F9-69680C6A9CD3}"/>
            </c:ext>
          </c:extLst>
        </c:ser>
        <c:ser>
          <c:idx val="0"/>
          <c:order val="1"/>
          <c:tx>
            <c:v>SARI ohne COVID-19</c:v>
          </c:tx>
          <c:invertIfNegative val="0"/>
          <c:cat>
            <c:numRef>
              <c:f>COVID_Anteil!$B$2:$B$60</c:f>
              <c:numCache>
                <c:formatCode>0</c:formatCode>
                <c:ptCount val="5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  <c:pt idx="24">
                  <c:v>36</c:v>
                </c:pt>
                <c:pt idx="25">
                  <c:v>37</c:v>
                </c:pt>
                <c:pt idx="26">
                  <c:v>38</c:v>
                </c:pt>
                <c:pt idx="27">
                  <c:v>39</c:v>
                </c:pt>
                <c:pt idx="28">
                  <c:v>40</c:v>
                </c:pt>
                <c:pt idx="29">
                  <c:v>41</c:v>
                </c:pt>
                <c:pt idx="30">
                  <c:v>42</c:v>
                </c:pt>
                <c:pt idx="31">
                  <c:v>43</c:v>
                </c:pt>
                <c:pt idx="32">
                  <c:v>44</c:v>
                </c:pt>
                <c:pt idx="33">
                  <c:v>45</c:v>
                </c:pt>
                <c:pt idx="34">
                  <c:v>46</c:v>
                </c:pt>
                <c:pt idx="35">
                  <c:v>47</c:v>
                </c:pt>
                <c:pt idx="36">
                  <c:v>48</c:v>
                </c:pt>
                <c:pt idx="37">
                  <c:v>49</c:v>
                </c:pt>
                <c:pt idx="38">
                  <c:v>50</c:v>
                </c:pt>
                <c:pt idx="39">
                  <c:v>51</c:v>
                </c:pt>
                <c:pt idx="40">
                  <c:v>52</c:v>
                </c:pt>
                <c:pt idx="41">
                  <c:v>53</c:v>
                </c:pt>
                <c:pt idx="42">
                  <c:v>1</c:v>
                </c:pt>
                <c:pt idx="43">
                  <c:v>2</c:v>
                </c:pt>
                <c:pt idx="44">
                  <c:v>3</c:v>
                </c:pt>
                <c:pt idx="45">
                  <c:v>4</c:v>
                </c:pt>
                <c:pt idx="46">
                  <c:v>5</c:v>
                </c:pt>
                <c:pt idx="47">
                  <c:v>6</c:v>
                </c:pt>
                <c:pt idx="48">
                  <c:v>7</c:v>
                </c:pt>
                <c:pt idx="49">
                  <c:v>8</c:v>
                </c:pt>
                <c:pt idx="50">
                  <c:v>9</c:v>
                </c:pt>
                <c:pt idx="51">
                  <c:v>10</c:v>
                </c:pt>
                <c:pt idx="52">
                  <c:v>11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16</c:v>
                </c:pt>
                <c:pt idx="58">
                  <c:v>17</c:v>
                </c:pt>
              </c:numCache>
            </c:numRef>
          </c:cat>
          <c:val>
            <c:numRef>
              <c:f>COVID_Anteil!$F$2:$F$60</c:f>
              <c:numCache>
                <c:formatCode>General</c:formatCode>
                <c:ptCount val="59"/>
                <c:pt idx="0">
                  <c:v>478</c:v>
                </c:pt>
                <c:pt idx="1">
                  <c:v>369</c:v>
                </c:pt>
                <c:pt idx="2">
                  <c:v>254</c:v>
                </c:pt>
                <c:pt idx="3">
                  <c:v>203</c:v>
                </c:pt>
                <c:pt idx="4">
                  <c:v>191</c:v>
                </c:pt>
                <c:pt idx="5">
                  <c:v>159</c:v>
                </c:pt>
                <c:pt idx="6">
                  <c:v>155</c:v>
                </c:pt>
                <c:pt idx="7">
                  <c:v>156</c:v>
                </c:pt>
                <c:pt idx="8">
                  <c:v>139</c:v>
                </c:pt>
                <c:pt idx="9">
                  <c:v>129</c:v>
                </c:pt>
                <c:pt idx="10">
                  <c:v>114</c:v>
                </c:pt>
                <c:pt idx="11">
                  <c:v>109</c:v>
                </c:pt>
                <c:pt idx="12">
                  <c:v>152</c:v>
                </c:pt>
                <c:pt idx="13">
                  <c:v>127</c:v>
                </c:pt>
                <c:pt idx="14">
                  <c:v>132</c:v>
                </c:pt>
                <c:pt idx="15">
                  <c:v>157</c:v>
                </c:pt>
                <c:pt idx="16">
                  <c:v>175</c:v>
                </c:pt>
                <c:pt idx="17">
                  <c:v>188</c:v>
                </c:pt>
                <c:pt idx="18">
                  <c:v>176</c:v>
                </c:pt>
                <c:pt idx="19">
                  <c:v>201</c:v>
                </c:pt>
                <c:pt idx="20">
                  <c:v>174</c:v>
                </c:pt>
                <c:pt idx="21">
                  <c:v>211</c:v>
                </c:pt>
                <c:pt idx="22">
                  <c:v>225</c:v>
                </c:pt>
                <c:pt idx="23">
                  <c:v>217</c:v>
                </c:pt>
                <c:pt idx="24">
                  <c:v>237</c:v>
                </c:pt>
                <c:pt idx="25">
                  <c:v>246</c:v>
                </c:pt>
                <c:pt idx="26">
                  <c:v>228</c:v>
                </c:pt>
                <c:pt idx="27">
                  <c:v>228</c:v>
                </c:pt>
                <c:pt idx="28">
                  <c:v>211</c:v>
                </c:pt>
                <c:pt idx="29">
                  <c:v>204</c:v>
                </c:pt>
                <c:pt idx="30">
                  <c:v>170</c:v>
                </c:pt>
                <c:pt idx="31">
                  <c:v>205</c:v>
                </c:pt>
                <c:pt idx="32">
                  <c:v>180</c:v>
                </c:pt>
                <c:pt idx="33">
                  <c:v>178</c:v>
                </c:pt>
                <c:pt idx="34">
                  <c:v>184</c:v>
                </c:pt>
                <c:pt idx="35">
                  <c:v>172</c:v>
                </c:pt>
                <c:pt idx="36">
                  <c:v>180</c:v>
                </c:pt>
                <c:pt idx="37">
                  <c:v>179</c:v>
                </c:pt>
                <c:pt idx="38">
                  <c:v>155</c:v>
                </c:pt>
                <c:pt idx="39">
                  <c:v>182</c:v>
                </c:pt>
                <c:pt idx="40">
                  <c:v>131</c:v>
                </c:pt>
                <c:pt idx="41">
                  <c:v>149</c:v>
                </c:pt>
                <c:pt idx="42">
                  <c:v>147</c:v>
                </c:pt>
                <c:pt idx="43">
                  <c:v>111</c:v>
                </c:pt>
                <c:pt idx="44">
                  <c:v>122</c:v>
                </c:pt>
                <c:pt idx="45">
                  <c:v>118</c:v>
                </c:pt>
                <c:pt idx="46">
                  <c:v>108</c:v>
                </c:pt>
                <c:pt idx="47">
                  <c:v>109</c:v>
                </c:pt>
                <c:pt idx="48">
                  <c:v>129</c:v>
                </c:pt>
                <c:pt idx="49">
                  <c:v>111</c:v>
                </c:pt>
                <c:pt idx="50">
                  <c:v>120</c:v>
                </c:pt>
                <c:pt idx="51">
                  <c:v>142</c:v>
                </c:pt>
                <c:pt idx="52">
                  <c:v>163</c:v>
                </c:pt>
                <c:pt idx="53">
                  <c:v>151</c:v>
                </c:pt>
                <c:pt idx="54">
                  <c:v>149</c:v>
                </c:pt>
                <c:pt idx="55">
                  <c:v>142</c:v>
                </c:pt>
                <c:pt idx="56">
                  <c:v>130</c:v>
                </c:pt>
                <c:pt idx="57">
                  <c:v>121</c:v>
                </c:pt>
                <c:pt idx="58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04-4530-B7F9-69680C6A9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8557048"/>
        <c:axId val="1"/>
      </c:barChart>
      <c:catAx>
        <c:axId val="288557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>
                    <a:solidFill>
                      <a:schemeClr val="tx1"/>
                    </a:solidFill>
                  </a:rPr>
                  <a:t>Kalenderwoche 2020/2021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>
                    <a:solidFill>
                      <a:schemeClr val="tx1"/>
                    </a:solidFill>
                  </a:rPr>
                  <a:t>Anzahl Fälle Diagnosecode J09 - J22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288557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092771298324549"/>
          <c:y val="0.86690647482014394"/>
          <c:w val="0.85685453791960198"/>
          <c:h val="8.2098604580902221E-2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FFD700"/>
          </a:solidFill>
          <a:latin typeface="Calibri"/>
          <a:ea typeface="Calibri"/>
          <a:cs typeface="Calibri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\AG_separat_aktuelleSais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liegt nun auf dem Niveau des Vorjahres (aber trotzdem seit 36. KW so niedrig wie noch nie in diesem Zeitraum (keine Grippewelle), deutlich unter der ARE-Rate der anderen Vorsaisons um die 18. KW. 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Altersgruppe der 15- bis 34-Jährigen ist die ARE-Rate im Vergleich zur Vorwoche gestiegen, während sie in allen anderen Altersgruppe gesunken ist.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leicht gesunken im Vergleich zur Vorwoche, in allen Altersgruppen gesunken</a:t>
            </a:r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Auf BL-Ebene in den meisten insgesamt gesunken und in allen Altersgruppen Rückgang oder stabil, </a:t>
            </a:r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nur in BLN/BRB und NRW: </a:t>
            </a:r>
            <a:r>
              <a:rPr lang="de-DE" dirty="0" err="1">
                <a:highlight>
                  <a:srgbClr val="FFFF00"/>
                </a:highlight>
              </a:rPr>
              <a:t>KI</a:t>
            </a:r>
            <a:r>
              <a:rPr lang="de-DE" dirty="0" err="1">
                <a:highlight>
                  <a:srgbClr val="FFFF00"/>
                </a:highlight>
                <a:sym typeface="Wingdings" panose="05000000000000000000" pitchFamily="2" charset="2"/>
              </a:rPr>
              <a:t>insgesamt</a:t>
            </a:r>
            <a:r>
              <a:rPr lang="de-DE" dirty="0">
                <a:highlight>
                  <a:srgbClr val="FFFF00"/>
                </a:highlight>
                <a:sym typeface="Wingdings" panose="05000000000000000000" pitchFamily="2" charset="2"/>
              </a:rPr>
              <a:t> stabil geblieben, aber bei den 5 bis 14-Jährigen angestiegen</a:t>
            </a:r>
            <a:endParaRPr lang="de-DE" dirty="0">
              <a:highlight>
                <a:srgbClr val="FFFF00"/>
              </a:highlight>
            </a:endParaRPr>
          </a:p>
          <a:p>
            <a:pPr marL="0" indent="0">
              <a:buFontTx/>
              <a:buNone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Falls andere BL gewünscht: </a:t>
            </a:r>
            <a:r>
              <a:rPr lang="de-DE" dirty="0"/>
              <a:t>\\rki.local\daten\Projekte\FG36_AGI\Wochenberichte\Berichterstellung\Saison_2020_21\Woche_17_2021\AGI-Wochenbericht_2021_05_04.xls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 gesunken, aber in den letzten Wochen insgesamt weitestgehend stabil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den Altersgruppen 15-34, 35 -59, 60-79 Jahre, weiterhin höher als Vorsaisons, insbes. 35-59J.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 der SARI-Fälle unter 15 J. und ab 80 J. stabil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\82KH_AG6_3Saisons_verweil1W_FB.png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Im Bild zu sehen: Altersgruppen ab 15 Jahre  (AG unter 15 unter Niveau der Vorjahre)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 gesunken, aber in den letzten Wochen insgesamt weitestgehend stabil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den Altersgruppen 15-34, 35 -59, 60-79 Jahre, weiterhin höher als Vorsaisons, insbes. 35-59J.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 der SARI-Fälle unter 15 J. und ab 80 J. stabil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S:\Projekte\FG36_INV_ICOSARI\Arbeitsordner\Wochenbericht\AG_separat_aktuelleSaison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COVID-19 Fallzahlen KW17</a:t>
            </a:r>
          </a:p>
          <a:p>
            <a:pPr marL="0" indent="0">
              <a:buFontTx/>
              <a:buNone/>
            </a:pPr>
            <a:r>
              <a:rPr lang="de-DE" b="0" dirty="0"/>
              <a:t>Leichter Rückgang in allen Altersgruppen, aber auch hier die Altersgruppen zwischen 15 und 59 noch immer verhältnismäßig hoch</a:t>
            </a:r>
          </a:p>
          <a:p>
            <a:pPr marL="0" indent="0">
              <a:buFontTx/>
              <a:buNone/>
            </a:pPr>
            <a:r>
              <a:rPr lang="de-DE" b="0" dirty="0"/>
              <a:t>AG 15-34 und 35 bis 59 noch über Niveau 2. Welle</a:t>
            </a:r>
          </a:p>
          <a:p>
            <a:pPr marL="0" indent="0">
              <a:buFontTx/>
              <a:buNone/>
            </a:pPr>
            <a:r>
              <a:rPr lang="de-DE" b="0" dirty="0"/>
              <a:t>Intensivpatienten:</a:t>
            </a:r>
          </a:p>
          <a:p>
            <a:pPr marL="0" indent="0">
              <a:buFontTx/>
              <a:buNone/>
            </a:pPr>
            <a:r>
              <a:rPr lang="de-DE" b="0" dirty="0"/>
              <a:t>AG 60-79: weiterhin kein Rückgang zu erkennen (Stabilisierung), Niveau liegt aber unter 2. Welle</a:t>
            </a:r>
          </a:p>
          <a:p>
            <a:pPr marL="0" indent="0">
              <a:buFontTx/>
              <a:buNone/>
            </a:pPr>
            <a:r>
              <a:rPr lang="de-DE" b="0" dirty="0"/>
              <a:t>AG 80+ : seit einigen Wochen stabil</a:t>
            </a:r>
          </a:p>
          <a:p>
            <a:pPr marL="0" indent="0">
              <a:buFontTx/>
              <a:buNone/>
            </a:pPr>
            <a:r>
              <a:rPr lang="de-DE" b="0" dirty="0"/>
              <a:t>AG 35-59: Rückgang der Intensivfälle, aber relativ hohes Niveau bleibt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S:\Projekte\FG36_INV_ICOSARI\Arbeitsordner\Wochenbericht\COVID_AG6_ohneletzte_7T_FB.png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COVID_AG6_ohneletzte_FB.png</a:t>
            </a:r>
            <a:endParaRPr lang="de-DE" i="1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63% in KW 17/2021 </a:t>
            </a:r>
          </a:p>
          <a:p>
            <a:pPr marL="0" indent="0">
              <a:buFontTx/>
              <a:buNone/>
            </a:pPr>
            <a:r>
              <a:rPr lang="de-DE" b="0" dirty="0"/>
              <a:t>Leichter Rückgang im Vergleich zur Vorwoche, </a:t>
            </a:r>
            <a:r>
              <a:rPr lang="de-DE" b="0" dirty="0" err="1"/>
              <a:t>mglw</a:t>
            </a:r>
            <a:r>
              <a:rPr lang="de-DE" b="0" dirty="0"/>
              <a:t>. Peak in KW 16/2021 mit 71%; Peak 2. Welle: 73% in KW 52/2020, Peak 1. Welle: 32% in KW 15/2020)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AnteilCOVID_Lagebericht.png 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402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 Fälle ohne COVID-19 wieder etwas zunehmend in KW 17/2021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11.5.2021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8220C4-AAFF-4851-9EA8-CA35A2C07F58}"/>
              </a:ext>
            </a:extLst>
          </p:cNvPr>
          <p:cNvSpPr txBox="1"/>
          <p:nvPr/>
        </p:nvSpPr>
        <p:spPr>
          <a:xfrm>
            <a:off x="1224120" y="5353670"/>
            <a:ext cx="137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18. KW 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37C427-5E85-47A8-9844-C56F07556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0" y="1252602"/>
            <a:ext cx="3569169" cy="476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18.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11.5.2021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E2695CC-C480-4846-92E4-4DC86E67D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73" y="740318"/>
            <a:ext cx="4366427" cy="314278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23CB5CD-68DE-44D4-A40F-3AE153001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591" y="3195752"/>
            <a:ext cx="4703192" cy="342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18.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11.5.2021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136162" y="1071260"/>
            <a:ext cx="3896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18. KW 2021 bei ca. 540 Arzt­konsul­ta­tionen wegen ARE pro 100.000 Einwohner.</a:t>
            </a:r>
          </a:p>
          <a:p>
            <a:r>
              <a:rPr lang="de-DE" dirty="0"/>
              <a:t>Auf die Bevölke­rung in Deutschland bezogen entspricht das einer Gesamt-zahl von ca. 450.000 Arzt­besuchen wegen akuter Atem­wegs­er­kran­kungen (Vorwoche: ca. 516.000). </a:t>
            </a:r>
            <a:endParaRPr lang="en-US" sz="14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E9D6FFC-DCE5-4B40-B52C-5230C369B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71" y="777151"/>
            <a:ext cx="4436229" cy="274045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A5896F5-B54B-45D6-86E3-C5EF32ED8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299" y="3514859"/>
            <a:ext cx="4328437" cy="280904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737741-F4C4-4104-9C4C-C01C1C92A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98" y="3517610"/>
            <a:ext cx="4389930" cy="28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17.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11.5.2021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8A8B79-23F4-4296-B343-6B8EC5E6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4" y="1800845"/>
            <a:ext cx="8786810" cy="35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17.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11.5.2021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58BA19-82BF-4AD8-A182-8701ED9E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347" y="897507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7FE9DA-D528-4B0D-943F-416A4141C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49" y="2656413"/>
            <a:ext cx="360000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6671556-3CE7-4F7B-AC9C-38CE04ABD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347" y="4462713"/>
            <a:ext cx="3600000" cy="21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64AB1D-934F-413F-901F-77669A1F2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890" y="897652"/>
            <a:ext cx="3599998" cy="21599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FCC763-0C7C-4409-AA9F-E39BD712A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41" y="2680111"/>
            <a:ext cx="3599998" cy="21599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AAA0B9-C1D0-490A-BA80-7B4484071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791" y="4462713"/>
            <a:ext cx="3600000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786EC4D-6B01-4F1E-AB18-694C924B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751570"/>
            <a:ext cx="5945122" cy="2972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0C4689-8693-46AF-BB77-D9B65CEC6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540" y="821601"/>
            <a:ext cx="5427750" cy="271387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17.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11.5.2021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298654"/>
            <a:ext cx="265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COVID-SARI-Fälle</a:t>
            </a:r>
          </a:p>
          <a:p>
            <a:r>
              <a:rPr lang="de-DE" dirty="0"/>
              <a:t>(max. Verweildauer </a:t>
            </a:r>
          </a:p>
          <a:p>
            <a:r>
              <a:rPr lang="de-DE" dirty="0"/>
              <a:t>von 7 Tagen)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87629" y="3929673"/>
            <a:ext cx="2685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Intensivbehandlung, </a:t>
            </a:r>
            <a:r>
              <a:rPr lang="de-DE" dirty="0"/>
              <a:t>Anzahl und mittleres Alter;</a:t>
            </a:r>
          </a:p>
          <a:p>
            <a:endParaRPr lang="de-DE" dirty="0"/>
          </a:p>
          <a:p>
            <a:r>
              <a:rPr lang="de-DE" b="1" dirty="0"/>
              <a:t>medianes Alter:  </a:t>
            </a:r>
          </a:p>
          <a:p>
            <a:r>
              <a:rPr lang="de-DE" dirty="0">
                <a:sym typeface="Wingdings" panose="05000000000000000000" pitchFamily="2" charset="2"/>
              </a:rPr>
              <a:t>seit KW 11/2021 unter 70 (KW 16: 66 Jahre, </a:t>
            </a:r>
          </a:p>
          <a:p>
            <a:r>
              <a:rPr lang="de-DE" dirty="0">
                <a:sym typeface="Wingdings" panose="05000000000000000000" pitchFamily="2" charset="2"/>
              </a:rPr>
              <a:t>KW 15: 64 Jahre)</a:t>
            </a:r>
            <a:endParaRPr lang="de-DE" b="1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679C11B-BE6A-47E8-AD78-B9CB706D5D0F}"/>
              </a:ext>
            </a:extLst>
          </p:cNvPr>
          <p:cNvCxnSpPr>
            <a:cxnSpLocks/>
          </p:cNvCxnSpPr>
          <p:nvPr/>
        </p:nvCxnSpPr>
        <p:spPr>
          <a:xfrm flipH="1">
            <a:off x="8201318" y="1497904"/>
            <a:ext cx="357570" cy="294542"/>
          </a:xfrm>
          <a:prstGeom prst="straightConnector1">
            <a:avLst/>
          </a:prstGeom>
          <a:ln>
            <a:solidFill>
              <a:srgbClr val="66A8D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67487B2-03CA-4D4E-89EC-3ABDEE5AFA57}"/>
              </a:ext>
            </a:extLst>
          </p:cNvPr>
          <p:cNvSpPr txBox="1"/>
          <p:nvPr/>
        </p:nvSpPr>
        <p:spPr>
          <a:xfrm>
            <a:off x="8237420" y="2041889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5">
                    <a:lumMod val="75000"/>
                  </a:schemeClr>
                </a:solidFill>
              </a:rPr>
              <a:t>60-79 Jahre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CBE49C9-4A81-4F9D-A0AA-73EC43D540BE}"/>
              </a:ext>
            </a:extLst>
          </p:cNvPr>
          <p:cNvCxnSpPr>
            <a:cxnSpLocks/>
          </p:cNvCxnSpPr>
          <p:nvPr/>
        </p:nvCxnSpPr>
        <p:spPr>
          <a:xfrm flipH="1" flipV="1">
            <a:off x="8172672" y="1949826"/>
            <a:ext cx="404870" cy="13571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D88828D-2C59-455F-A662-980999502020}"/>
              </a:ext>
            </a:extLst>
          </p:cNvPr>
          <p:cNvSpPr txBox="1"/>
          <p:nvPr/>
        </p:nvSpPr>
        <p:spPr>
          <a:xfrm>
            <a:off x="8233564" y="1220905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6A8DD"/>
                </a:solidFill>
              </a:rPr>
              <a:t>35-59 Jahre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011" y="342900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17. KW 2021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7D82CCB5-DAB1-4230-8D2C-D7B75DC53F86}"/>
              </a:ext>
            </a:extLst>
          </p:cNvPr>
          <p:cNvCxnSpPr>
            <a:cxnSpLocks/>
          </p:cNvCxnSpPr>
          <p:nvPr/>
        </p:nvCxnSpPr>
        <p:spPr>
          <a:xfrm flipH="1" flipV="1">
            <a:off x="8128588" y="5186344"/>
            <a:ext cx="448954" cy="348415"/>
          </a:xfrm>
          <a:prstGeom prst="straightConnector1">
            <a:avLst/>
          </a:prstGeom>
          <a:ln>
            <a:solidFill>
              <a:srgbClr val="66A8D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DDA3A15-30D1-4A85-B22B-E543E34C9C68}"/>
              </a:ext>
            </a:extLst>
          </p:cNvPr>
          <p:cNvCxnSpPr>
            <a:cxnSpLocks/>
          </p:cNvCxnSpPr>
          <p:nvPr/>
        </p:nvCxnSpPr>
        <p:spPr>
          <a:xfrm flipH="1">
            <a:off x="8123363" y="4307879"/>
            <a:ext cx="463996" cy="45947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2449C7A9-9705-4491-8E93-667125D4552C}"/>
              </a:ext>
            </a:extLst>
          </p:cNvPr>
          <p:cNvSpPr txBox="1"/>
          <p:nvPr/>
        </p:nvSpPr>
        <p:spPr>
          <a:xfrm>
            <a:off x="8252011" y="3991539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5">
                    <a:lumMod val="75000"/>
                  </a:schemeClr>
                </a:solidFill>
              </a:rPr>
              <a:t>60-79 Jahre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E035D2E-CE7F-4E59-A867-D5D8F1DEB3B3}"/>
              </a:ext>
            </a:extLst>
          </p:cNvPr>
          <p:cNvSpPr txBox="1"/>
          <p:nvPr/>
        </p:nvSpPr>
        <p:spPr>
          <a:xfrm>
            <a:off x="8317083" y="5578312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6A8DD"/>
                </a:solidFill>
              </a:rPr>
              <a:t>35-59 Jahre</a:t>
            </a:r>
          </a:p>
        </p:txBody>
      </p:sp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86143" y="556400"/>
            <a:ext cx="8067579" cy="3105872"/>
            <a:chOff x="-1696832" y="1591852"/>
            <a:chExt cx="10678166" cy="4632605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20C0731-8B49-4275-8719-4482BE41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96832" y="1591852"/>
              <a:ext cx="10678166" cy="4632605"/>
            </a:xfrm>
            <a:prstGeom prst="rect">
              <a:avLst/>
            </a:prstGeom>
          </p:spPr>
        </p:pic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90438" y="2938526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90438" y="4401866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ICOSARI-KH-Surveillance – Anteil COVID an SARI-Fällen bis zur 17.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11.5.2021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41F3EB5-2E1D-4F71-98A8-26AC2D4AB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08" y="3821368"/>
            <a:ext cx="7739997" cy="2837999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443120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ICOSARI: SARI-Fälle in </a:t>
            </a:r>
            <a:r>
              <a:rPr lang="de-DE" sz="2100" dirty="0">
                <a:solidFill>
                  <a:srgbClr val="FF0000"/>
                </a:solidFill>
              </a:rPr>
              <a:t>Intensivbehandlung</a:t>
            </a:r>
            <a:r>
              <a:rPr lang="de-DE" sz="2100" dirty="0"/>
              <a:t>, Anteil mit COVID-19 bis 17.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248975" y="92627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63%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45566" y="1147376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78B1F9E-7201-4462-B4FA-47950670C163}"/>
              </a:ext>
            </a:extLst>
          </p:cNvPr>
          <p:cNvSpPr txBox="1"/>
          <p:nvPr/>
        </p:nvSpPr>
        <p:spPr>
          <a:xfrm>
            <a:off x="8254188" y="403736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83%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13AEEA5-A875-4609-957C-0FAA1D0B24A6}"/>
              </a:ext>
            </a:extLst>
          </p:cNvPr>
          <p:cNvCxnSpPr>
            <a:cxnSpLocks/>
          </p:cNvCxnSpPr>
          <p:nvPr/>
        </p:nvCxnSpPr>
        <p:spPr>
          <a:xfrm flipH="1">
            <a:off x="7157834" y="4237968"/>
            <a:ext cx="1096354" cy="27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73150" y="909859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50803" y="4761965"/>
            <a:ext cx="1244232" cy="9474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dirty="0"/>
              <a:t>ARS:</a:t>
            </a:r>
          </a:p>
          <a:p>
            <a:pPr algn="ctr"/>
            <a:r>
              <a:rPr lang="de-DE" sz="1800" dirty="0"/>
              <a:t>Positiven-anteile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11.5.2021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620A080B-9910-4601-BB7E-30CA7A22D8CE}"/>
              </a:ext>
            </a:extLst>
          </p:cNvPr>
          <p:cNvSpPr txBox="1">
            <a:spLocks/>
          </p:cNvSpPr>
          <p:nvPr/>
        </p:nvSpPr>
        <p:spPr>
          <a:xfrm>
            <a:off x="174748" y="974513"/>
            <a:ext cx="1360233" cy="9474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dirty="0"/>
              <a:t>ICOSARI:</a:t>
            </a:r>
          </a:p>
          <a:p>
            <a:pPr algn="ctr"/>
            <a:r>
              <a:rPr lang="de-DE" sz="1800" dirty="0"/>
              <a:t>Anzahl COVID-SARI</a:t>
            </a: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2C119913-7985-4691-98ED-7BD3F2ADE205}"/>
              </a:ext>
            </a:extLst>
          </p:cNvPr>
          <p:cNvSpPr txBox="1">
            <a:spLocks/>
          </p:cNvSpPr>
          <p:nvPr/>
        </p:nvSpPr>
        <p:spPr>
          <a:xfrm>
            <a:off x="0" y="149538"/>
            <a:ext cx="7549376" cy="318693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dirty="0"/>
              <a:t>Gegenüberstellung ARS-</a:t>
            </a:r>
            <a:r>
              <a:rPr lang="de-DE" sz="2400" dirty="0" err="1"/>
              <a:t>Positivenanteile</a:t>
            </a:r>
            <a:r>
              <a:rPr lang="de-DE" sz="2400" dirty="0"/>
              <a:t> zu ICOSARI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246544D-4810-48A5-A3BE-382B1ED02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034" y="555508"/>
            <a:ext cx="7764967" cy="23294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0EB8235-CD81-4DB9-9CCB-E6139391C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624" y="2340085"/>
            <a:ext cx="7549376" cy="226481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967FAB-30D2-4C3B-94E5-7EB05C41C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39" y="4319392"/>
            <a:ext cx="7303062" cy="2401196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E309B4B9-C219-4CAA-BFF6-1D6262EBB321}"/>
              </a:ext>
            </a:extLst>
          </p:cNvPr>
          <p:cNvSpPr txBox="1">
            <a:spLocks/>
          </p:cNvSpPr>
          <p:nvPr/>
        </p:nvSpPr>
        <p:spPr>
          <a:xfrm>
            <a:off x="126596" y="2615842"/>
            <a:ext cx="1360233" cy="12328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dirty="0"/>
              <a:t>ICOSARI:</a:t>
            </a:r>
          </a:p>
          <a:p>
            <a:pPr algn="ctr"/>
            <a:r>
              <a:rPr lang="de-DE" sz="1800" dirty="0"/>
              <a:t>Anteil COVID-19 an SARI</a:t>
            </a:r>
          </a:p>
        </p:txBody>
      </p:sp>
    </p:spTree>
    <p:extLst>
      <p:ext uri="{BB962C8B-B14F-4D97-AF65-F5344CB8AC3E}">
        <p14:creationId xmlns:p14="http://schemas.microsoft.com/office/powerpoint/2010/main" val="274299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17.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11.5.2021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111339" y="1053373"/>
            <a:ext cx="1797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 7 Tagen: </a:t>
            </a:r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11338" y="3768758"/>
            <a:ext cx="159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liegender Patienten: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1DD85EA-81DF-4818-A5A0-8F9E32418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531" y="3670526"/>
            <a:ext cx="5310076" cy="2597121"/>
          </a:xfrm>
          <a:prstGeom prst="rect">
            <a:avLst/>
          </a:prstGeom>
        </p:spPr>
      </p:pic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A7FECFFF-81D2-40F7-9D2B-CF5D188640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980827"/>
              </p:ext>
            </p:extLst>
          </p:nvPr>
        </p:nvGraphicFramePr>
        <p:xfrm>
          <a:off x="3574844" y="956848"/>
          <a:ext cx="5314763" cy="256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Office PowerPoint</Application>
  <PresentationFormat>Bildschirmpräsentation (4:3)</PresentationFormat>
  <Paragraphs>103</Paragraphs>
  <Slides>9</Slides>
  <Notes>9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11.5.2021</vt:lpstr>
      <vt:lpstr>GrippeWeb bis zur 18. KW 2021 </vt:lpstr>
      <vt:lpstr>Arbeitsgemeinschaft Influenza ARE-Konsultationen bis zur 18.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2204</cp:revision>
  <cp:lastPrinted>2020-05-13T06:04:10Z</cp:lastPrinted>
  <dcterms:created xsi:type="dcterms:W3CDTF">2015-11-02T12:29:13Z</dcterms:created>
  <dcterms:modified xsi:type="dcterms:W3CDTF">2021-05-12T14:28:43Z</dcterms:modified>
</cp:coreProperties>
</file>