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  <p:sldId id="339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6821" autoAdjust="0"/>
  </p:normalViewPr>
  <p:slideViewPr>
    <p:cSldViewPr snapToGrid="0" snapToObjects="1">
      <p:cViewPr varScale="1">
        <p:scale>
          <a:sx n="85" d="100"/>
          <a:sy n="85" d="100"/>
        </p:scale>
        <p:origin x="91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18:</a:t>
            </a:r>
          </a:p>
          <a:p>
            <a:r>
              <a:rPr lang="de-DE" sz="1000" b="0" dirty="0"/>
              <a:t>0-5 Jahre:	189.000 ARE (4.000/100.000), davon 14%</a:t>
            </a:r>
            <a:r>
              <a:rPr lang="de-DE" sz="1000" b="0" baseline="0" dirty="0"/>
              <a:t> mit Arztbesuch (rund 26.000 Kinder)</a:t>
            </a:r>
            <a:endParaRPr lang="de-DE" sz="1000" b="0" dirty="0"/>
          </a:p>
          <a:p>
            <a:r>
              <a:rPr lang="de-DE" sz="1000" b="0" dirty="0"/>
              <a:t>6-10 Jahre:	  55.000</a:t>
            </a:r>
            <a:r>
              <a:rPr lang="de-DE" sz="1000" b="0" baseline="0" dirty="0"/>
              <a:t> ARE (1.500/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25%</a:t>
            </a:r>
            <a:r>
              <a:rPr lang="de-DE" sz="1000" b="0" baseline="0" dirty="0"/>
              <a:t> mit Arztbesuch (rund   18.000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 00</a:t>
            </a:r>
            <a:r>
              <a:rPr lang="de-DE" sz="1000" b="0" baseline="0" dirty="0"/>
              <a:t>.</a:t>
            </a:r>
            <a:r>
              <a:rPr lang="de-DE" sz="1000" b="0" dirty="0"/>
              <a:t>000 ARE (0.000/100.000),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19		% KW 19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113.918		3.620  (76/100.000)	5,2%		5,7%</a:t>
            </a:r>
          </a:p>
          <a:p>
            <a:r>
              <a:rPr lang="de-DE" sz="1200" dirty="0"/>
              <a:t>6-10:  122.168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4.174</a:t>
            </a:r>
            <a:r>
              <a:rPr lang="de-DE" sz="1200" dirty="0"/>
              <a:t>  (113/100.000)	6,0%		4,4%</a:t>
            </a:r>
          </a:p>
          <a:p>
            <a:r>
              <a:rPr lang="de-DE" sz="1200" dirty="0"/>
              <a:t>11-14: 110.641		3.597  (121/100.000)	5,2%		3,6%</a:t>
            </a:r>
          </a:p>
          <a:p>
            <a:r>
              <a:rPr lang="de-DE" sz="1200" dirty="0"/>
              <a:t>15-20: 261.726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5.885  </a:t>
            </a:r>
            <a:r>
              <a:rPr lang="de-DE" sz="1200" dirty="0"/>
              <a:t>(122/100.000)	8,5%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 neue Ausbrüche (inkl. Nachmeldungen)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Ostern im Median 3-4 Fälle pro Ausbruch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-64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März größtenteils kleine Ausbrüche (median: 2-3 Fälle)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2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9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17.05.2021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17.05.2021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17.05.2021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17.05.2021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17.05.2021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17.05.2021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005BFA-54B1-4855-AF0A-52ABA9F8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087" y="2035017"/>
            <a:ext cx="4415621" cy="25256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08368D-5E90-4884-B82D-57BCA8CAF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6" y="1570961"/>
            <a:ext cx="27336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6DB350-4000-4C18-9743-19CD1D22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17.05.2021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5E0E46-2B2A-439A-9D3C-0F1320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91155A-7CC3-4515-A36D-BE693BE9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983646" cy="714291"/>
          </a:xfrm>
        </p:spPr>
        <p:txBody>
          <a:bodyPr/>
          <a:lstStyle/>
          <a:p>
            <a:r>
              <a:rPr lang="de-DE" dirty="0"/>
              <a:t>Krankheitsschwere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2957B7-9445-446D-A7AD-166F6FB07FAF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17.05.2021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770E69-E539-4C6D-B21C-2BA6B9DFB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6933"/>
            <a:ext cx="3743644" cy="20506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DA3CE4-68FE-4692-B79E-C1F538DE9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465" y="579195"/>
            <a:ext cx="3747786" cy="20483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0E6BC1-9E5A-487D-8D46-86A612D4C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48" y="2727061"/>
            <a:ext cx="3743645" cy="20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11.05.2021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Vergleich der für die Bevölkerung in Deutschland geschätzten Inzidenzen akuter respiratorischer Erkrankungen (ARE) nach Altersgruppe und Kalenderwoche für die Jahre 2020/21 im Vergleich zu 2016-2019. Es wurde mit Ausnahme der letzten drei Kalenderwochen in 2020/21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B9B2AD-BDD9-4C4F-8DE9-48809A19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39" y="523841"/>
            <a:ext cx="5887091" cy="41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17.05.2021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8F7EFE-0631-47E2-958D-76F1E556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4" y="1258797"/>
            <a:ext cx="4575306" cy="29869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7E767C0-94DB-4339-A4BD-8403485E7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900" y="1258796"/>
            <a:ext cx="4218588" cy="29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4216" y="4742698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17.05.2021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BE6E649-4F13-4CC2-BE0F-C123876F2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098" y="1336090"/>
            <a:ext cx="4475299" cy="31652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660315-F24E-47A3-9FB7-53EC89CEC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2" y="1336090"/>
            <a:ext cx="4312980" cy="31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3.100 Ausbrüche in Kindergärten/Horte (&gt;= 2 Fälle) übermittelt</a:t>
            </a:r>
          </a:p>
          <a:p>
            <a:pPr lvl="1"/>
            <a:r>
              <a:rPr lang="de-DE" sz="1200" dirty="0"/>
              <a:t>2.619 (84%) Ausbrüche mit Kinderbeteiligung (&lt;15J.), 45% (8.269/18.462) der Fälle sind 0 - 5 Jahre alt</a:t>
            </a:r>
          </a:p>
          <a:p>
            <a:pPr lvl="1"/>
            <a:r>
              <a:rPr lang="de-DE" sz="1200" dirty="0"/>
              <a:t>481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17.05.2021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655CC1-5F8D-4046-AD3E-B098C4049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6797"/>
            <a:ext cx="9144000" cy="28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17.05.2021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934" y="10401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7949" y="10848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298293" y="15269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17.05.2021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6E28C7-0125-430E-A21D-9A70C627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293" y="2229645"/>
            <a:ext cx="4252190" cy="21733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9531A4-811D-488F-98DE-DC44B1535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49" y="1737746"/>
            <a:ext cx="3124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2.334 Ausbrüche in Schulen übermittelt (&gt;= 2 Fälle, 0-5 Jahre ausgeschlossen) </a:t>
            </a:r>
          </a:p>
          <a:p>
            <a:pPr lvl="1"/>
            <a:r>
              <a:rPr lang="de-DE" sz="1200" dirty="0"/>
              <a:t>2.182(93%) Ausbrüche mit Fällen &lt; 21 Jahren, 30% (6-10J.), 22% (11-14J.), 27% (15-20J.), 21% (21+)</a:t>
            </a:r>
          </a:p>
          <a:p>
            <a:pPr lvl="1"/>
            <a:r>
              <a:rPr lang="de-DE" sz="1200" dirty="0"/>
              <a:t>152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17.05.2021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7792D39-C995-4086-8444-656FADE8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469"/>
            <a:ext cx="9144000" cy="3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Bildschirmpräsentation (16:9)</PresentationFormat>
  <Paragraphs>100</Paragraphs>
  <Slides>11</Slides>
  <Notes>8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  <vt:lpstr>Krankheitsschwere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Wesseler, Daniel</cp:lastModifiedBy>
  <cp:revision>576</cp:revision>
  <dcterms:created xsi:type="dcterms:W3CDTF">2015-11-02T12:29:13Z</dcterms:created>
  <dcterms:modified xsi:type="dcterms:W3CDTF">2021-05-17T08:59:40Z</dcterms:modified>
</cp:coreProperties>
</file>