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19" r:id="rId3"/>
    <p:sldId id="301" r:id="rId4"/>
    <p:sldId id="308" r:id="rId5"/>
    <p:sldId id="267" r:id="rId6"/>
    <p:sldId id="32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19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Epivurve_care_TOP!$D$1</c:f>
              <c:strCache>
                <c:ptCount val="1"/>
                <c:pt idx="0">
                  <c:v>Übermittelt bis KW 15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Epivurve_care_TOP!$D$2:$D$65</c:f>
              <c:numCache>
                <c:formatCode>General</c:formatCode>
                <c:ptCount val="64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121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152</c:v>
                </c:pt>
                <c:pt idx="35">
                  <c:v>176</c:v>
                </c:pt>
                <c:pt idx="36">
                  <c:v>218</c:v>
                </c:pt>
                <c:pt idx="37">
                  <c:v>249</c:v>
                </c:pt>
                <c:pt idx="38">
                  <c:v>278</c:v>
                </c:pt>
                <c:pt idx="39">
                  <c:v>264</c:v>
                </c:pt>
                <c:pt idx="40">
                  <c:v>287</c:v>
                </c:pt>
                <c:pt idx="41">
                  <c:v>351</c:v>
                </c:pt>
                <c:pt idx="42">
                  <c:v>382</c:v>
                </c:pt>
                <c:pt idx="43">
                  <c:v>317</c:v>
                </c:pt>
                <c:pt idx="44">
                  <c:v>310</c:v>
                </c:pt>
                <c:pt idx="45">
                  <c:v>288</c:v>
                </c:pt>
                <c:pt idx="46">
                  <c:v>236</c:v>
                </c:pt>
                <c:pt idx="47">
                  <c:v>175</c:v>
                </c:pt>
                <c:pt idx="48">
                  <c:v>141</c:v>
                </c:pt>
                <c:pt idx="49">
                  <c:v>103</c:v>
                </c:pt>
                <c:pt idx="50">
                  <c:v>57</c:v>
                </c:pt>
                <c:pt idx="51">
                  <c:v>78</c:v>
                </c:pt>
                <c:pt idx="52">
                  <c:v>46</c:v>
                </c:pt>
                <c:pt idx="53">
                  <c:v>45</c:v>
                </c:pt>
                <c:pt idx="54">
                  <c:v>59</c:v>
                </c:pt>
                <c:pt idx="55">
                  <c:v>53</c:v>
                </c:pt>
                <c:pt idx="56">
                  <c:v>60</c:v>
                </c:pt>
                <c:pt idx="57">
                  <c:v>51</c:v>
                </c:pt>
                <c:pt idx="58">
                  <c:v>28</c:v>
                </c:pt>
                <c:pt idx="5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B-49B1-BD61-8D93E9F280DC}"/>
            </c:ext>
          </c:extLst>
        </c:ser>
        <c:ser>
          <c:idx val="0"/>
          <c:order val="1"/>
          <c:tx>
            <c:strRef>
              <c:f>Epivurve_care_TOP!$I$1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3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4</c:v>
                </c:pt>
                <c:pt idx="57">
                  <c:v>1</c:v>
                </c:pt>
                <c:pt idx="58">
                  <c:v>6</c:v>
                </c:pt>
                <c:pt idx="59">
                  <c:v>22</c:v>
                </c:pt>
                <c:pt idx="6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B-49B1-BD61-8D93E9F280DC}"/>
            </c:ext>
          </c:extLst>
        </c:ser>
        <c:ser>
          <c:idx val="2"/>
          <c:order val="2"/>
          <c:tx>
            <c:strRef>
              <c:f>Epivurve_care_TOP!$J$1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Epivurve_care_TOP!$A$2:$B$65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3</c:v>
                </c:pt>
                <c:pt idx="56">
                  <c:v>2</c:v>
                </c:pt>
                <c:pt idx="57">
                  <c:v>0</c:v>
                </c:pt>
                <c:pt idx="58">
                  <c:v>4</c:v>
                </c:pt>
                <c:pt idx="59">
                  <c:v>9</c:v>
                </c:pt>
                <c:pt idx="60">
                  <c:v>16</c:v>
                </c:pt>
                <c:pt idx="6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B-49B1-BD61-8D93E9F280DC}"/>
            </c:ext>
          </c:extLst>
        </c:ser>
        <c:ser>
          <c:idx val="4"/>
          <c:order val="3"/>
          <c:tx>
            <c:strRef>
              <c:f>Epivurve_care_TOP!$K$1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4</c:v>
                </c:pt>
                <c:pt idx="58">
                  <c:v>0</c:v>
                </c:pt>
                <c:pt idx="59">
                  <c:v>4</c:v>
                </c:pt>
                <c:pt idx="60">
                  <c:v>5</c:v>
                </c:pt>
                <c:pt idx="61">
                  <c:v>15</c:v>
                </c:pt>
                <c:pt idx="6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9B-49B1-BD61-8D93E9F280DC}"/>
            </c:ext>
          </c:extLst>
        </c:ser>
        <c:ser>
          <c:idx val="3"/>
          <c:order val="4"/>
          <c:tx>
            <c:strRef>
              <c:f>Epivurve_care_TOP!$L$1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4</c:v>
                </c:pt>
                <c:pt idx="61">
                  <c:v>6</c:v>
                </c:pt>
                <c:pt idx="62">
                  <c:v>13</c:v>
                </c:pt>
                <c:pt idx="6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9B-49B1-BD61-8D93E9F28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1155857234500819E-2"/>
          <c:y val="0.35962474325668609"/>
          <c:w val="0.88217124620561871"/>
          <c:h val="0.40796423127294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15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Epicurve_noso_TOP!$D$2:$D$65</c:f>
              <c:numCache>
                <c:formatCode>General</c:formatCode>
                <c:ptCount val="64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62</c:v>
                </c:pt>
                <c:pt idx="4">
                  <c:v>124</c:v>
                </c:pt>
                <c:pt idx="5">
                  <c:v>148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54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144</c:v>
                </c:pt>
                <c:pt idx="37">
                  <c:v>128</c:v>
                </c:pt>
                <c:pt idx="38">
                  <c:v>176</c:v>
                </c:pt>
                <c:pt idx="39">
                  <c:v>140</c:v>
                </c:pt>
                <c:pt idx="40">
                  <c:v>210</c:v>
                </c:pt>
                <c:pt idx="41">
                  <c:v>220</c:v>
                </c:pt>
                <c:pt idx="42">
                  <c:v>248</c:v>
                </c:pt>
                <c:pt idx="43">
                  <c:v>170</c:v>
                </c:pt>
                <c:pt idx="44">
                  <c:v>149</c:v>
                </c:pt>
                <c:pt idx="45">
                  <c:v>192</c:v>
                </c:pt>
                <c:pt idx="46">
                  <c:v>198</c:v>
                </c:pt>
                <c:pt idx="47">
                  <c:v>200</c:v>
                </c:pt>
                <c:pt idx="48">
                  <c:v>167</c:v>
                </c:pt>
                <c:pt idx="49">
                  <c:v>157</c:v>
                </c:pt>
                <c:pt idx="50">
                  <c:v>142</c:v>
                </c:pt>
                <c:pt idx="51">
                  <c:v>141</c:v>
                </c:pt>
                <c:pt idx="52">
                  <c:v>118</c:v>
                </c:pt>
                <c:pt idx="53">
                  <c:v>100</c:v>
                </c:pt>
                <c:pt idx="54">
                  <c:v>84</c:v>
                </c:pt>
                <c:pt idx="55">
                  <c:v>97</c:v>
                </c:pt>
                <c:pt idx="56">
                  <c:v>97</c:v>
                </c:pt>
                <c:pt idx="57">
                  <c:v>73</c:v>
                </c:pt>
                <c:pt idx="58">
                  <c:v>54</c:v>
                </c:pt>
                <c:pt idx="5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5-443C-86EF-23FF00890154}"/>
            </c:ext>
          </c:extLst>
        </c:ser>
        <c:ser>
          <c:idx val="2"/>
          <c:order val="1"/>
          <c:tx>
            <c:strRef>
              <c:f>Epicurve_noso_TOP!$I$1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2</c:v>
                </c:pt>
                <c:pt idx="51">
                  <c:v>4</c:v>
                </c:pt>
                <c:pt idx="52">
                  <c:v>3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5</c:v>
                </c:pt>
                <c:pt idx="57">
                  <c:v>2</c:v>
                </c:pt>
                <c:pt idx="58">
                  <c:v>20</c:v>
                </c:pt>
                <c:pt idx="59">
                  <c:v>32</c:v>
                </c:pt>
                <c:pt idx="6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5-443C-86EF-23FF00890154}"/>
            </c:ext>
          </c:extLst>
        </c:ser>
        <c:ser>
          <c:idx val="1"/>
          <c:order val="2"/>
          <c:tx>
            <c:strRef>
              <c:f>Epicurve_noso_TOP!$J$1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4</c:v>
                </c:pt>
                <c:pt idx="59">
                  <c:v>10</c:v>
                </c:pt>
                <c:pt idx="60">
                  <c:v>40</c:v>
                </c:pt>
                <c:pt idx="6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5-443C-86EF-23FF00890154}"/>
            </c:ext>
          </c:extLst>
        </c:ser>
        <c:ser>
          <c:idx val="4"/>
          <c:order val="3"/>
          <c:tx>
            <c:strRef>
              <c:f>Epicurve_noso_TOP!$K$1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4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6</c:v>
                </c:pt>
                <c:pt idx="60">
                  <c:v>13</c:v>
                </c:pt>
                <c:pt idx="61">
                  <c:v>46</c:v>
                </c:pt>
                <c:pt idx="6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95-443C-86EF-23FF00890154}"/>
            </c:ext>
          </c:extLst>
        </c:ser>
        <c:ser>
          <c:idx val="3"/>
          <c:order val="4"/>
          <c:tx>
            <c:strRef>
              <c:f>Epicurve_noso_TOP!$L$1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Epicurve_noso_TOP!$A$2:$B$65</c:f>
              <c:multiLvlStrCache>
                <c:ptCount val="6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3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9</c:v>
                </c:pt>
                <c:pt idx="61">
                  <c:v>19</c:v>
                </c:pt>
                <c:pt idx="62">
                  <c:v>24</c:v>
                </c:pt>
                <c:pt idx="6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95-443C-86EF-23FF00890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18.5.21</a:t>
            </a:r>
            <a:endParaRPr lang="de-DE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306D85-31EF-46CA-8447-4CCC9354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499"/>
            <a:ext cx="6511444" cy="41098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54192C-F4A5-439C-95EF-63BAF184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208" y="44624"/>
            <a:ext cx="4716016" cy="28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A99955-2BE1-445B-82ED-F71D4FFA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6" y="1331960"/>
            <a:ext cx="8717807" cy="52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588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18.5.2021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716016" y="3058688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4355976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392FB7-B32D-4646-93CA-24D2660B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4571999" cy="28550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2B7EE9-D3E0-4A00-AA4D-9D9F2C6AA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-27384"/>
            <a:ext cx="4932040" cy="30662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98CA56-12DC-4914-957F-9EB707ABE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036" y="3925619"/>
            <a:ext cx="4754964" cy="29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416599"/>
              </p:ext>
            </p:extLst>
          </p:nvPr>
        </p:nvGraphicFramePr>
        <p:xfrm>
          <a:off x="107504" y="1268760"/>
          <a:ext cx="446449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973151"/>
              </p:ext>
            </p:extLst>
          </p:nvPr>
        </p:nvGraphicFramePr>
        <p:xfrm>
          <a:off x="4572000" y="1268760"/>
          <a:ext cx="446449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AF449BF-C93A-47E2-8B30-B599320E3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50603"/>
              </p:ext>
            </p:extLst>
          </p:nvPr>
        </p:nvGraphicFramePr>
        <p:xfrm>
          <a:off x="251520" y="413956"/>
          <a:ext cx="7632849" cy="6093721"/>
        </p:xfrm>
        <a:graphic>
          <a:graphicData uri="http://schemas.openxmlformats.org/drawingml/2006/table">
            <a:tbl>
              <a:tblPr/>
              <a:tblGrid>
                <a:gridCol w="3170170">
                  <a:extLst>
                    <a:ext uri="{9D8B030D-6E8A-4147-A177-3AD203B41FA5}">
                      <a16:colId xmlns:a16="http://schemas.microsoft.com/office/drawing/2014/main" val="3325073117"/>
                    </a:ext>
                  </a:extLst>
                </a:gridCol>
                <a:gridCol w="1525829">
                  <a:extLst>
                    <a:ext uri="{9D8B030D-6E8A-4147-A177-3AD203B41FA5}">
                      <a16:colId xmlns:a16="http://schemas.microsoft.com/office/drawing/2014/main" val="2860457014"/>
                    </a:ext>
                  </a:extLst>
                </a:gridCol>
                <a:gridCol w="1411021">
                  <a:extLst>
                    <a:ext uri="{9D8B030D-6E8A-4147-A177-3AD203B41FA5}">
                      <a16:colId xmlns:a16="http://schemas.microsoft.com/office/drawing/2014/main" val="866713722"/>
                    </a:ext>
                  </a:extLst>
                </a:gridCol>
                <a:gridCol w="1525829">
                  <a:extLst>
                    <a:ext uri="{9D8B030D-6E8A-4147-A177-3AD203B41FA5}">
                      <a16:colId xmlns:a16="http://schemas.microsoft.com/office/drawing/2014/main" val="3214050473"/>
                    </a:ext>
                  </a:extLst>
                </a:gridCol>
              </a:tblGrid>
              <a:tr h="4608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Variablen</a:t>
                      </a:r>
                    </a:p>
                  </a:txBody>
                  <a:tcPr marL="6527" marR="6527" marT="6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1 (40/2020 - 53/2020)</a:t>
                      </a:r>
                    </a:p>
                  </a:txBody>
                  <a:tcPr marL="6527" marR="6527" marT="6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2</a:t>
                      </a:r>
                      <a:b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(1/2021 - 7/2021)</a:t>
                      </a:r>
                    </a:p>
                  </a:txBody>
                  <a:tcPr marL="6527" marR="6527" marT="6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3</a:t>
                      </a:r>
                      <a:b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(8/2021 - 15/2021)</a:t>
                      </a:r>
                    </a:p>
                  </a:txBody>
                  <a:tcPr marL="6527" marR="6527" marT="6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3182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der Ausbrüche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086003"/>
                  </a:ext>
                </a:extLst>
              </a:tr>
              <a:tr h="23042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Fälle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6041142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Fälle in Ausbrüchen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98.896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3.359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52103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Ausbruchsfälle Median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1478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Ausbruchsfälle Mittelwert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56397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Ausbruchsfälle (min-max)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10 - 239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10 - 175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10 - 69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97745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Quantile (25% - 75%)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20 - 54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16 - 41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12 - 26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75317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Alter 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971639"/>
                  </a:ext>
                </a:extLst>
              </a:tr>
              <a:tr h="23042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Hospitalisierung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62651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Ausbruchsfälle mit Hospitalisierung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10.568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32598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der Hospitalisierung in Ausbrüchen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10,69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7069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Hospitalisierungsfälle 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954803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Mittelwert Hospitalisierungsfälle 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599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Hospitalisierungsfälle (min-max)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0 - 41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0 - 30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0 - 10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1696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Quantile (25% - 75%)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1 - 6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13957"/>
                  </a:ext>
                </a:extLst>
              </a:tr>
              <a:tr h="23042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Todesfälle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837808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Todesfälle in Ausbrüchen 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672133"/>
                  </a:ext>
                </a:extLst>
              </a:tr>
              <a:tr h="460848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der Todesfälle in Ausbrüchen</a:t>
                      </a:r>
                      <a:b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(Med [25%;75%])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15,35 </a:t>
                      </a:r>
                      <a:b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 [8;20])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13,83</a:t>
                      </a:r>
                      <a:b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 [6;19])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</a:t>
                      </a:r>
                      <a:b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 [0;12])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943970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Todesfälle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201462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Mittelwert Todesfälle 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02314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Todesfälle (min-max)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0 - 43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0 - 32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0 -17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447608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 Quantile (25% - 75%)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2 - 9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1 - 6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0 - 3</a:t>
                      </a:r>
                    </a:p>
                  </a:txBody>
                  <a:tcPr marL="6527" marR="6527" marT="6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47550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2DA1D4CF-9801-429A-ADB1-FDD72B6098D8}"/>
              </a:ext>
            </a:extLst>
          </p:cNvPr>
          <p:cNvSpPr txBox="1"/>
          <p:nvPr/>
        </p:nvSpPr>
        <p:spPr>
          <a:xfrm>
            <a:off x="572600" y="44624"/>
            <a:ext cx="33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Ausbruchsgröße &gt;= 10 Fälle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6807A1-22C3-48D4-ADA1-1557BD8CFCFA}"/>
              </a:ext>
            </a:extLst>
          </p:cNvPr>
          <p:cNvSpPr txBox="1"/>
          <p:nvPr/>
        </p:nvSpPr>
        <p:spPr>
          <a:xfrm>
            <a:off x="7884368" y="3517424"/>
            <a:ext cx="133391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/>
              <a:t>Berehnungsregeln</a:t>
            </a:r>
            <a:r>
              <a:rPr lang="de-DE" sz="1050" b="1" dirty="0"/>
              <a:t>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050" b="1" dirty="0"/>
              <a:t>Setting002 == „Alten-/Pflegeheimen“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050" b="1" dirty="0"/>
              <a:t>Phase nach der </a:t>
            </a:r>
            <a:r>
              <a:rPr lang="de-DE" sz="1050" b="1" dirty="0" err="1"/>
              <a:t>ReportingFirst</a:t>
            </a:r>
            <a:r>
              <a:rPr lang="de-DE" sz="1050" b="1" dirty="0"/>
              <a:t> </a:t>
            </a:r>
            <a:r>
              <a:rPr lang="de-DE" sz="1050" b="1" dirty="0" err="1"/>
              <a:t>AusbruchsID</a:t>
            </a:r>
            <a:r>
              <a:rPr lang="de-DE" sz="1050" b="1" dirty="0"/>
              <a:t> (nur Fälle mit den </a:t>
            </a:r>
            <a:r>
              <a:rPr lang="de-DE" sz="1050" b="1" dirty="0" err="1"/>
              <a:t>AusbruchsIDs</a:t>
            </a:r>
            <a:r>
              <a:rPr lang="de-DE" sz="1050" b="1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050" b="1" dirty="0"/>
              <a:t>Hospitalisierung: </a:t>
            </a:r>
            <a:r>
              <a:rPr lang="de-DE" sz="1050" b="1" dirty="0" err="1"/>
              <a:t>HospitalisierungsStatus</a:t>
            </a:r>
            <a:r>
              <a:rPr lang="de-DE" sz="1050" b="1" dirty="0"/>
              <a:t> == „Ja“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050" b="1" dirty="0"/>
              <a:t>Todesfälle: </a:t>
            </a:r>
            <a:r>
              <a:rPr lang="de-DE" sz="1050" b="1" dirty="0" err="1"/>
              <a:t>VerstorbenStatus</a:t>
            </a:r>
            <a:r>
              <a:rPr lang="de-DE" sz="1050" b="1" dirty="0"/>
              <a:t> == „Ja“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117D910-ABC0-4DC2-906A-206439E64CB7}"/>
              </a:ext>
            </a:extLst>
          </p:cNvPr>
          <p:cNvSpPr/>
          <p:nvPr/>
        </p:nvSpPr>
        <p:spPr>
          <a:xfrm>
            <a:off x="3779912" y="3356992"/>
            <a:ext cx="367240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4DAB7F6-41B1-4DCF-BE80-452A2458A808}"/>
              </a:ext>
            </a:extLst>
          </p:cNvPr>
          <p:cNvSpPr/>
          <p:nvPr/>
        </p:nvSpPr>
        <p:spPr>
          <a:xfrm>
            <a:off x="3779912" y="5013176"/>
            <a:ext cx="367240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E55B558-D61A-4F02-B780-932B2111AE29}"/>
              </a:ext>
            </a:extLst>
          </p:cNvPr>
          <p:cNvSpPr/>
          <p:nvPr/>
        </p:nvSpPr>
        <p:spPr>
          <a:xfrm>
            <a:off x="3804580" y="1484784"/>
            <a:ext cx="364774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66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92B00D-F0F8-4074-A0CD-01C21796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37E49-8023-44E4-9CF2-773679AEBC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111B2D-B6C0-47F9-8679-25EFBC3E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8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Bildschirmpräsentation (4:3)</PresentationFormat>
  <Paragraphs>103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18.5.21</vt:lpstr>
      <vt:lpstr>Anzahl Teste und Positivenanteil in verschiedenen Organisationseinheiten</vt:lpstr>
      <vt:lpstr>Datenstand 18.5.2021  Anzahl der Testungen pro 100.000 Einwohner nach Altersgruppe und Kalenderwoche </vt:lpstr>
      <vt:lpstr>Ausbrüche Altenheime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303</cp:revision>
  <dcterms:created xsi:type="dcterms:W3CDTF">2020-01-21T10:42:53Z</dcterms:created>
  <dcterms:modified xsi:type="dcterms:W3CDTF">2021-05-19T08:54:55Z</dcterms:modified>
</cp:coreProperties>
</file>