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2" r:id="rId4"/>
    <p:sldId id="269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öttcher, Sindy" initials="BS" lastIdx="3" clrIdx="0">
    <p:extLst>
      <p:ext uri="{19B8F6BF-5375-455C-9EA6-DF929625EA0E}">
        <p15:presenceInfo xmlns:p15="http://schemas.microsoft.com/office/powerpoint/2012/main" userId="Böttcher, Sind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94660"/>
  </p:normalViewPr>
  <p:slideViewPr>
    <p:cSldViewPr>
      <p:cViewPr>
        <p:scale>
          <a:sx n="75" d="100"/>
          <a:sy n="75" d="100"/>
        </p:scale>
        <p:origin x="1902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18.05.2021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18.05.2021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18.05.2021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18.05.2021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18.05.2021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18.05.2021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18.05.2021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18.05.2021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18.05.2021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18.05.2021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18.05.2021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18.05.2021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Testzahlen und Positivquote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E0D210E-668F-4B61-9337-8BD0FB955C59}"/>
              </a:ext>
            </a:extLst>
          </p:cNvPr>
          <p:cNvSpPr txBox="1"/>
          <p:nvPr/>
        </p:nvSpPr>
        <p:spPr>
          <a:xfrm>
            <a:off x="215516" y="5373216"/>
            <a:ext cx="87410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 err="1">
                <a:sym typeface="Wingdings" panose="05000000000000000000" pitchFamily="2" charset="2"/>
              </a:rPr>
              <a:t>Positivenanteil</a:t>
            </a:r>
            <a:r>
              <a:rPr lang="de-DE" dirty="0">
                <a:sym typeface="Wingdings" panose="05000000000000000000" pitchFamily="2" charset="2"/>
              </a:rPr>
              <a:t> gesunken (8,26 %), deutlich weniger Testungen (wie erwartet, da Feiertag und Brückentag)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1B6EAD75-135C-4A96-BD93-2BE2A46896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527197"/>
            <a:ext cx="8524978" cy="3530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444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de-DE" dirty="0"/>
              <a:t>Auslastung der Kapazitäten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517B280-9F00-4035-B780-683E0512FFBC}"/>
              </a:ext>
            </a:extLst>
          </p:cNvPr>
          <p:cNvSpPr txBox="1"/>
          <p:nvPr/>
        </p:nvSpPr>
        <p:spPr>
          <a:xfrm>
            <a:off x="539552" y="5485040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Kapazitäten nach wie vor vorhanden</a:t>
            </a:r>
          </a:p>
          <a:p>
            <a:endParaRPr lang="de-DE" dirty="0"/>
          </a:p>
          <a:p>
            <a:r>
              <a:rPr lang="de-DE" dirty="0"/>
              <a:t>Probenrückstau und Lieferengpässe unproblematisch (Folie entfällt)</a:t>
            </a:r>
          </a:p>
          <a:p>
            <a:endParaRPr lang="de-DE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D433353E-AB7C-4DC7-A966-9B3AE98F294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400"/>
          <a:stretch/>
        </p:blipFill>
        <p:spPr>
          <a:xfrm>
            <a:off x="179512" y="1223021"/>
            <a:ext cx="8712968" cy="4090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906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7A5F88-2AC9-4E09-9151-1DA959EF4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792088"/>
          </a:xfrm>
        </p:spPr>
        <p:txBody>
          <a:bodyPr>
            <a:normAutofit/>
          </a:bodyPr>
          <a:lstStyle/>
          <a:p>
            <a:r>
              <a:rPr lang="de-DE" sz="3600" dirty="0"/>
              <a:t>Testzahlerfassung-VOC</a:t>
            </a: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6BDD5398-E409-4453-8A7C-859C182716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689078"/>
              </p:ext>
            </p:extLst>
          </p:nvPr>
        </p:nvGraphicFramePr>
        <p:xfrm>
          <a:off x="323529" y="836712"/>
          <a:ext cx="8335789" cy="54726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7379">
                  <a:extLst>
                    <a:ext uri="{9D8B030D-6E8A-4147-A177-3AD203B41FA5}">
                      <a16:colId xmlns:a16="http://schemas.microsoft.com/office/drawing/2014/main" val="344280204"/>
                    </a:ext>
                  </a:extLst>
                </a:gridCol>
                <a:gridCol w="870890">
                  <a:extLst>
                    <a:ext uri="{9D8B030D-6E8A-4147-A177-3AD203B41FA5}">
                      <a16:colId xmlns:a16="http://schemas.microsoft.com/office/drawing/2014/main" val="782780466"/>
                    </a:ext>
                  </a:extLst>
                </a:gridCol>
                <a:gridCol w="787488">
                  <a:extLst>
                    <a:ext uri="{9D8B030D-6E8A-4147-A177-3AD203B41FA5}">
                      <a16:colId xmlns:a16="http://schemas.microsoft.com/office/drawing/2014/main" val="740708326"/>
                    </a:ext>
                  </a:extLst>
                </a:gridCol>
                <a:gridCol w="788367">
                  <a:extLst>
                    <a:ext uri="{9D8B030D-6E8A-4147-A177-3AD203B41FA5}">
                      <a16:colId xmlns:a16="http://schemas.microsoft.com/office/drawing/2014/main" val="3036127685"/>
                    </a:ext>
                  </a:extLst>
                </a:gridCol>
                <a:gridCol w="788367">
                  <a:extLst>
                    <a:ext uri="{9D8B030D-6E8A-4147-A177-3AD203B41FA5}">
                      <a16:colId xmlns:a16="http://schemas.microsoft.com/office/drawing/2014/main" val="1532584032"/>
                    </a:ext>
                  </a:extLst>
                </a:gridCol>
                <a:gridCol w="704965">
                  <a:extLst>
                    <a:ext uri="{9D8B030D-6E8A-4147-A177-3AD203B41FA5}">
                      <a16:colId xmlns:a16="http://schemas.microsoft.com/office/drawing/2014/main" val="874470693"/>
                    </a:ext>
                  </a:extLst>
                </a:gridCol>
                <a:gridCol w="705842">
                  <a:extLst>
                    <a:ext uri="{9D8B030D-6E8A-4147-A177-3AD203B41FA5}">
                      <a16:colId xmlns:a16="http://schemas.microsoft.com/office/drawing/2014/main" val="1272017727"/>
                    </a:ext>
                  </a:extLst>
                </a:gridCol>
                <a:gridCol w="705842">
                  <a:extLst>
                    <a:ext uri="{9D8B030D-6E8A-4147-A177-3AD203B41FA5}">
                      <a16:colId xmlns:a16="http://schemas.microsoft.com/office/drawing/2014/main" val="2961554407"/>
                    </a:ext>
                  </a:extLst>
                </a:gridCol>
                <a:gridCol w="704965">
                  <a:extLst>
                    <a:ext uri="{9D8B030D-6E8A-4147-A177-3AD203B41FA5}">
                      <a16:colId xmlns:a16="http://schemas.microsoft.com/office/drawing/2014/main" val="1356596001"/>
                    </a:ext>
                  </a:extLst>
                </a:gridCol>
                <a:gridCol w="705842">
                  <a:extLst>
                    <a:ext uri="{9D8B030D-6E8A-4147-A177-3AD203B41FA5}">
                      <a16:colId xmlns:a16="http://schemas.microsoft.com/office/drawing/2014/main" val="794637732"/>
                    </a:ext>
                  </a:extLst>
                </a:gridCol>
                <a:gridCol w="705842">
                  <a:extLst>
                    <a:ext uri="{9D8B030D-6E8A-4147-A177-3AD203B41FA5}">
                      <a16:colId xmlns:a16="http://schemas.microsoft.com/office/drawing/2014/main" val="1753158767"/>
                    </a:ext>
                  </a:extLst>
                </a:gridCol>
              </a:tblGrid>
              <a:tr h="43639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Scala Sans OT" panose="020B0504030101020104" pitchFamily="34" charset="0"/>
                        </a:rPr>
                        <a:t>KW 2021</a:t>
                      </a:r>
                      <a:endParaRPr lang="de-DE" sz="14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Scala Sans OT" panose="020B0504030101020104" pitchFamily="34" charset="0"/>
                        </a:rPr>
                        <a:t>Meldende Labore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Scala Sans OT" panose="020B0504030101020104" pitchFamily="34" charset="0"/>
                        </a:rPr>
                        <a:t>Tests auf VOC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Scala Sans OT" panose="020B0504030101020104" pitchFamily="34" charset="0"/>
                        </a:rPr>
                        <a:t>Anzahl VOC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Scala Sans OT" panose="020B0504030101020104" pitchFamily="34" charset="0"/>
                        </a:rPr>
                        <a:t>Anteil</a:t>
                      </a:r>
                      <a:endParaRPr lang="de-DE" sz="1400" dirty="0">
                        <a:effectLst/>
                        <a:latin typeface="Scala Sans OT" panose="020B05040301010201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effectLst/>
                          <a:latin typeface="Scala Sans OT" panose="020B0504030101020104" pitchFamily="34" charset="0"/>
                        </a:rPr>
                        <a:t>VOC</a:t>
                      </a:r>
                      <a:endParaRPr lang="de-DE" sz="14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Scala Sans OT" panose="020B0504030101020104" pitchFamily="34" charset="0"/>
                        </a:rPr>
                        <a:t>B.1.1.7 </a:t>
                      </a:r>
                      <a:br>
                        <a:rPr lang="de-DE" sz="1100">
                          <a:effectLst/>
                          <a:latin typeface="Scala Sans OT" panose="020B0504030101020104" pitchFamily="34" charset="0"/>
                        </a:rPr>
                      </a:b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Scala Sans OT" panose="020B0504030101020104" pitchFamily="34" charset="0"/>
                        </a:rPr>
                        <a:t>B.1.351 </a:t>
                      </a:r>
                      <a:br>
                        <a:rPr lang="de-DE" sz="1100">
                          <a:effectLst/>
                          <a:latin typeface="Scala Sans OT" panose="020B0504030101020104" pitchFamily="34" charset="0"/>
                        </a:rPr>
                      </a:b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Scala Sans OT" panose="020B0504030101020104" pitchFamily="34" charset="0"/>
                        </a:rPr>
                        <a:t>P.1 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943391"/>
                  </a:ext>
                </a:extLst>
              </a:tr>
              <a:tr h="30679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Scala Sans OT" panose="020B0504030101020104" pitchFamily="34" charset="0"/>
                        </a:rPr>
                        <a:t>Anzahl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Scala Sans OT" panose="020B0504030101020104" pitchFamily="34" charset="0"/>
                        </a:rPr>
                        <a:t>Anteil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Scala Sans OT" panose="020B0504030101020104" pitchFamily="34" charset="0"/>
                        </a:rPr>
                        <a:t>Anzahl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Scala Sans OT" panose="020B0504030101020104" pitchFamily="34" charset="0"/>
                        </a:rPr>
                        <a:t>Anteil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Scala Sans OT" panose="020B0504030101020104" pitchFamily="34" charset="0"/>
                        </a:rPr>
                        <a:t>Anzahl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>
                          <a:effectLst/>
                          <a:latin typeface="Scala Sans OT" panose="020B0504030101020104" pitchFamily="34" charset="0"/>
                        </a:rPr>
                        <a:t>Anteil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607361763"/>
                  </a:ext>
                </a:extLst>
              </a:tr>
              <a:tr h="2627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Scala Sans OT" panose="020B0504030101020104" pitchFamily="34" charset="0"/>
                        </a:rPr>
                        <a:t>02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2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49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1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2,0%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1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2,0%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0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0,0%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0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0,0%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725159829"/>
                  </a:ext>
                </a:extLst>
              </a:tr>
              <a:tr h="2627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Scala Sans OT" panose="020B0504030101020104" pitchFamily="34" charset="0"/>
                        </a:rPr>
                        <a:t>03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17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3.344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122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3,6%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122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3,6%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0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0,0%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0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0,0%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751008806"/>
                  </a:ext>
                </a:extLst>
              </a:tr>
              <a:tr h="2627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Scala Sans OT" panose="020B0504030101020104" pitchFamily="34" charset="0"/>
                        </a:rPr>
                        <a:t>04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36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30.449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1.537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5,0%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1.441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4,7%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95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0,3%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1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0,0%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247021990"/>
                  </a:ext>
                </a:extLst>
              </a:tr>
              <a:tr h="2627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Scala Sans OT" panose="020B0504030101020104" pitchFamily="34" charset="0"/>
                        </a:rPr>
                        <a:t>05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56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26.849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2.105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7,8%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1.931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7,2%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174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0,6%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0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0,0%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00572012"/>
                  </a:ext>
                </a:extLst>
              </a:tr>
              <a:tr h="2627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Scala Sans OT" panose="020B0504030101020104" pitchFamily="34" charset="0"/>
                        </a:rPr>
                        <a:t>06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59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33.943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6.380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18,8%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5.978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17,6%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385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1,1%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17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0,1%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236728488"/>
                  </a:ext>
                </a:extLst>
              </a:tr>
              <a:tr h="2627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Scala Sans OT" panose="020B0504030101020104" pitchFamily="34" charset="0"/>
                        </a:rPr>
                        <a:t>07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69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29.770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7.935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26,7%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7.698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25,9%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210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0,7%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27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0,1%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629782332"/>
                  </a:ext>
                </a:extLst>
              </a:tr>
              <a:tr h="2627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Scala Sans OT" panose="020B0504030101020104" pitchFamily="34" charset="0"/>
                        </a:rPr>
                        <a:t>08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83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45.581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18.763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41,2%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18.224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40,0%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502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1,1%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37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0,1%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584017498"/>
                  </a:ext>
                </a:extLst>
              </a:tr>
              <a:tr h="2627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Scala Sans OT" panose="020B0504030101020104" pitchFamily="34" charset="0"/>
                        </a:rPr>
                        <a:t>09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106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36.157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20.081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55,5%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19.687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54,4%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379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1,0%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15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0,0%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20820526"/>
                  </a:ext>
                </a:extLst>
              </a:tr>
              <a:tr h="2627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Scala Sans OT" panose="020B0504030101020104" pitchFamily="34" charset="0"/>
                        </a:rPr>
                        <a:t>10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123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56.977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36.776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64,5%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36.224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63,6%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540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0,9%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12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0,0%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05569163"/>
                  </a:ext>
                </a:extLst>
              </a:tr>
              <a:tr h="2627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Scala Sans OT" panose="020B0504030101020104" pitchFamily="34" charset="0"/>
                        </a:rPr>
                        <a:t>11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142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62.505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45.209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72,3%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44.580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71,3%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604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1,0%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25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0,0%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273671445"/>
                  </a:ext>
                </a:extLst>
              </a:tr>
              <a:tr h="2627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Scala Sans OT" panose="020B0504030101020104" pitchFamily="34" charset="0"/>
                        </a:rPr>
                        <a:t>12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130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87.987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69.874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79,4%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69.057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78,5%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759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0,9%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58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0,1%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42042406"/>
                  </a:ext>
                </a:extLst>
              </a:tr>
              <a:tr h="2627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Scala Sans OT" panose="020B0504030101020104" pitchFamily="34" charset="0"/>
                        </a:rPr>
                        <a:t>13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134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75.623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62.965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83,3%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62.318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82,4%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589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0,8%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58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0,1%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73016535"/>
                  </a:ext>
                </a:extLst>
              </a:tr>
              <a:tr h="2627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Scala Sans OT" panose="020B0504030101020104" pitchFamily="34" charset="0"/>
                        </a:rPr>
                        <a:t>14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135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78.113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67.330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86,2%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66.585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85,2%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705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0,9%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40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0,1%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48951945"/>
                  </a:ext>
                </a:extLst>
              </a:tr>
              <a:tr h="2627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Scala Sans OT" panose="020B0504030101020104" pitchFamily="34" charset="0"/>
                        </a:rPr>
                        <a:t>15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141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108.316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97.729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90,2%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96.855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89,4%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821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0,8%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53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0,0%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988864917"/>
                  </a:ext>
                </a:extLst>
              </a:tr>
              <a:tr h="2627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Scala Sans OT" panose="020B0504030101020104" pitchFamily="34" charset="0"/>
                        </a:rPr>
                        <a:t>16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141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99.274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90.789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91,5%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89.999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90,7%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719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0,7%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71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0,1%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061904213"/>
                  </a:ext>
                </a:extLst>
              </a:tr>
              <a:tr h="2627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Scala Sans OT" panose="020B0504030101020104" pitchFamily="34" charset="0"/>
                        </a:rPr>
                        <a:t>17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141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86.666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78.350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90,4%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77.727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89,7%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561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0,6%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62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0,1%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817108655"/>
                  </a:ext>
                </a:extLst>
              </a:tr>
              <a:tr h="2627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Scala Sans OT" panose="020B0504030101020104" pitchFamily="34" charset="0"/>
                        </a:rPr>
                        <a:t>18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138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75.972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69.845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91,9%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69.213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91,1%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521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0,7%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111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Scala Sans OT" panose="020B0504030101020104" pitchFamily="34" charset="0"/>
                        </a:rPr>
                        <a:t>0,1%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04544009"/>
                  </a:ext>
                </a:extLst>
              </a:tr>
              <a:tr h="2627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Scala Sans OT" panose="020B0504030101020104" pitchFamily="34" charset="0"/>
                        </a:rPr>
                        <a:t>19</a:t>
                      </a:r>
                      <a:endParaRPr lang="de-DE" sz="14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Scala Sans OT" panose="020B0504030101020104" pitchFamily="34" charset="0"/>
                        </a:rPr>
                        <a:t>130</a:t>
                      </a:r>
                      <a:endParaRPr lang="de-DE" sz="1400" b="1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Scala Sans OT" panose="020B0504030101020104" pitchFamily="34" charset="0"/>
                        </a:rPr>
                        <a:t>50.911</a:t>
                      </a:r>
                      <a:endParaRPr lang="de-DE" sz="1400" b="1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Scala Sans OT" panose="020B0504030101020104" pitchFamily="34" charset="0"/>
                        </a:rPr>
                        <a:t>46.904</a:t>
                      </a:r>
                      <a:endParaRPr lang="de-DE" sz="1400" b="1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Scala Sans OT" panose="020B0504030101020104" pitchFamily="34" charset="0"/>
                        </a:rPr>
                        <a:t>92,1%</a:t>
                      </a:r>
                      <a:endParaRPr lang="de-DE" sz="1400" b="1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Scala Sans OT" panose="020B0504030101020104" pitchFamily="34" charset="0"/>
                        </a:rPr>
                        <a:t>46.523</a:t>
                      </a:r>
                      <a:endParaRPr lang="de-DE" sz="1400" b="1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Scala Sans OT" panose="020B0504030101020104" pitchFamily="34" charset="0"/>
                        </a:rPr>
                        <a:t>91,4%</a:t>
                      </a:r>
                      <a:endParaRPr lang="de-DE" sz="1400" b="1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Scala Sans OT" panose="020B0504030101020104" pitchFamily="34" charset="0"/>
                        </a:rPr>
                        <a:t>309</a:t>
                      </a:r>
                      <a:endParaRPr lang="de-DE" sz="1400" b="1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Scala Sans OT" panose="020B0504030101020104" pitchFamily="34" charset="0"/>
                        </a:rPr>
                        <a:t>0,6%</a:t>
                      </a:r>
                      <a:endParaRPr lang="de-DE" sz="1400" b="1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Scala Sans OT" panose="020B0504030101020104" pitchFamily="34" charset="0"/>
                        </a:rPr>
                        <a:t>72</a:t>
                      </a:r>
                      <a:endParaRPr lang="de-DE" sz="1400" b="1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Scala Sans OT" panose="020B0504030101020104" pitchFamily="34" charset="0"/>
                        </a:rPr>
                        <a:t>0,1%</a:t>
                      </a:r>
                      <a:endParaRPr lang="de-DE" sz="1400" b="1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80595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1340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F7F6E6-6662-4205-A4EA-4E22256A3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8623" y="404664"/>
            <a:ext cx="2290664" cy="1143000"/>
          </a:xfrm>
        </p:spPr>
        <p:txBody>
          <a:bodyPr>
            <a:noAutofit/>
          </a:bodyPr>
          <a:lstStyle/>
          <a:p>
            <a:r>
              <a:rPr lang="de-DE" sz="2400" dirty="0"/>
              <a:t>POCT in Einrichtungen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4E89B513-0E09-4EDE-8DDA-293D9AB41D4A}"/>
              </a:ext>
            </a:extLst>
          </p:cNvPr>
          <p:cNvSpPr txBox="1"/>
          <p:nvPr/>
        </p:nvSpPr>
        <p:spPr>
          <a:xfrm flipH="1">
            <a:off x="204888" y="5935488"/>
            <a:ext cx="87342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Seit KW 48/2020 Insgesamt aus 363 Einrichtungen 809.550 AG-POCT erfasst, 1238 positiv (0,15%), davon 1054 (85,1%) in PCR gegangen, davon 578 (54,83%) als positiv bestätigt übermittelt. 3466 POCT (0,4%) waren nicht auswertbar/unklares Ergebnis.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A6A10AEE-B2B6-458F-9800-7BD6C45C22FE}"/>
              </a:ext>
            </a:extLst>
          </p:cNvPr>
          <p:cNvSpPr txBox="1"/>
          <p:nvPr/>
        </p:nvSpPr>
        <p:spPr>
          <a:xfrm>
            <a:off x="7155378" y="1988840"/>
            <a:ext cx="18468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Stationäre Pflege übermittelt </a:t>
            </a:r>
            <a:r>
              <a:rPr lang="de-DE"/>
              <a:t>weniger oder testet </a:t>
            </a:r>
            <a:r>
              <a:rPr lang="de-DE" dirty="0"/>
              <a:t>weniger</a:t>
            </a:r>
            <a:r>
              <a:rPr lang="de-DE"/>
              <a:t>? </a:t>
            </a:r>
          </a:p>
          <a:p>
            <a:r>
              <a:rPr lang="de-DE"/>
              <a:t>&gt; </a:t>
            </a:r>
            <a:r>
              <a:rPr lang="de-DE" dirty="0"/>
              <a:t>Nachfrage in Arbeit</a:t>
            </a:r>
          </a:p>
        </p:txBody>
      </p:sp>
      <p:pic>
        <p:nvPicPr>
          <p:cNvPr id="21" name="Grafik 20">
            <a:extLst>
              <a:ext uri="{FF2B5EF4-FFF2-40B4-BE49-F238E27FC236}">
                <a16:creationId xmlns:a16="http://schemas.microsoft.com/office/drawing/2014/main" id="{DED7AADC-6109-4DB4-8D31-2F6F59B6CD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1052"/>
            <a:ext cx="6698010" cy="5358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32281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397</Words>
  <Application>Microsoft Office PowerPoint</Application>
  <PresentationFormat>Bildschirmpräsentation (4:3)</PresentationFormat>
  <Paragraphs>224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Arial</vt:lpstr>
      <vt:lpstr>Calibri</vt:lpstr>
      <vt:lpstr>Scala Sans OT</vt:lpstr>
      <vt:lpstr>Times New Roman</vt:lpstr>
      <vt:lpstr>Wingdings</vt:lpstr>
      <vt:lpstr>Larissa</vt:lpstr>
      <vt:lpstr>Testzahlen und Positivquote</vt:lpstr>
      <vt:lpstr>Auslastung der Kapazitäten</vt:lpstr>
      <vt:lpstr>Testzahlerfassung-VOC</vt:lpstr>
      <vt:lpstr>POCT in Einrichtungen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Böttcher, Sindy</cp:lastModifiedBy>
  <cp:revision>142</cp:revision>
  <dcterms:created xsi:type="dcterms:W3CDTF">2020-11-18T09:03:03Z</dcterms:created>
  <dcterms:modified xsi:type="dcterms:W3CDTF">2021-05-19T00:22:20Z</dcterms:modified>
</cp:coreProperties>
</file>