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576" r:id="rId2"/>
    <p:sldId id="588" r:id="rId3"/>
    <p:sldId id="578" r:id="rId4"/>
    <p:sldId id="587" r:id="rId5"/>
    <p:sldId id="611" r:id="rId6"/>
    <p:sldId id="630" r:id="rId7"/>
    <p:sldId id="625" r:id="rId8"/>
    <p:sldId id="629" r:id="rId9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8" clrIdx="3"/>
  <p:cmAuthor id="4" name="Tolksdorf, Kristin" initials="TK" lastIdx="1" clrIdx="4"/>
  <p:cmAuthor id="5" name="Preuß, Ute" initials="PU" lastIdx="3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A8DD"/>
    <a:srgbClr val="045AA6"/>
    <a:srgbClr val="006EC7"/>
    <a:srgbClr val="D0D8E8"/>
    <a:srgbClr val="E9EDF4"/>
    <a:srgbClr val="367BB8"/>
    <a:srgbClr val="338BD2"/>
    <a:srgbClr val="4D8AD2"/>
    <a:srgbClr val="0DE3A1"/>
    <a:srgbClr val="80A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68" autoAdjust="0"/>
    <p:restoredTop sz="65957" autoAdjust="0"/>
  </p:normalViewPr>
  <p:slideViewPr>
    <p:cSldViewPr snapToGrid="0" snapToObjects="1">
      <p:cViewPr varScale="1">
        <p:scale>
          <a:sx n="44" d="100"/>
          <a:sy n="44" d="100"/>
        </p:scale>
        <p:origin x="1576" y="48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19.05.2021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19.05.2021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\AG_separat_aktuelleSaiso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ARE-Rate liegt auf dem Niveau des Vorjahres (aber trotzdem seit 36. KW so niedrig wie noch nie in diesem Zeitraum (keine Grippewelle), deutlich unter der ARE-Rate der anderen Vorsaisons um die 19. KW.  </a:t>
            </a:r>
          </a:p>
          <a:p>
            <a:pPr marL="171450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der Altersgruppe der 5- bis 14-Jährigen ist die ARE-Rate im Vergleich zur Vorwoche gestiegen, während sie in allen anderen Altersgruppe gesunken oder stabil geblieben ist.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err="1"/>
              <a:t>KonsInz</a:t>
            </a:r>
            <a:r>
              <a:rPr lang="de-DE" dirty="0"/>
              <a:t> insgesamt gesunken im Vergleich zur Vorwoche, in allen Altersgruppen gesunken</a:t>
            </a:r>
          </a:p>
          <a:p>
            <a:pPr marL="171450" indent="-171450">
              <a:buFontTx/>
              <a:buChar char="-"/>
            </a:pPr>
            <a:r>
              <a:rPr lang="de-DE" dirty="0">
                <a:highlight>
                  <a:srgbClr val="FFFF00"/>
                </a:highlight>
              </a:rPr>
              <a:t>Auf BL-Ebene in den meisten insgesamt deutlich gesunken und auch in den Altersgruppen Rückgang oder stabil</a:t>
            </a:r>
          </a:p>
          <a:p>
            <a:pPr marL="171450" indent="-171450">
              <a:buFontTx/>
              <a:buChar char="-"/>
            </a:pPr>
            <a:r>
              <a:rPr lang="de-DE" dirty="0">
                <a:highlight>
                  <a:srgbClr val="FFFF00"/>
                </a:highlight>
              </a:rPr>
              <a:t>in Niedersachsen/Bremen bei den 0- bis 4-Jährigen gestiegen; in Sachsen-Anhalt 15-34 Jährige gestiegen (keine Abbildung)</a:t>
            </a:r>
          </a:p>
          <a:p>
            <a:pPr marL="171450" indent="-171450">
              <a:buFontTx/>
              <a:buChar char="-"/>
            </a:pPr>
            <a:endParaRPr lang="de-DE" dirty="0">
              <a:highlight>
                <a:srgbClr val="FFFF00"/>
              </a:highlight>
            </a:endParaRPr>
          </a:p>
          <a:p>
            <a:pPr marL="171450" indent="-171450">
              <a:buFontTx/>
              <a:buChar char="-"/>
            </a:pPr>
            <a:endParaRPr lang="de-DE" dirty="0">
              <a:highlight>
                <a:srgbClr val="FFFF00"/>
              </a:highlight>
            </a:endParaRPr>
          </a:p>
          <a:p>
            <a:pPr marL="171450" indent="-171450">
              <a:buFontTx/>
              <a:buChar char="-"/>
            </a:pPr>
            <a:r>
              <a:rPr lang="de-DE" dirty="0">
                <a:highlight>
                  <a:srgbClr val="FFFF00"/>
                </a:highlight>
              </a:rPr>
              <a:t>Falls andere BL gewünscht: </a:t>
            </a:r>
            <a:r>
              <a:rPr lang="de-DE" dirty="0"/>
              <a:t>\\rki.local\daten\Projekte\FG36_AGI\Wochenberichte\Berichterstellung\Saison_2020_21\Woche_19_2021\AGI-Wochenbericht2021_05_18.xls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insgesamt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deutlich gesunken</a:t>
            </a:r>
            <a:endParaRPr lang="de-DE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Rückgang in allen Altersgruppen ab 15 Jahren, aber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Trotz Rückgang 35 -59 weiterhin (sehr) hoch, höher als Vorsaisons auf Grippewellenniveau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Zahl der SARI-Fälle unter 15 J. stabil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\82KH_AG6_3Saisons_verweil1W_FB.png</a:t>
            </a:r>
            <a:endParaRPr lang="de-DE" i="1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insgesamt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deutlich gesunken</a:t>
            </a:r>
            <a:endParaRPr lang="de-DE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Rückgang in allen Altersgruppen ab 15 Jahren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Trotz Rückgang SARI-Fallzahlen in AG 35 -59 weiterhin (sehr) hoch, auf Grippewellenniveau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Zahl der SARI-Fälle unter 15 J. stabil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S:\Projekte\FG36_INV_ICOSARI\Arbeitsordner\Wochenbericht\AG_separat_aktuelleSaison</a:t>
            </a:r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COVID-SARI Fallzahlen KW17</a:t>
            </a:r>
          </a:p>
          <a:p>
            <a:pPr marL="0" indent="0">
              <a:buFontTx/>
              <a:buNone/>
            </a:pPr>
            <a:r>
              <a:rPr lang="de-DE" b="0" dirty="0"/>
              <a:t>Deutlicher Rückgang in allen Altersgruppen, aber auch hier die Altersgruppe zwischen 35-59 noch etwa auf Niveau 2. Welle</a:t>
            </a:r>
          </a:p>
          <a:p>
            <a:pPr marL="0" indent="0">
              <a:buFontTx/>
              <a:buNone/>
            </a:pPr>
            <a:r>
              <a:rPr lang="de-DE" b="0" dirty="0"/>
              <a:t>Intensivpatienten:</a:t>
            </a:r>
          </a:p>
          <a:p>
            <a:pPr marL="0" indent="0">
              <a:buFontTx/>
              <a:buNone/>
            </a:pPr>
            <a:r>
              <a:rPr lang="de-DE" b="0" dirty="0"/>
              <a:t>Starker Rückgang in den AG 35-59, 60-79, 80+</a:t>
            </a:r>
          </a:p>
          <a:p>
            <a:pPr marL="0" indent="0">
              <a:buFontTx/>
              <a:buNone/>
            </a:pPr>
            <a:r>
              <a:rPr lang="de-DE" b="0" dirty="0"/>
              <a:t>AG 35-59: trotz Rückgang der Intensivfälle noch auf Niveau 2. Welle</a:t>
            </a:r>
          </a:p>
          <a:p>
            <a:pPr marL="0" indent="0">
              <a:buFontTx/>
              <a:buNone/>
            </a:pPr>
            <a:r>
              <a:rPr lang="de-DE" b="0" dirty="0"/>
              <a:t>AG 15-34: weiterhin auch Intensivfälle, hier kein deutlicher Rückgang zu sehen (aber sehr niedrig)</a:t>
            </a:r>
          </a:p>
          <a:p>
            <a:pPr marL="0" indent="0">
              <a:buFontTx/>
              <a:buNone/>
            </a:pPr>
            <a:endParaRPr lang="de-DE" b="0" dirty="0"/>
          </a:p>
          <a:p>
            <a:pPr marL="0" indent="0">
              <a:buFontTx/>
              <a:buNone/>
            </a:pPr>
            <a:endParaRPr lang="de-DE" b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S:\Projekte\FG36_INV_ICOSARI\Arbeitsordner\Wochenbericht\COVID_AG6_ohneletzte_7T_FB.png</a:t>
            </a:r>
            <a:r>
              <a:rPr lang="de-DE" sz="120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COVID_AG6_ohneletzte_FB.png</a:t>
            </a:r>
            <a:endParaRPr lang="de-DE" i="1" dirty="0"/>
          </a:p>
          <a:p>
            <a:pPr marL="0" indent="0">
              <a:buFontTx/>
              <a:buNone/>
            </a:pP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941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Anteil COVID-19 an SARI 55% in KW 17/2021 </a:t>
            </a:r>
          </a:p>
          <a:p>
            <a:pPr marL="0" indent="0">
              <a:buFontTx/>
              <a:buNone/>
            </a:pPr>
            <a:r>
              <a:rPr lang="de-DE" b="0" dirty="0"/>
              <a:t>Weiterer Rückgang im Vergleich zur Vorwoche, </a:t>
            </a:r>
          </a:p>
          <a:p>
            <a:pPr marL="0" indent="0">
              <a:buFontTx/>
              <a:buNone/>
            </a:pPr>
            <a:r>
              <a:rPr lang="de-DE" b="0" dirty="0" err="1"/>
              <a:t>mglw</a:t>
            </a:r>
            <a:r>
              <a:rPr lang="de-DE" b="0" dirty="0"/>
              <a:t>. Peak in KW 16/2021 mit 71%; (Peak 2. Welle: 73% in KW 52/2020, Peak 1. Welle: 32% in KW 15/2020)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AnteilCOVID_Lagebericht.png 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S:\Projekte\FG36_INV_ICOSARI\Arbeitsordner\Wochenbericht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0755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endParaRPr lang="de-DE" b="0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1282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Ergebnisse der </a:t>
            </a:r>
            <a:br>
              <a:rPr lang="de-DE" dirty="0"/>
            </a:br>
            <a:r>
              <a:rPr lang="de-DE" dirty="0"/>
              <a:t>syndromischen Surveillance akuter Atemwegserkrankungen</a:t>
            </a:r>
            <a:br>
              <a:rPr lang="de-DE" dirty="0"/>
            </a:br>
            <a:br>
              <a:rPr lang="de-DE" dirty="0"/>
            </a:br>
            <a:r>
              <a:rPr lang="de-DE" sz="1800" b="0" dirty="0"/>
              <a:t>GrippeWeb, </a:t>
            </a:r>
            <a:br>
              <a:rPr lang="de-DE" sz="1800" b="0" dirty="0"/>
            </a:br>
            <a:r>
              <a:rPr lang="de-DE" sz="1800" b="0" dirty="0"/>
              <a:t>Arbeitsgemeinschaft Influenza,</a:t>
            </a:r>
            <a:br>
              <a:rPr lang="de-DE" sz="1800" b="0" dirty="0"/>
            </a:br>
            <a:r>
              <a:rPr lang="de-DE" sz="1800" b="0" dirty="0"/>
              <a:t>ICOSARI</a:t>
            </a:r>
            <a:br>
              <a:rPr lang="de-DE" sz="1800" b="0" dirty="0"/>
            </a:br>
            <a:r>
              <a:rPr lang="de-DE" sz="1800" b="0" dirty="0"/>
              <a:t>Datenstand  18.5.2021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28220C4-AAFF-4851-9EA8-CA35A2C07F58}"/>
              </a:ext>
            </a:extLst>
          </p:cNvPr>
          <p:cNvSpPr txBox="1"/>
          <p:nvPr/>
        </p:nvSpPr>
        <p:spPr>
          <a:xfrm>
            <a:off x="1224120" y="5353670"/>
            <a:ext cx="1371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19. KW 2021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9D7DA36-3D25-41D4-B0C4-809129419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83" y="1280318"/>
            <a:ext cx="3330054" cy="444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19. KW 2021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18.5.2021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784B4D3-C60F-4B51-BBB0-8BAEB0FB2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33" y="903889"/>
            <a:ext cx="4320000" cy="314318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1A389DB-B1A8-4A14-82FA-F5057C158B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98" t="2435"/>
          <a:stretch/>
        </p:blipFill>
        <p:spPr>
          <a:xfrm>
            <a:off x="4503496" y="3258207"/>
            <a:ext cx="4320000" cy="313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8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227137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bis zur 19. KW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18.5.2021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136162" y="1071260"/>
            <a:ext cx="38965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der 19. KW 2021 bei ca. 340 Arzt­konsul­ta­tionen wegen ARE pro 100.000 Einwohner.</a:t>
            </a:r>
          </a:p>
          <a:p>
            <a:r>
              <a:rPr lang="de-DE" dirty="0"/>
              <a:t>Auf die Bevölke­rung in Deutschland bezogen entspricht das einer Gesamt-zahl von ca. 280.000 Arzt­besuchen wegen akuter Atem­wegs­er­kran­kungen (Vorwoche: ca. 466.000). </a:t>
            </a:r>
            <a:endParaRPr lang="en-US" sz="14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2177D04-9DFD-4915-A1FE-060D985B6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70" y="920023"/>
            <a:ext cx="4389930" cy="261079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3F4C239-CAF8-4D87-B3EF-5C3F81CEB4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792" y="3530821"/>
            <a:ext cx="4320000" cy="283338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46972351-353B-447D-84D3-B5C5E39A6C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5637" y="3569357"/>
            <a:ext cx="4320000" cy="276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5047" y="82112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18.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22713"/>
            <a:ext cx="1860421" cy="195750"/>
          </a:xfrm>
        </p:spPr>
        <p:txBody>
          <a:bodyPr/>
          <a:lstStyle/>
          <a:p>
            <a:r>
              <a:rPr lang="de-DE" dirty="0"/>
              <a:t>Stand: 18.5.2021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D8A8B79-23F4-4296-B343-6B8EC5E62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4" y="1800845"/>
            <a:ext cx="8786810" cy="35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61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18.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18.5.2021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A58BA19-82BF-4AD8-A182-8701ED9EB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347" y="897507"/>
            <a:ext cx="360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B87FE9DA-D528-4B0D-943F-416A4141C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1249" y="2656413"/>
            <a:ext cx="3600000" cy="216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56671556-3CE7-4F7B-AC9C-38CE04ABDB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347" y="4462713"/>
            <a:ext cx="3600000" cy="2160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C64AB1D-934F-413F-901F-77669A1F2B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890" y="897652"/>
            <a:ext cx="3599998" cy="215999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6FCC763-0C7C-4409-AA9F-E39BD712A9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341" y="2680111"/>
            <a:ext cx="3599998" cy="215999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2AAA0B9-C1D0-490A-BA80-7B4484071D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791" y="4462713"/>
            <a:ext cx="3600000" cy="21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9150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8786EC4D-6B01-4F1E-AB18-694C924BB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384" y="3751570"/>
            <a:ext cx="5945122" cy="297256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B0C4689-8693-46AF-BB77-D9B65CEC6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540" y="821601"/>
            <a:ext cx="5427750" cy="2713875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(J09 – J22 + U07.1) bis zur 18.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18.5.2021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A6C554-48A6-4AC1-BAD4-32A5E09DAD68}"/>
              </a:ext>
            </a:extLst>
          </p:cNvPr>
          <p:cNvSpPr txBox="1"/>
          <p:nvPr/>
        </p:nvSpPr>
        <p:spPr>
          <a:xfrm>
            <a:off x="221262" y="935798"/>
            <a:ext cx="26521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COVID-SARI-Fälle</a:t>
            </a:r>
          </a:p>
          <a:p>
            <a:r>
              <a:rPr lang="de-DE" dirty="0"/>
              <a:t>(max. Verweildauer </a:t>
            </a:r>
          </a:p>
          <a:p>
            <a:r>
              <a:rPr lang="de-DE" dirty="0"/>
              <a:t>von 7 Tagen)</a:t>
            </a:r>
          </a:p>
          <a:p>
            <a:r>
              <a:rPr lang="de-DE" dirty="0"/>
              <a:t>*********************</a:t>
            </a:r>
          </a:p>
          <a:p>
            <a:r>
              <a:rPr lang="de-DE" b="1" dirty="0"/>
              <a:t>medianes Alter (inkl. Liegende):  </a:t>
            </a:r>
          </a:p>
          <a:p>
            <a:r>
              <a:rPr lang="de-DE" dirty="0">
                <a:sym typeface="Wingdings" panose="05000000000000000000" pitchFamily="2" charset="2"/>
              </a:rPr>
              <a:t>KW 18: 61 Jahre, </a:t>
            </a:r>
          </a:p>
          <a:p>
            <a:r>
              <a:rPr lang="de-DE" dirty="0">
                <a:sym typeface="Wingdings" panose="05000000000000000000" pitchFamily="2" charset="2"/>
              </a:rPr>
              <a:t>KW 17: 64 Jahre</a:t>
            </a:r>
            <a:endParaRPr lang="de-DE" dirty="0"/>
          </a:p>
          <a:p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1AE9827-D10D-45C1-B914-5775DD653A99}"/>
              </a:ext>
            </a:extLst>
          </p:cNvPr>
          <p:cNvSpPr txBox="1"/>
          <p:nvPr/>
        </p:nvSpPr>
        <p:spPr>
          <a:xfrm>
            <a:off x="187629" y="3929673"/>
            <a:ext cx="26857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Intensivbehandlung, </a:t>
            </a:r>
            <a:r>
              <a:rPr lang="de-DE" dirty="0"/>
              <a:t>Anzahl und mittleres Alter;</a:t>
            </a:r>
          </a:p>
          <a:p>
            <a:endParaRPr lang="de-DE" dirty="0"/>
          </a:p>
          <a:p>
            <a:r>
              <a:rPr lang="de-DE" b="1" dirty="0"/>
              <a:t>medianes Alter:  </a:t>
            </a:r>
          </a:p>
          <a:p>
            <a:r>
              <a:rPr lang="de-DE" dirty="0">
                <a:sym typeface="Wingdings" panose="05000000000000000000" pitchFamily="2" charset="2"/>
              </a:rPr>
              <a:t>Niedrigster Wert seit Sommer 2020</a:t>
            </a:r>
          </a:p>
          <a:p>
            <a:r>
              <a:rPr lang="de-DE" dirty="0">
                <a:sym typeface="Wingdings" panose="05000000000000000000" pitchFamily="2" charset="2"/>
              </a:rPr>
              <a:t>(KW 18: 61 Jahre, </a:t>
            </a:r>
          </a:p>
          <a:p>
            <a:r>
              <a:rPr lang="de-DE" dirty="0">
                <a:sym typeface="Wingdings" panose="05000000000000000000" pitchFamily="2" charset="2"/>
              </a:rPr>
              <a:t>KW 17: 66 Jahre)</a:t>
            </a:r>
            <a:endParaRPr lang="de-DE" b="1" dirty="0"/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0679C11B-BE6A-47E8-AD78-B9CB706D5D0F}"/>
              </a:ext>
            </a:extLst>
          </p:cNvPr>
          <p:cNvCxnSpPr>
            <a:cxnSpLocks/>
          </p:cNvCxnSpPr>
          <p:nvPr/>
        </p:nvCxnSpPr>
        <p:spPr>
          <a:xfrm flipH="1">
            <a:off x="8214358" y="1710978"/>
            <a:ext cx="357570" cy="294542"/>
          </a:xfrm>
          <a:prstGeom prst="straightConnector1">
            <a:avLst/>
          </a:prstGeom>
          <a:ln>
            <a:solidFill>
              <a:srgbClr val="66A8D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467487B2-03CA-4D4E-89EC-3ABDEE5AFA57}"/>
              </a:ext>
            </a:extLst>
          </p:cNvPr>
          <p:cNvSpPr txBox="1"/>
          <p:nvPr/>
        </p:nvSpPr>
        <p:spPr>
          <a:xfrm>
            <a:off x="8280721" y="2318888"/>
            <a:ext cx="1014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accent5">
                    <a:lumMod val="75000"/>
                  </a:schemeClr>
                </a:solidFill>
              </a:rPr>
              <a:t>60-79 Jahre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4CBE49C9-4A81-4F9D-A0AA-73EC43D540BE}"/>
              </a:ext>
            </a:extLst>
          </p:cNvPr>
          <p:cNvCxnSpPr>
            <a:cxnSpLocks/>
          </p:cNvCxnSpPr>
          <p:nvPr/>
        </p:nvCxnSpPr>
        <p:spPr>
          <a:xfrm flipH="1" flipV="1">
            <a:off x="8172672" y="2205336"/>
            <a:ext cx="404870" cy="13571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7D88828D-2C59-455F-A662-980999502020}"/>
              </a:ext>
            </a:extLst>
          </p:cNvPr>
          <p:cNvSpPr txBox="1"/>
          <p:nvPr/>
        </p:nvSpPr>
        <p:spPr>
          <a:xfrm>
            <a:off x="8233564" y="1437934"/>
            <a:ext cx="1014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66A8DD"/>
                </a:solidFill>
              </a:rPr>
              <a:t>35-59 Jahre</a:t>
            </a:r>
          </a:p>
        </p:txBody>
      </p:sp>
      <p:sp>
        <p:nvSpPr>
          <p:cNvPr id="23" name="Titel 2">
            <a:extLst>
              <a:ext uri="{FF2B5EF4-FFF2-40B4-BE49-F238E27FC236}">
                <a16:creationId xmlns:a16="http://schemas.microsoft.com/office/drawing/2014/main" id="{32169E82-22E8-4CDD-BB62-F6D1AFEDB47C}"/>
              </a:ext>
            </a:extLst>
          </p:cNvPr>
          <p:cNvSpPr txBox="1">
            <a:spLocks/>
          </p:cNvSpPr>
          <p:nvPr/>
        </p:nvSpPr>
        <p:spPr>
          <a:xfrm>
            <a:off x="-4011" y="3429000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mit Intensivbehandlung bis zur 18. KW 2021</a:t>
            </a:r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7D82CCB5-DAB1-4230-8D2C-D7B75DC53F86}"/>
              </a:ext>
            </a:extLst>
          </p:cNvPr>
          <p:cNvCxnSpPr>
            <a:cxnSpLocks/>
          </p:cNvCxnSpPr>
          <p:nvPr/>
        </p:nvCxnSpPr>
        <p:spPr>
          <a:xfrm flipH="1" flipV="1">
            <a:off x="8128588" y="5331438"/>
            <a:ext cx="322702" cy="526047"/>
          </a:xfrm>
          <a:prstGeom prst="straightConnector1">
            <a:avLst/>
          </a:prstGeom>
          <a:ln>
            <a:solidFill>
              <a:srgbClr val="66A8D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EDDA3A15-30D1-4A85-B22B-E543E34C9C68}"/>
              </a:ext>
            </a:extLst>
          </p:cNvPr>
          <p:cNvCxnSpPr>
            <a:cxnSpLocks/>
          </p:cNvCxnSpPr>
          <p:nvPr/>
        </p:nvCxnSpPr>
        <p:spPr>
          <a:xfrm flipH="1" flipV="1">
            <a:off x="8146644" y="5211400"/>
            <a:ext cx="430898" cy="297637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id="{2449C7A9-9705-4491-8E93-667125D4552C}"/>
              </a:ext>
            </a:extLst>
          </p:cNvPr>
          <p:cNvSpPr txBox="1"/>
          <p:nvPr/>
        </p:nvSpPr>
        <p:spPr>
          <a:xfrm>
            <a:off x="8273518" y="5486907"/>
            <a:ext cx="1014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accent5">
                    <a:lumMod val="75000"/>
                  </a:schemeClr>
                </a:solidFill>
              </a:rPr>
              <a:t>60-79 Jahre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DE035D2E-CE7F-4E59-A867-D5D8F1DEB3B3}"/>
              </a:ext>
            </a:extLst>
          </p:cNvPr>
          <p:cNvSpPr txBox="1"/>
          <p:nvPr/>
        </p:nvSpPr>
        <p:spPr>
          <a:xfrm>
            <a:off x="8289939" y="5871390"/>
            <a:ext cx="1014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66A8DD"/>
                </a:solidFill>
              </a:rPr>
              <a:t>35-59 Jahre</a:t>
            </a:r>
          </a:p>
        </p:txBody>
      </p:sp>
    </p:spTree>
    <p:extLst>
      <p:ext uri="{BB962C8B-B14F-4D97-AF65-F5344CB8AC3E}">
        <p14:creationId xmlns:p14="http://schemas.microsoft.com/office/powerpoint/2010/main" val="3526388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76BE1B6-EB02-4C93-BC01-2B6FFE290393}"/>
              </a:ext>
            </a:extLst>
          </p:cNvPr>
          <p:cNvGrpSpPr/>
          <p:nvPr/>
        </p:nvGrpSpPr>
        <p:grpSpPr>
          <a:xfrm>
            <a:off x="86143" y="630280"/>
            <a:ext cx="8067579" cy="2958112"/>
            <a:chOff x="-1696832" y="1702049"/>
            <a:chExt cx="10678166" cy="4412212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D20C0731-8B49-4275-8719-4482BE41B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696832" y="1702049"/>
              <a:ext cx="10678166" cy="4412212"/>
            </a:xfrm>
            <a:prstGeom prst="rect">
              <a:avLst/>
            </a:prstGeom>
          </p:spPr>
        </p:pic>
        <p:cxnSp>
          <p:nvCxnSpPr>
            <p:cNvPr id="6" name="Gerader Verbinder 5">
              <a:extLst>
                <a:ext uri="{FF2B5EF4-FFF2-40B4-BE49-F238E27FC236}">
                  <a16:creationId xmlns:a16="http://schemas.microsoft.com/office/drawing/2014/main" id="{19856512-D8A4-4FD3-80E2-AD0AF8E47D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390438" y="2938526"/>
              <a:ext cx="8163283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3D6F6517-A603-4E7D-852C-73E7E4AEE8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390438" y="4401866"/>
              <a:ext cx="8163283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93570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100" dirty="0"/>
              <a:t>ICOSARI-KH-Surveillance – Anteil COVID an SARI-Fällen bis zur 18.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18.5.2021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41F3EB5-2E1D-4F71-98A8-26AC2D4AB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908" y="3821368"/>
            <a:ext cx="7739997" cy="2837998"/>
          </a:xfrm>
          <a:prstGeom prst="rect">
            <a:avLst/>
          </a:prstGeom>
        </p:spPr>
      </p:pic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86143" y="3443120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100" dirty="0"/>
              <a:t>ICOSARI: SARI-Fälle in </a:t>
            </a:r>
            <a:r>
              <a:rPr lang="de-DE" sz="2100" dirty="0">
                <a:solidFill>
                  <a:srgbClr val="FF0000"/>
                </a:solidFill>
              </a:rPr>
              <a:t>Intensivbehandlung</a:t>
            </a:r>
            <a:r>
              <a:rPr lang="de-DE" sz="2100" dirty="0"/>
              <a:t>, Anteil mit COVID-19 bis 18. KW 2021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8265717" y="1201028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55%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 flipV="1">
            <a:off x="7089106" y="1382428"/>
            <a:ext cx="1120890" cy="3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C78B1F9E-7201-4462-B4FA-47950670C163}"/>
              </a:ext>
            </a:extLst>
          </p:cNvPr>
          <p:cNvSpPr txBox="1"/>
          <p:nvPr/>
        </p:nvSpPr>
        <p:spPr>
          <a:xfrm>
            <a:off x="8341112" y="4216142"/>
            <a:ext cx="705216" cy="381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76%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113AEEA5-A875-4609-957C-0FAA1D0B24A6}"/>
              </a:ext>
            </a:extLst>
          </p:cNvPr>
          <p:cNvCxnSpPr>
            <a:cxnSpLocks/>
          </p:cNvCxnSpPr>
          <p:nvPr/>
        </p:nvCxnSpPr>
        <p:spPr>
          <a:xfrm flipH="1">
            <a:off x="7101374" y="4406694"/>
            <a:ext cx="1096354" cy="270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503671C6-F4CE-4A4B-BEC1-B2C3ACFEBC26}"/>
              </a:ext>
            </a:extLst>
          </p:cNvPr>
          <p:cNvCxnSpPr>
            <a:cxnSpLocks/>
          </p:cNvCxnSpPr>
          <p:nvPr/>
        </p:nvCxnSpPr>
        <p:spPr>
          <a:xfrm flipH="1">
            <a:off x="1073150" y="909859"/>
            <a:ext cx="616753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22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mit/ohne COVID-19 bis zur 18.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11.5.2021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A6C554-48A6-4AC1-BAD4-32A5E09DAD68}"/>
              </a:ext>
            </a:extLst>
          </p:cNvPr>
          <p:cNvSpPr txBox="1"/>
          <p:nvPr/>
        </p:nvSpPr>
        <p:spPr>
          <a:xfrm>
            <a:off x="111339" y="1053373"/>
            <a:ext cx="17977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Nur Fälle mit maximaler</a:t>
            </a:r>
          </a:p>
          <a:p>
            <a:r>
              <a:rPr lang="de-DE" dirty="0"/>
              <a:t>Verweildauer von 7 Tagen: </a:t>
            </a:r>
          </a:p>
          <a:p>
            <a:endParaRPr lang="de-DE" b="1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1AE9827-D10D-45C1-B914-5775DD653A99}"/>
              </a:ext>
            </a:extLst>
          </p:cNvPr>
          <p:cNvSpPr txBox="1"/>
          <p:nvPr/>
        </p:nvSpPr>
        <p:spPr>
          <a:xfrm>
            <a:off x="111338" y="3768758"/>
            <a:ext cx="1594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Alle Fälle, inklusive noch</a:t>
            </a:r>
          </a:p>
          <a:p>
            <a:r>
              <a:rPr lang="de-DE" dirty="0"/>
              <a:t>liegender Patienten: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5DE53E0-BF4D-4420-9280-60836492E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628" y="3568864"/>
            <a:ext cx="5310076" cy="259712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BFFCB3FA-EE60-4052-BB98-3925D8709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531" y="856580"/>
            <a:ext cx="5316173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54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758</Words>
  <Application>Microsoft Office PowerPoint</Application>
  <PresentationFormat>Bildschirmpräsentation (4:3)</PresentationFormat>
  <Paragraphs>97</Paragraphs>
  <Slides>8</Slides>
  <Notes>8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ＭＳ 明朝</vt:lpstr>
      <vt:lpstr>Wingdings</vt:lpstr>
      <vt:lpstr>Office-Design</vt:lpstr>
      <vt:lpstr>Ergebnisse der  syndromischen Surveillance akuter Atemwegserkrankungen  GrippeWeb,  Arbeitsgemeinschaft Influenza, ICOSARI Datenstand  18.5.2021</vt:lpstr>
      <vt:lpstr>GrippeWeb bis zur 19. KW 2021 </vt:lpstr>
      <vt:lpstr>Arbeitsgemeinschaft Influenza ARE-Konsultationen bis zur 19. KW 2021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2217</cp:revision>
  <cp:lastPrinted>2020-05-13T06:04:10Z</cp:lastPrinted>
  <dcterms:created xsi:type="dcterms:W3CDTF">2015-11-02T12:29:13Z</dcterms:created>
  <dcterms:modified xsi:type="dcterms:W3CDTF">2021-05-19T08:00:12Z</dcterms:modified>
</cp:coreProperties>
</file>