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700" r:id="rId2"/>
    <p:sldId id="701" r:id="rId3"/>
    <p:sldId id="698" r:id="rId4"/>
    <p:sldId id="263" r:id="rId5"/>
    <p:sldId id="704" r:id="rId6"/>
    <p:sldId id="683" r:id="rId7"/>
    <p:sldId id="692" r:id="rId8"/>
    <p:sldId id="676" r:id="rId9"/>
    <p:sldId id="677" r:id="rId10"/>
    <p:sldId id="703" r:id="rId11"/>
    <p:sldId id="675" r:id="rId12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883" autoAdjust="0"/>
  </p:normalViewPr>
  <p:slideViewPr>
    <p:cSldViewPr>
      <p:cViewPr>
        <p:scale>
          <a:sx n="80" d="100"/>
          <a:sy n="80" d="100"/>
        </p:scale>
        <p:origin x="114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21.05.2021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8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https://coronavirus.data.gov.uk/details/healthcare </a:t>
            </a:r>
          </a:p>
          <a:p>
            <a:r>
              <a:rPr lang="de-DE" baseline="0" dirty="0"/>
              <a:t>https://covid19.sanger.ac.uk/lineages/raw?lineage=B.1.617.2&amp;colorBy=lambda&amp;latitude=54.370231&amp;longitude=3.524480&amp;zoom=4.25&amp;date=2021-05-08&amp;show=B.1.1.7%2CB.1.617</a:t>
            </a:r>
          </a:p>
          <a:p>
            <a:r>
              <a:rPr lang="de-DE" baseline="0" dirty="0"/>
              <a:t>https://coronavirus.data.gov.uk/</a:t>
            </a:r>
          </a:p>
          <a:p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https://www.gov.uk/government/publications/covid-19-variants-genomically-confirmed-case-numbers/variants-distribution-of-cases-data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9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https://www.ecdc.europa.eu/en/covid-19/variants-concern</a:t>
            </a:r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4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5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21.05.2021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21.05.2021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21.05.2021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covid19.sanger.ac.uk/lineag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163.869.893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+1.98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3.398.302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907704" y="6117646"/>
            <a:ext cx="72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19.05.2021; *https://ourworldindata.org/covid-vaccinations, 19.05.2021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87802"/>
              </p:ext>
            </p:extLst>
          </p:nvPr>
        </p:nvGraphicFramePr>
        <p:xfrm>
          <a:off x="19237" y="1512672"/>
          <a:ext cx="9105525" cy="4420752"/>
        </p:xfrm>
        <a:graphic>
          <a:graphicData uri="http://schemas.openxmlformats.org/drawingml/2006/table">
            <a:tbl>
              <a:tblPr firstRow="1" firstCol="1" bandRow="1"/>
              <a:tblGrid>
                <a:gridCol w="131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055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9358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25.496.330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2.155.392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15.657.391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447.401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+3.94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32.647.162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220.445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-17.5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3.335.965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170.844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+18.69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3.131.410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116.109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5.802.138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95.380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2.779.415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5.139.485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80.052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3.614.095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65.810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472.354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59.243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4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Linie B.1.617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18.05.2021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539552" y="56817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Indien, </a:t>
            </a:r>
            <a:r>
              <a:rPr lang="de-DE" dirty="0">
                <a:solidFill>
                  <a:srgbClr val="0070C0"/>
                </a:solidFill>
              </a:rPr>
              <a:t>Nepal</a:t>
            </a:r>
            <a:endParaRPr lang="de-DE" strike="sngStrike" dirty="0">
              <a:solidFill>
                <a:srgbClr val="0070C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BA5E866-29FB-48C7-95AE-4B2A6A3249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3" b="36834"/>
          <a:stretch/>
        </p:blipFill>
        <p:spPr>
          <a:xfrm>
            <a:off x="23664" y="925045"/>
            <a:ext cx="4548336" cy="43318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3917519-1EAF-438E-BF56-EA31450D9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9" t="63650"/>
          <a:stretch/>
        </p:blipFill>
        <p:spPr>
          <a:xfrm>
            <a:off x="4546529" y="2182552"/>
            <a:ext cx="463983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18.05.2021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27584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32DDEF-19E9-4540-9296-97DDF3A4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466"/>
            <a:ext cx="8676456" cy="48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19.05.2021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1B8589-2845-4A3B-9574-4CDAF6018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" t="1003" r="625" b="-1003"/>
          <a:stretch/>
        </p:blipFill>
        <p:spPr>
          <a:xfrm>
            <a:off x="323528" y="730830"/>
            <a:ext cx="8496944" cy="56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19.05.2021;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18.05.2021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F21830-CE9B-4346-8B3F-CDF4B7695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86" y="1028552"/>
            <a:ext cx="4420014" cy="240044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E952805-C383-4041-888D-8A268967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2563"/>
            <a:ext cx="4708577" cy="2802508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7A2C2B9-F07F-4FD7-A9F2-7A2A89E3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04500"/>
              </p:ext>
            </p:extLst>
          </p:nvPr>
        </p:nvGraphicFramePr>
        <p:xfrm>
          <a:off x="485453" y="3935139"/>
          <a:ext cx="8446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3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1148970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199460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176821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-15,57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-19,19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-22,36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-37,03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-53,33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53769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38094" y="161181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Vereinigtes Königreich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9" y="706648"/>
            <a:ext cx="479533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4.452.531 Fälle (WHO 20.05.2021)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127.694 Todesfälle (Fallsterblichkeit: 2,9%)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7T-Inzidenz: 15,5 /100.000 </a:t>
            </a:r>
            <a:r>
              <a:rPr lang="de-DE" sz="1600" b="1" dirty="0" err="1"/>
              <a:t>Ew</a:t>
            </a:r>
            <a:r>
              <a:rPr lang="de-DE" sz="1600" b="1" dirty="0"/>
              <a:t>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Fälle 7T: 10.552 (-34.19%)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R </a:t>
            </a:r>
            <a:r>
              <a:rPr lang="de-DE" sz="1600" b="1" dirty="0" err="1">
                <a:solidFill>
                  <a:prstClr val="black"/>
                </a:solidFill>
              </a:rPr>
              <a:t>eff</a:t>
            </a:r>
            <a:r>
              <a:rPr lang="de-DE" sz="1600" b="1" dirty="0">
                <a:solidFill>
                  <a:prstClr val="black"/>
                </a:solidFill>
              </a:rPr>
              <a:t> 7T: </a:t>
            </a:r>
            <a:r>
              <a:rPr lang="de-DE" sz="1600" b="1" dirty="0"/>
              <a:t>0,87</a:t>
            </a:r>
            <a:endParaRPr lang="de-DE" sz="16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54,5% </a:t>
            </a:r>
            <a:r>
              <a:rPr lang="de-DE" sz="1600" b="1" dirty="0" err="1">
                <a:solidFill>
                  <a:prstClr val="black"/>
                </a:solidFill>
                <a:latin typeface="ScalaSansPro-Bold" pitchFamily="50" charset="0"/>
              </a:rPr>
              <a:t>mind</a:t>
            </a: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 1. Impfdosis 30,7% vollständig geimpft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EECF85E-BD6B-47B7-8C40-480D8B22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58" y="3532241"/>
            <a:ext cx="1798014" cy="2952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BA5FB7-6A7E-44D7-A238-750F7E85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773" y="3782315"/>
            <a:ext cx="616204" cy="12045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2C6BA5A-16A0-4B71-AC18-D455AE51B548}"/>
              </a:ext>
            </a:extLst>
          </p:cNvPr>
          <p:cNvSpPr/>
          <p:nvPr/>
        </p:nvSpPr>
        <p:spPr>
          <a:xfrm>
            <a:off x="5103118" y="6457204"/>
            <a:ext cx="3937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7-Tage-Inzidenz bis zum 15.05.2021, Quelle: PHE 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01825A76-4236-449B-9228-DD4FAB733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348880"/>
            <a:ext cx="4671555" cy="175504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7663BBD-69FD-4987-9131-9CC932B49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41" y="4435274"/>
            <a:ext cx="4671555" cy="1748191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C2935742-9A11-411F-8B37-9A511A296C33}"/>
              </a:ext>
            </a:extLst>
          </p:cNvPr>
          <p:cNvSpPr/>
          <p:nvPr/>
        </p:nvSpPr>
        <p:spPr>
          <a:xfrm>
            <a:off x="340441" y="4036561"/>
            <a:ext cx="40449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Patienten ins Krankenhaus eingeliefert </a:t>
            </a:r>
          </a:p>
          <a:p>
            <a:r>
              <a:rPr lang="de-DE" sz="1400" dirty="0"/>
              <a:t>(Tägliche Daten, Datenstand 20.05.2021, Quelle PHE)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79C6A2E-6BA2-4E68-ABA3-731AC647A12B}"/>
              </a:ext>
            </a:extLst>
          </p:cNvPr>
          <p:cNvSpPr/>
          <p:nvPr/>
        </p:nvSpPr>
        <p:spPr>
          <a:xfrm>
            <a:off x="251520" y="6237312"/>
            <a:ext cx="40449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Patienten in Beatmungsbetten </a:t>
            </a:r>
          </a:p>
          <a:p>
            <a:r>
              <a:rPr lang="de-DE" sz="1400" dirty="0"/>
              <a:t>(Tägliche Daten, Datenstand 20.05.2021, Quelle PHE)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0135BC2C-8889-4682-BCCB-7E61869AB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080" y="643017"/>
            <a:ext cx="3312368" cy="2543554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3EF9CD16-6B19-4CFE-BB8F-F0C5A4C86465}"/>
              </a:ext>
            </a:extLst>
          </p:cNvPr>
          <p:cNvSpPr/>
          <p:nvPr/>
        </p:nvSpPr>
        <p:spPr>
          <a:xfrm>
            <a:off x="5230011" y="3204738"/>
            <a:ext cx="371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Datenstand 20.05.2021, Quelle WHO)</a:t>
            </a:r>
          </a:p>
        </p:txBody>
      </p:sp>
    </p:spTree>
    <p:extLst>
      <p:ext uri="{BB962C8B-B14F-4D97-AF65-F5344CB8AC3E}">
        <p14:creationId xmlns:p14="http://schemas.microsoft.com/office/powerpoint/2010/main" val="32660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53769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38094" y="161181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Vereinigtes Königreich - Varianten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EECF85E-BD6B-47B7-8C40-480D8B22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74" y="1983011"/>
            <a:ext cx="2631444" cy="43210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BA5FB7-6A7E-44D7-A238-750F7E85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026" y="4829277"/>
            <a:ext cx="616204" cy="12045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2C6BA5A-16A0-4B71-AC18-D455AE51B548}"/>
              </a:ext>
            </a:extLst>
          </p:cNvPr>
          <p:cNvSpPr/>
          <p:nvPr/>
        </p:nvSpPr>
        <p:spPr>
          <a:xfrm>
            <a:off x="5525852" y="6340603"/>
            <a:ext cx="3439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7-Tage-Inzidenz bis zum 15.05.2021, </a:t>
            </a:r>
          </a:p>
          <a:p>
            <a:r>
              <a:rPr lang="de-DE" sz="1400" dirty="0"/>
              <a:t>Quelle: PHE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4D4F4937-9EE8-4A07-911B-C5C672AB2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7" y="2838425"/>
            <a:ext cx="2334170" cy="32548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B95DCBD-EF90-4868-B120-6A3EE3B75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2838425"/>
            <a:ext cx="2356527" cy="3254871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D2A2B56F-BC04-4394-B098-E2AA2ADA745A}"/>
              </a:ext>
            </a:extLst>
          </p:cNvPr>
          <p:cNvSpPr/>
          <p:nvPr/>
        </p:nvSpPr>
        <p:spPr>
          <a:xfrm>
            <a:off x="178422" y="6079488"/>
            <a:ext cx="55457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Sequenzierungen: Anteil B.1617 (Links); Genomen pro Woche B.1617 (Recht). Datenstand 08.05.2021; Quelle </a:t>
            </a:r>
            <a:r>
              <a:rPr lang="de-DE" sz="1400" dirty="0">
                <a:hlinkClick r:id="rId7"/>
              </a:rPr>
              <a:t>https://covid19.sanger.ac.uk/lineages</a:t>
            </a:r>
            <a:r>
              <a:rPr lang="de-DE" sz="1400" dirty="0"/>
              <a:t> 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F60261C-41AB-47C3-8450-EAABB38F8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04817"/>
              </p:ext>
            </p:extLst>
          </p:nvPr>
        </p:nvGraphicFramePr>
        <p:xfrm>
          <a:off x="210994" y="616483"/>
          <a:ext cx="599667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55">
                  <a:extLst>
                    <a:ext uri="{9D8B030D-6E8A-4147-A177-3AD203B41FA5}">
                      <a16:colId xmlns:a16="http://schemas.microsoft.com/office/drawing/2014/main" val="2666582277"/>
                    </a:ext>
                  </a:extLst>
                </a:gridCol>
                <a:gridCol w="1694547">
                  <a:extLst>
                    <a:ext uri="{9D8B030D-6E8A-4147-A177-3AD203B41FA5}">
                      <a16:colId xmlns:a16="http://schemas.microsoft.com/office/drawing/2014/main" val="3754490480"/>
                    </a:ext>
                  </a:extLst>
                </a:gridCol>
                <a:gridCol w="2571776">
                  <a:extLst>
                    <a:ext uri="{9D8B030D-6E8A-4147-A177-3AD203B41FA5}">
                      <a16:colId xmlns:a16="http://schemas.microsoft.com/office/drawing/2014/main" val="3321639280"/>
                    </a:ext>
                  </a:extLst>
                </a:gridCol>
              </a:tblGrid>
              <a:tr h="264730">
                <a:tc>
                  <a:txBody>
                    <a:bodyPr/>
                    <a:lstStyle/>
                    <a:p>
                      <a:r>
                        <a:rPr lang="de-DE" sz="1800" dirty="0"/>
                        <a:t>Variante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Fälle Kumulativ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Neue Fälle (12.-19.5.)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860033"/>
                  </a:ext>
                </a:extLst>
              </a:tr>
              <a:tr h="264730">
                <a:tc>
                  <a:txBody>
                    <a:bodyPr/>
                    <a:lstStyle/>
                    <a:p>
                      <a:r>
                        <a:rPr lang="en-US" sz="1800" b="1" dirty="0"/>
                        <a:t>B.1.1.7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249.637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+7.066 </a:t>
                      </a:r>
                      <a:r>
                        <a:rPr lang="en-US" sz="1800" b="0" dirty="0"/>
                        <a:t>(2,8%)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38912"/>
                  </a:ext>
                </a:extLst>
              </a:tr>
              <a:tr h="2647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B.1.1.7 + E484K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88139"/>
                  </a:ext>
                </a:extLst>
              </a:tr>
              <a:tr h="264730">
                <a:tc>
                  <a:txBody>
                    <a:bodyPr/>
                    <a:lstStyle/>
                    <a:p>
                      <a:r>
                        <a:rPr lang="de-DE" sz="1800" dirty="0"/>
                        <a:t>B.1.617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41189"/>
                  </a:ext>
                </a:extLst>
              </a:tr>
              <a:tr h="264730">
                <a:tc>
                  <a:txBody>
                    <a:bodyPr/>
                    <a:lstStyle/>
                    <a:p>
                      <a:r>
                        <a:rPr lang="de-DE" sz="1800" b="1" dirty="0"/>
                        <a:t>B.1.617.2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/>
                        <a:t>3.424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/>
                        <a:t>+2.111 </a:t>
                      </a:r>
                      <a:r>
                        <a:rPr lang="de-DE" sz="1800" b="0" dirty="0"/>
                        <a:t>(61,6%)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18895"/>
                  </a:ext>
                </a:extLst>
              </a:tr>
              <a:tr h="264730">
                <a:tc>
                  <a:txBody>
                    <a:bodyPr/>
                    <a:lstStyle/>
                    <a:p>
                      <a:r>
                        <a:rPr lang="de-DE" sz="1800" dirty="0"/>
                        <a:t>B.1.617.3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3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9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BC5CB5D-A843-4705-9A9A-F7E13932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4" y="53078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 SARS-CoV-2 </a:t>
            </a:r>
            <a:r>
              <a:rPr lang="de-DE" sz="2400" dirty="0" err="1">
                <a:latin typeface="Scala Sans OT" panose="020B0504030101020104" pitchFamily="34" charset="0"/>
              </a:rPr>
              <a:t>variants</a:t>
            </a:r>
            <a:r>
              <a:rPr lang="de-DE" sz="2400" dirty="0">
                <a:latin typeface="Scala Sans OT" panose="020B0504030101020104" pitchFamily="34" charset="0"/>
              </a:rPr>
              <a:t> </a:t>
            </a:r>
            <a:r>
              <a:rPr lang="de-DE" sz="2400" dirty="0" err="1">
                <a:latin typeface="Scala Sans OT" panose="020B0504030101020104" pitchFamily="34" charset="0"/>
              </a:rPr>
              <a:t>of</a:t>
            </a:r>
            <a:r>
              <a:rPr lang="de-DE" sz="2400" dirty="0">
                <a:latin typeface="Scala Sans OT" panose="020B0504030101020104" pitchFamily="34" charset="0"/>
              </a:rPr>
              <a:t> </a:t>
            </a:r>
            <a:r>
              <a:rPr lang="de-DE" sz="2400" dirty="0" err="1">
                <a:latin typeface="Scala Sans OT" panose="020B0504030101020104" pitchFamily="34" charset="0"/>
              </a:rPr>
              <a:t>concern</a:t>
            </a:r>
            <a:r>
              <a:rPr lang="de-DE" sz="2400" dirty="0">
                <a:latin typeface="Scala Sans OT" panose="020B0504030101020104" pitchFamily="34" charset="0"/>
              </a:rPr>
              <a:t> (WHO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r>
              <a:rPr lang="de-DE" sz="2400" dirty="0">
                <a:latin typeface="Scala Sans OT" panose="020B0504030101020104" pitchFamily="34" charset="0"/>
              </a:rPr>
              <a:t>)</a:t>
            </a: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3CE1BDCF-5B7B-45E8-9396-1A617A3BB900}"/>
              </a:ext>
            </a:extLst>
          </p:cNvPr>
          <p:cNvCxnSpPr/>
          <p:nvPr/>
        </p:nvCxnSpPr>
        <p:spPr>
          <a:xfrm>
            <a:off x="0" y="50639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FF7CCBF-D030-48E2-9F9B-65AC1A75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4" y="548680"/>
            <a:ext cx="6408712" cy="615095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F0DE21-6D2C-4A60-978B-FF71308F780F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18.05.2021</a:t>
            </a:r>
          </a:p>
        </p:txBody>
      </p:sp>
    </p:spTree>
    <p:extLst>
      <p:ext uri="{BB962C8B-B14F-4D97-AF65-F5344CB8AC3E}">
        <p14:creationId xmlns:p14="http://schemas.microsoft.com/office/powerpoint/2010/main" val="420849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DECCD3-AC41-4638-B2AF-6ACE41C87966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18.05.2021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D35A8B-7E0B-4357-8FA3-07A4FFF88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118"/>
            <a:ext cx="8460432" cy="46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Südamerika, Kanada</a:t>
            </a:r>
            <a:r>
              <a:rPr lang="de-DE" dirty="0">
                <a:solidFill>
                  <a:srgbClr val="0070C0"/>
                </a:solidFill>
              </a:rPr>
              <a:t>,</a:t>
            </a:r>
            <a:r>
              <a:rPr lang="de-DE" dirty="0"/>
              <a:t> Italien, Niederlande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7D0D00-17D6-4F66-BB05-5AB4E8A1ABF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18.05.2021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6A2B9E-3B8C-4CCC-8F1D-11582DD95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673"/>
            <a:ext cx="9144000" cy="50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827</Words>
  <Application>Microsoft Office PowerPoint</Application>
  <PresentationFormat>Bildschirmpräsentation (4:3)</PresentationFormat>
  <Paragraphs>227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ＭＳ 明朝</vt:lpstr>
      <vt:lpstr>Scala Sans OT</vt:lpstr>
      <vt:lpstr>ScalaSansPro-Bold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Vereinigtes Königreich</vt:lpstr>
      <vt:lpstr>Vereinigtes Königreich - Varianten</vt:lpstr>
      <vt:lpstr>BACK-UP</vt:lpstr>
      <vt:lpstr> SARS-CoV-2 variants of concern (WHO Sitrep)</vt:lpstr>
      <vt:lpstr>SARS-CoV-2 Varianten: 501Y.V2 (Linie B1.351) </vt:lpstr>
      <vt:lpstr>SARS-CoV-2 Varianten: P1. Variante (Linie B1.128.1)</vt:lpstr>
      <vt:lpstr>SARS-CoV-2 Varianten: VOC Linie B.1.617</vt:lpstr>
      <vt:lpstr>SARS-CoV-2 Varianten: VOC 202012/01 (Linie B.1.1.7)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1468</cp:revision>
  <cp:lastPrinted>2020-09-29T15:21:52Z</cp:lastPrinted>
  <dcterms:created xsi:type="dcterms:W3CDTF">2020-03-24T07:57:46Z</dcterms:created>
  <dcterms:modified xsi:type="dcterms:W3CDTF">2021-05-21T08:47:38Z</dcterms:modified>
</cp:coreProperties>
</file>