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727" r:id="rId3"/>
    <p:sldId id="728" r:id="rId4"/>
    <p:sldId id="732" r:id="rId5"/>
    <p:sldId id="264" r:id="rId6"/>
    <p:sldId id="730" r:id="rId7"/>
    <p:sldId id="729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5" autoAdjust="0"/>
    <p:restoredTop sz="93737" autoAdjust="0"/>
  </p:normalViewPr>
  <p:slideViewPr>
    <p:cSldViewPr snapToGrid="0" snapToObjects="1">
      <p:cViewPr varScale="1">
        <p:scale>
          <a:sx n="95" d="100"/>
          <a:sy n="95" d="100"/>
        </p:scale>
        <p:origin x="1098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21.05.2021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21.05.2021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https://www.destatis.de/DE/Themen/Querschnitt/Corona/Gesellschaft/bevoelkerung-sterbefaelle.html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44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21.05.2021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21.05.2021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21.05.2021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21.05.2021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21.05.2021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21.05.2021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21.05.2021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21.05.2021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21.05.2021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21.05.2021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21. Mai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21.05.2021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0E8AA0-E9A7-4C96-81FE-BDAD75A7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7FE01BE4-B8C7-4693-864D-6237F5721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962859"/>
              </p:ext>
            </p:extLst>
          </p:nvPr>
        </p:nvGraphicFramePr>
        <p:xfrm>
          <a:off x="579808" y="1423698"/>
          <a:ext cx="4595682" cy="2805400"/>
        </p:xfrm>
        <a:graphic>
          <a:graphicData uri="http://schemas.openxmlformats.org/drawingml/2006/table">
            <a:tbl>
              <a:tblPr firstRow="1" firstCol="1" bandRow="1"/>
              <a:tblGrid>
                <a:gridCol w="1041650">
                  <a:extLst>
                    <a:ext uri="{9D8B030D-6E8A-4147-A177-3AD203B41FA5}">
                      <a16:colId xmlns:a16="http://schemas.microsoft.com/office/drawing/2014/main" val="4114055348"/>
                    </a:ext>
                  </a:extLst>
                </a:gridCol>
                <a:gridCol w="1028015">
                  <a:extLst>
                    <a:ext uri="{9D8B030D-6E8A-4147-A177-3AD203B41FA5}">
                      <a16:colId xmlns:a16="http://schemas.microsoft.com/office/drawing/2014/main" val="2813929826"/>
                    </a:ext>
                  </a:extLst>
                </a:gridCol>
                <a:gridCol w="78030">
                  <a:extLst>
                    <a:ext uri="{9D8B030D-6E8A-4147-A177-3AD203B41FA5}">
                      <a16:colId xmlns:a16="http://schemas.microsoft.com/office/drawing/2014/main" val="2791390516"/>
                    </a:ext>
                  </a:extLst>
                </a:gridCol>
                <a:gridCol w="709081">
                  <a:extLst>
                    <a:ext uri="{9D8B030D-6E8A-4147-A177-3AD203B41FA5}">
                      <a16:colId xmlns:a16="http://schemas.microsoft.com/office/drawing/2014/main" val="1653045938"/>
                    </a:ext>
                  </a:extLst>
                </a:gridCol>
                <a:gridCol w="472719">
                  <a:extLst>
                    <a:ext uri="{9D8B030D-6E8A-4147-A177-3AD203B41FA5}">
                      <a16:colId xmlns:a16="http://schemas.microsoft.com/office/drawing/2014/main" val="2365769680"/>
                    </a:ext>
                  </a:extLst>
                </a:gridCol>
                <a:gridCol w="80600">
                  <a:extLst>
                    <a:ext uri="{9D8B030D-6E8A-4147-A177-3AD203B41FA5}">
                      <a16:colId xmlns:a16="http://schemas.microsoft.com/office/drawing/2014/main" val="1634071095"/>
                    </a:ext>
                  </a:extLst>
                </a:gridCol>
                <a:gridCol w="1112861">
                  <a:extLst>
                    <a:ext uri="{9D8B030D-6E8A-4147-A177-3AD203B41FA5}">
                      <a16:colId xmlns:a16="http://schemas.microsoft.com/office/drawing/2014/main" val="1097972879"/>
                    </a:ext>
                  </a:extLst>
                </a:gridCol>
                <a:gridCol w="72726">
                  <a:extLst>
                    <a:ext uri="{9D8B030D-6E8A-4147-A177-3AD203B41FA5}">
                      <a16:colId xmlns:a16="http://schemas.microsoft.com/office/drawing/2014/main" val="301475966"/>
                    </a:ext>
                  </a:extLst>
                </a:gridCol>
              </a:tblGrid>
              <a:tr h="24223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300446"/>
                  </a:ext>
                </a:extLst>
              </a:tr>
              <a:tr h="837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Gesamt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aktive Fälle</a:t>
                      </a:r>
                      <a:r>
                        <a:rPr lang="de-DE" sz="1000" b="1" baseline="300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Gesamt-Bevölkerung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50/ 100.000 EW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249286"/>
                  </a:ext>
                </a:extLst>
              </a:tr>
              <a:tr h="242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+8.769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-8.100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67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-4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717436"/>
                  </a:ext>
                </a:extLst>
              </a:tr>
              <a:tr h="242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(3.635.162)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[ca. 173.500]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[289/412]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919394"/>
                  </a:ext>
                </a:extLst>
              </a:tr>
              <a:tr h="756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Genesene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Verstorbene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60-79 Jahre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80+ Jahre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100/ 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024506"/>
                  </a:ext>
                </a:extLst>
              </a:tr>
              <a:tr h="242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+16.600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+226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37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28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-8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527410"/>
                  </a:ext>
                </a:extLst>
              </a:tr>
              <a:tr h="242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(ca. 3.374.600)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(87.128)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[52/412]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97874"/>
                  </a:ext>
                </a:extLst>
              </a:tr>
            </a:tbl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49729B83-E942-4F51-AEC7-BBC8A431C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491" y="1253155"/>
            <a:ext cx="3388701" cy="298091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2AAFE86-9BC7-4232-90BA-BF55E31370ED}"/>
              </a:ext>
            </a:extLst>
          </p:cNvPr>
          <p:cNvSpPr txBox="1"/>
          <p:nvPr/>
        </p:nvSpPr>
        <p:spPr>
          <a:xfrm>
            <a:off x="5814618" y="1106474"/>
            <a:ext cx="28327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 err="1">
                <a:solidFill>
                  <a:srgbClr val="FF0000"/>
                </a:solidFill>
              </a:rPr>
              <a:t>Impfmonitoring</a:t>
            </a:r>
            <a:r>
              <a:rPr lang="de-DE" sz="1000" i="1" dirty="0">
                <a:solidFill>
                  <a:srgbClr val="FF0000"/>
                </a:solidFill>
              </a:rPr>
              <a:t>/DIVI-Datenstand 20.05.2021</a:t>
            </a:r>
          </a:p>
        </p:txBody>
      </p:sp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21.05.2021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F4114A5-949A-43E8-B569-8E3BB9A2E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84" y="1090528"/>
            <a:ext cx="7020231" cy="360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258EF86-89D5-47D2-BEC7-28EC5665C9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B45B31A-A034-41F7-8503-BD2D26720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21.05.2021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313964-DF49-47E5-B08E-5A2D3C374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688BFB1-0066-4814-9A6B-B21210788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</p:spPr>
        <p:txBody>
          <a:bodyPr/>
          <a:lstStyle/>
          <a:p>
            <a:r>
              <a:rPr lang="de-DE" dirty="0"/>
              <a:t>R-Wert und </a:t>
            </a:r>
            <a:r>
              <a:rPr lang="de-DE" dirty="0" err="1"/>
              <a:t>Nowcasting</a:t>
            </a:r>
            <a:r>
              <a:rPr lang="de-DE" dirty="0"/>
              <a:t> in den letzten 60 Tagen</a:t>
            </a:r>
            <a:br>
              <a:rPr lang="de-DE" dirty="0"/>
            </a:br>
            <a:r>
              <a:rPr lang="de-DE" sz="1400" dirty="0"/>
              <a:t>Stand 21.05.2021, unter Berücksichtigung der Fälle mit Erkrankungsbeginn bis 17.05.2021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48EFE30-5229-46AC-A431-E474F1550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26319"/>
            <a:ext cx="6722347" cy="366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78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21.05.2021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142468"/>
            <a:ext cx="7114609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Landkreis, N=55.987 (COVID-19)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C4D60E-F2F9-4F8C-A496-E01597FE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C29297F-E549-4F64-AA18-130FC83FA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889" y="728679"/>
            <a:ext cx="5711014" cy="403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7240227-DBE0-4B62-B4EB-1D244EEAB6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8C9BC14-87BE-4C5A-9166-7E7B99991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21.05.2021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7A9B12-1B6F-4D95-B2BC-C5DC9D58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3075B1E-A24E-4DBE-8FD9-D752FBCCC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0C00401-AE42-49D1-A961-EF9A1299D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700"/>
            <a:ext cx="9144000" cy="442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18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DB7C21B-6B9F-432C-B810-7CBFA0AF0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21.05.2021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4A00922-4A64-485C-BF66-7E45205D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5833"/>
            <a:ext cx="7983646" cy="714291"/>
          </a:xfrm>
        </p:spPr>
        <p:txBody>
          <a:bodyPr/>
          <a:lstStyle/>
          <a:p>
            <a:r>
              <a:rPr lang="de-DE" dirty="0"/>
              <a:t>Sterbefallzahlen Deutschland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ADFCAA-172C-4592-9462-44E13B78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B704C43-C024-4435-8526-5180724E4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54" y="743319"/>
            <a:ext cx="7291603" cy="395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45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Bildschirmpräsentation (16:9)</PresentationFormat>
  <Paragraphs>70</Paragraphs>
  <Slides>7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ＭＳ 明朝</vt:lpstr>
      <vt:lpstr>ＭＳ 明朝</vt:lpstr>
      <vt:lpstr>ScalaSans</vt:lpstr>
      <vt:lpstr>Arial</vt:lpstr>
      <vt:lpstr>Calibri</vt:lpstr>
      <vt:lpstr>Cambria</vt:lpstr>
      <vt:lpstr>Wingdings</vt:lpstr>
      <vt:lpstr>Office-Design</vt:lpstr>
      <vt:lpstr>Lage national </vt:lpstr>
      <vt:lpstr>Überblick Kennzahlen</vt:lpstr>
      <vt:lpstr>Verlauf der 7-Tage-Inzidenz der Bundesländer</vt:lpstr>
      <vt:lpstr>R-Wert und Nowcasting in den letzten 60 Tagen Stand 21.05.2021, unter Berücksichtigung der Fälle mit Erkrankungsbeginn bis 17.05.2021</vt:lpstr>
      <vt:lpstr>Geografische Verteilung 7-Tage-Inzidenz nach Landkreis, N=55.987 (COVID-19)</vt:lpstr>
      <vt:lpstr>PowerPoint-Präsentation</vt:lpstr>
      <vt:lpstr>Sterbefallzahlen Deutschland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280</cp:revision>
  <dcterms:created xsi:type="dcterms:W3CDTF">2015-11-02T12:29:13Z</dcterms:created>
  <dcterms:modified xsi:type="dcterms:W3CDTF">2021-05-21T08:57:30Z</dcterms:modified>
</cp:coreProperties>
</file>