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8" r:id="rId4"/>
    <p:sldId id="297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94464" autoAdjust="0"/>
  </p:normalViewPr>
  <p:slideViewPr>
    <p:cSldViewPr snapToGrid="0">
      <p:cViewPr varScale="1">
        <p:scale>
          <a:sx n="100" d="100"/>
          <a:sy n="100" d="100"/>
        </p:scale>
        <p:origin x="870" y="72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Vorwoche: 3.735 Fälle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In 9 Bundesländern liegt der Anteil von COVID-19-Patient*innen an ITS-Betten über 20% (jedes 5.Bett)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15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26.05.2021 werden </a:t>
            </a:r>
            <a:r>
              <a:rPr lang="de-DE" sz="1600" b="1" dirty="0"/>
              <a:t>2.999 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allen Bundesländern ist ein Rückgang der COVID-ITS-Belegung zu sehen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Rückgang in allen Behandlungsgruppen, und erster Rückgang der Sterbezahlen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26.05.2021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2" y="2074984"/>
            <a:ext cx="6454984" cy="4149633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747827" y="2298976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163965" y="2297523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469736" y="2248674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481817" y="3575241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228421" y="4063077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2.999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8E07DC1-F8FE-4BD5-8107-4419A3493C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180" y="2716567"/>
            <a:ext cx="4346358" cy="342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25.05.2021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619" y="1"/>
            <a:ext cx="96500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fik 21">
            <a:extLst>
              <a:ext uri="{FF2B5EF4-FFF2-40B4-BE49-F238E27FC236}">
                <a16:creationId xmlns:a16="http://schemas.microsoft.com/office/drawing/2014/main" id="{7AF98AD6-B9F4-4D59-9AE0-748D498D30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76" b="64211"/>
          <a:stretch/>
        </p:blipFill>
        <p:spPr>
          <a:xfrm>
            <a:off x="6863390" y="4363374"/>
            <a:ext cx="964854" cy="581488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B016CFC-5576-4544-9722-10B7BE5D59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76" b="12856"/>
          <a:stretch/>
        </p:blipFill>
        <p:spPr>
          <a:xfrm>
            <a:off x="6521922" y="1078713"/>
            <a:ext cx="1012233" cy="1415914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9414710-3BB1-4E3D-A388-71A523239F7A}"/>
              </a:ext>
            </a:extLst>
          </p:cNvPr>
          <p:cNvSpPr txBox="1"/>
          <p:nvPr/>
        </p:nvSpPr>
        <p:spPr>
          <a:xfrm>
            <a:off x="7720590" y="200414"/>
            <a:ext cx="368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(abs. Anzahl)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7F7CA93-F178-4B6B-9DCB-AAA73FE7C6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287" y="144169"/>
            <a:ext cx="5711678" cy="3608871"/>
          </a:xfrm>
          <a:prstGeom prst="rect">
            <a:avLst/>
          </a:prstGeom>
        </p:spPr>
      </p:pic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6FE5975C-93DA-488E-B072-384351B4AE0C}"/>
              </a:ext>
            </a:extLst>
          </p:cNvPr>
          <p:cNvGrpSpPr/>
          <p:nvPr/>
        </p:nvGrpSpPr>
        <p:grpSpPr>
          <a:xfrm>
            <a:off x="124287" y="4130494"/>
            <a:ext cx="6063445" cy="2566170"/>
            <a:chOff x="124287" y="4185159"/>
            <a:chExt cx="6592601" cy="2604559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3FE0E4CE-8661-4FF9-8A06-0DE4C4D6C6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7211" y="4185159"/>
              <a:ext cx="6271184" cy="2248758"/>
            </a:xfrm>
            <a:prstGeom prst="rect">
              <a:avLst/>
            </a:prstGeom>
          </p:spPr>
        </p:pic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3D6DA290-0CE1-4AF6-B949-D4D84A5C3E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4287" y="4500979"/>
              <a:ext cx="312924" cy="1606858"/>
            </a:xfrm>
            <a:prstGeom prst="rect">
              <a:avLst/>
            </a:prstGeom>
          </p:spPr>
        </p:pic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51D56BE4-D132-4503-B880-9532371F68B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45704" y="6433917"/>
              <a:ext cx="6271184" cy="355801"/>
            </a:xfrm>
            <a:prstGeom prst="rect">
              <a:avLst/>
            </a:prstGeom>
          </p:spPr>
        </p:pic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73C9933B-B08F-4823-8501-615A5E048EEB}"/>
                </a:ext>
              </a:extLst>
            </p:cNvPr>
            <p:cNvSpPr txBox="1"/>
            <p:nvPr/>
          </p:nvSpPr>
          <p:spPr>
            <a:xfrm>
              <a:off x="369525" y="6499365"/>
              <a:ext cx="941032" cy="281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i="1" dirty="0"/>
                <a:t>Anzahl</a:t>
              </a:r>
            </a:p>
          </p:txBody>
        </p:sp>
      </p:grpSp>
      <p:pic>
        <p:nvPicPr>
          <p:cNvPr id="15" name="Grafik 14">
            <a:extLst>
              <a:ext uri="{FF2B5EF4-FFF2-40B4-BE49-F238E27FC236}">
                <a16:creationId xmlns:a16="http://schemas.microsoft.com/office/drawing/2014/main" id="{C7511727-823A-4C7A-B91E-8C8E3CECB4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42744" y="4388527"/>
            <a:ext cx="3701703" cy="211083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D3A53AF-7261-453B-A16E-444F526E73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50814" y="538968"/>
            <a:ext cx="4412091" cy="3591526"/>
          </a:xfrm>
          <a:prstGeom prst="rect">
            <a:avLst/>
          </a:prstGeom>
        </p:spPr>
      </p:pic>
      <p:sp>
        <p:nvSpPr>
          <p:cNvPr id="17" name="Rechteck 16">
            <a:extLst>
              <a:ext uri="{FF2B5EF4-FFF2-40B4-BE49-F238E27FC236}">
                <a16:creationId xmlns:a16="http://schemas.microsoft.com/office/drawing/2014/main" id="{A4A5A746-985F-4362-A5AC-E2CB37FE0C54}"/>
              </a:ext>
            </a:extLst>
          </p:cNvPr>
          <p:cNvSpPr/>
          <p:nvPr/>
        </p:nvSpPr>
        <p:spPr>
          <a:xfrm>
            <a:off x="7927752" y="3364642"/>
            <a:ext cx="3124940" cy="514904"/>
          </a:xfrm>
          <a:prstGeom prst="rect">
            <a:avLst/>
          </a:prstGeom>
          <a:noFill/>
          <a:ln w="190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1DEDA87C-B326-4226-B5C8-9F3CBDFE67E6}"/>
              </a:ext>
            </a:extLst>
          </p:cNvPr>
          <p:cNvCxnSpPr/>
          <p:nvPr/>
        </p:nvCxnSpPr>
        <p:spPr>
          <a:xfrm>
            <a:off x="8034283" y="3879546"/>
            <a:ext cx="0" cy="50898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93591" y="687605"/>
            <a:ext cx="6082913" cy="9636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Reduktion in Belegung der schweren Fälle (Beatmete und ECMO) und Zunahme der entspr. freien Behandlungskapazitäten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Entspannung bei Personal-u. Raummangel und Zunahme freie ITS-Bettenzahl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0" y="234394"/>
            <a:ext cx="8142541" cy="387798"/>
          </a:xfrm>
        </p:spPr>
        <p:txBody>
          <a:bodyPr/>
          <a:lstStyle/>
          <a:p>
            <a:r>
              <a:rPr lang="de-DE" sz="2800" dirty="0"/>
              <a:t>COVID-19-Belegung und Belastung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BEE98B7-32AF-4F63-956E-AC43AC52C5B7}"/>
              </a:ext>
            </a:extLst>
          </p:cNvPr>
          <p:cNvSpPr/>
          <p:nvPr/>
        </p:nvSpPr>
        <p:spPr>
          <a:xfrm>
            <a:off x="7822756" y="1968338"/>
            <a:ext cx="128325" cy="729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3F03E5A-E900-4B59-BD8F-E5B010D6ED59}"/>
              </a:ext>
            </a:extLst>
          </p:cNvPr>
          <p:cNvSpPr txBox="1"/>
          <p:nvPr/>
        </p:nvSpPr>
        <p:spPr>
          <a:xfrm>
            <a:off x="229179" y="1909063"/>
            <a:ext cx="2841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Beatmungskapazitäten </a:t>
            </a:r>
            <a:br>
              <a:rPr lang="de-DE" sz="1400" b="1" dirty="0"/>
            </a:br>
            <a:r>
              <a:rPr lang="de-DE" sz="1200" i="1" dirty="0"/>
              <a:t>(belegt und frei, COVID u. Non-COVID-Pat.</a:t>
            </a:r>
            <a:r>
              <a:rPr lang="de-DE" sz="1400" dirty="0"/>
              <a:t>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B26DE10-0BA0-4ADE-9481-68D2605683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956"/>
          <a:stretch/>
        </p:blipFill>
        <p:spPr>
          <a:xfrm>
            <a:off x="7471440" y="1638268"/>
            <a:ext cx="4659104" cy="4196715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8EF2EB3-3A7B-49BF-BE5E-F7B7D42EF92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0532"/>
          <a:stretch/>
        </p:blipFill>
        <p:spPr>
          <a:xfrm>
            <a:off x="568337" y="5903505"/>
            <a:ext cx="2502568" cy="82867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8AE3C83-4364-44FA-A348-11269D2182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37" y="2643869"/>
            <a:ext cx="3524488" cy="317119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00023BD-ACEE-4D68-A13F-6CE7E9ABF2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4425" y="2521286"/>
            <a:ext cx="3459956" cy="324820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21F19277-9545-4293-A092-562F4C3CDA8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4305" y="5860643"/>
            <a:ext cx="1990725" cy="828675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32BB29C3-E97B-4F3F-BBF1-B13EFF1348F2}"/>
              </a:ext>
            </a:extLst>
          </p:cNvPr>
          <p:cNvSpPr txBox="1"/>
          <p:nvPr/>
        </p:nvSpPr>
        <p:spPr>
          <a:xfrm>
            <a:off x="3791072" y="1900427"/>
            <a:ext cx="28417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ECMO-Kapazitäten </a:t>
            </a:r>
            <a:br>
              <a:rPr lang="de-DE" sz="1400" b="1" dirty="0"/>
            </a:br>
            <a:r>
              <a:rPr lang="de-DE" sz="1200" i="1" dirty="0"/>
              <a:t>(belegt und frei, COVID u. Non-COVID-Pat.)</a:t>
            </a:r>
            <a:endParaRPr lang="de-DE" sz="1400" b="1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3877A332-A7A1-4689-B21E-57DCF66A17F4}"/>
              </a:ext>
            </a:extLst>
          </p:cNvPr>
          <p:cNvCxnSpPr/>
          <p:nvPr/>
        </p:nvCxnSpPr>
        <p:spPr>
          <a:xfrm>
            <a:off x="7244179" y="0"/>
            <a:ext cx="0" cy="685800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CD1FB797-70DB-4894-ADE4-0427688DB2BC}"/>
              </a:ext>
            </a:extLst>
          </p:cNvPr>
          <p:cNvSpPr txBox="1"/>
          <p:nvPr/>
        </p:nvSpPr>
        <p:spPr>
          <a:xfrm>
            <a:off x="7471440" y="683089"/>
            <a:ext cx="4496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Korrelation COVID-Belegung, Personal-Raum-Mangel und freie betreibbare Betten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30633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636" y="533351"/>
            <a:ext cx="4015681" cy="2356597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8" y="2310513"/>
            <a:ext cx="7518340" cy="444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Breitbild</PresentationFormat>
  <Paragraphs>31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COVID-19-Belegung und Belastung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249</cp:revision>
  <dcterms:created xsi:type="dcterms:W3CDTF">2021-01-13T08:46:29Z</dcterms:created>
  <dcterms:modified xsi:type="dcterms:W3CDTF">2021-05-26T08:55:19Z</dcterms:modified>
</cp:coreProperties>
</file>