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301" r:id="rId3"/>
    <p:sldId id="321" r:id="rId4"/>
    <p:sldId id="322" r:id="rId5"/>
    <p:sldId id="323" r:id="rId6"/>
    <p:sldId id="30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32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im Gesundheitswesen mit Datum der letzten Meldung eines Falles in KW 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Week_Last!$C$1</c:f>
              <c:strCache>
                <c:ptCount val="1"/>
                <c:pt idx="0">
                  <c:v>Nosokomial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multiLvlStrRef>
              <c:f>Week_Last!$A$2:$B$65</c:f>
              <c:multiLvlStrCache>
                <c:ptCount val="64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  <c:pt idx="49">
                    <c:v>6</c:v>
                  </c:pt>
                  <c:pt idx="50">
                    <c:v>7</c:v>
                  </c:pt>
                  <c:pt idx="51">
                    <c:v>8</c:v>
                  </c:pt>
                  <c:pt idx="52">
                    <c:v>9</c:v>
                  </c:pt>
                  <c:pt idx="53">
                    <c:v>10</c:v>
                  </c:pt>
                  <c:pt idx="54">
                    <c:v>11</c:v>
                  </c:pt>
                  <c:pt idx="55">
                    <c:v>12</c:v>
                  </c:pt>
                  <c:pt idx="56">
                    <c:v>13</c:v>
                  </c:pt>
                  <c:pt idx="57">
                    <c:v>14</c:v>
                  </c:pt>
                  <c:pt idx="58">
                    <c:v>15</c:v>
                  </c:pt>
                  <c:pt idx="59">
                    <c:v>16</c:v>
                  </c:pt>
                  <c:pt idx="60">
                    <c:v>17</c:v>
                  </c:pt>
                  <c:pt idx="61">
                    <c:v>18</c:v>
                  </c:pt>
                  <c:pt idx="62">
                    <c:v>19</c:v>
                  </c:pt>
                  <c:pt idx="63">
                    <c:v>20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Week_Last!$C$2:$C$65</c:f>
              <c:numCache>
                <c:formatCode>General</c:formatCode>
                <c:ptCount val="64"/>
                <c:pt idx="0">
                  <c:v>2</c:v>
                </c:pt>
                <c:pt idx="1">
                  <c:v>7</c:v>
                </c:pt>
                <c:pt idx="2">
                  <c:v>17</c:v>
                </c:pt>
                <c:pt idx="3">
                  <c:v>45</c:v>
                </c:pt>
                <c:pt idx="4">
                  <c:v>86</c:v>
                </c:pt>
                <c:pt idx="5">
                  <c:v>89</c:v>
                </c:pt>
                <c:pt idx="6">
                  <c:v>81</c:v>
                </c:pt>
                <c:pt idx="7">
                  <c:v>70</c:v>
                </c:pt>
                <c:pt idx="8">
                  <c:v>66</c:v>
                </c:pt>
                <c:pt idx="9">
                  <c:v>45</c:v>
                </c:pt>
                <c:pt idx="10">
                  <c:v>33</c:v>
                </c:pt>
                <c:pt idx="11">
                  <c:v>19</c:v>
                </c:pt>
                <c:pt idx="12">
                  <c:v>22</c:v>
                </c:pt>
                <c:pt idx="13">
                  <c:v>21</c:v>
                </c:pt>
                <c:pt idx="14">
                  <c:v>7</c:v>
                </c:pt>
                <c:pt idx="15">
                  <c:v>11</c:v>
                </c:pt>
                <c:pt idx="16">
                  <c:v>9</c:v>
                </c:pt>
                <c:pt idx="17">
                  <c:v>9</c:v>
                </c:pt>
                <c:pt idx="18">
                  <c:v>10</c:v>
                </c:pt>
                <c:pt idx="19">
                  <c:v>12</c:v>
                </c:pt>
                <c:pt idx="20">
                  <c:v>8</c:v>
                </c:pt>
                <c:pt idx="21">
                  <c:v>8</c:v>
                </c:pt>
                <c:pt idx="22">
                  <c:v>8</c:v>
                </c:pt>
                <c:pt idx="23">
                  <c:v>16</c:v>
                </c:pt>
                <c:pt idx="24">
                  <c:v>13</c:v>
                </c:pt>
                <c:pt idx="25">
                  <c:v>5</c:v>
                </c:pt>
                <c:pt idx="26">
                  <c:v>11</c:v>
                </c:pt>
                <c:pt idx="27">
                  <c:v>25</c:v>
                </c:pt>
                <c:pt idx="28">
                  <c:v>14</c:v>
                </c:pt>
                <c:pt idx="29">
                  <c:v>22</c:v>
                </c:pt>
                <c:pt idx="30">
                  <c:v>21</c:v>
                </c:pt>
                <c:pt idx="31">
                  <c:v>37</c:v>
                </c:pt>
                <c:pt idx="32">
                  <c:v>50</c:v>
                </c:pt>
                <c:pt idx="33">
                  <c:v>80</c:v>
                </c:pt>
                <c:pt idx="34">
                  <c:v>92</c:v>
                </c:pt>
                <c:pt idx="35">
                  <c:v>103</c:v>
                </c:pt>
                <c:pt idx="36">
                  <c:v>92</c:v>
                </c:pt>
                <c:pt idx="37">
                  <c:v>113</c:v>
                </c:pt>
                <c:pt idx="38">
                  <c:v>133</c:v>
                </c:pt>
                <c:pt idx="39">
                  <c:v>126</c:v>
                </c:pt>
                <c:pt idx="40">
                  <c:v>154</c:v>
                </c:pt>
                <c:pt idx="41">
                  <c:v>197</c:v>
                </c:pt>
                <c:pt idx="42">
                  <c:v>207</c:v>
                </c:pt>
                <c:pt idx="43">
                  <c:v>164</c:v>
                </c:pt>
                <c:pt idx="44">
                  <c:v>185</c:v>
                </c:pt>
                <c:pt idx="45">
                  <c:v>202</c:v>
                </c:pt>
                <c:pt idx="46">
                  <c:v>209</c:v>
                </c:pt>
                <c:pt idx="47">
                  <c:v>216</c:v>
                </c:pt>
                <c:pt idx="48">
                  <c:v>218</c:v>
                </c:pt>
                <c:pt idx="49">
                  <c:v>188</c:v>
                </c:pt>
                <c:pt idx="50">
                  <c:v>186</c:v>
                </c:pt>
                <c:pt idx="51">
                  <c:v>187</c:v>
                </c:pt>
                <c:pt idx="52">
                  <c:v>148</c:v>
                </c:pt>
                <c:pt idx="53">
                  <c:v>108</c:v>
                </c:pt>
                <c:pt idx="54">
                  <c:v>123</c:v>
                </c:pt>
                <c:pt idx="55">
                  <c:v>133</c:v>
                </c:pt>
                <c:pt idx="56">
                  <c:v>107</c:v>
                </c:pt>
                <c:pt idx="57">
                  <c:v>87</c:v>
                </c:pt>
                <c:pt idx="58">
                  <c:v>90</c:v>
                </c:pt>
                <c:pt idx="59">
                  <c:v>96</c:v>
                </c:pt>
                <c:pt idx="60">
                  <c:v>109</c:v>
                </c:pt>
                <c:pt idx="61">
                  <c:v>94</c:v>
                </c:pt>
                <c:pt idx="62">
                  <c:v>68</c:v>
                </c:pt>
                <c:pt idx="63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5B-484B-90CA-EF1631C87A6A}"/>
            </c:ext>
          </c:extLst>
        </c:ser>
        <c:ser>
          <c:idx val="1"/>
          <c:order val="1"/>
          <c:tx>
            <c:strRef>
              <c:f>Week_Last!$D$1</c:f>
              <c:strCache>
                <c:ptCount val="1"/>
                <c:pt idx="0">
                  <c:v>Alten_Pflegeheim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multiLvlStrRef>
              <c:f>Week_Last!$A$2:$B$65</c:f>
              <c:multiLvlStrCache>
                <c:ptCount val="64"/>
                <c:lvl>
                  <c:pt idx="0">
                    <c:v>10</c:v>
                  </c:pt>
                  <c:pt idx="1">
                    <c:v>11</c:v>
                  </c:pt>
                  <c:pt idx="2">
                    <c:v>12</c:v>
                  </c:pt>
                  <c:pt idx="3">
                    <c:v>13</c:v>
                  </c:pt>
                  <c:pt idx="4">
                    <c:v>14</c:v>
                  </c:pt>
                  <c:pt idx="5">
                    <c:v>15</c:v>
                  </c:pt>
                  <c:pt idx="6">
                    <c:v>16</c:v>
                  </c:pt>
                  <c:pt idx="7">
                    <c:v>17</c:v>
                  </c:pt>
                  <c:pt idx="8">
                    <c:v>18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22</c:v>
                  </c:pt>
                  <c:pt idx="13">
                    <c:v>23</c:v>
                  </c:pt>
                  <c:pt idx="14">
                    <c:v>24</c:v>
                  </c:pt>
                  <c:pt idx="15">
                    <c:v>25</c:v>
                  </c:pt>
                  <c:pt idx="16">
                    <c:v>26</c:v>
                  </c:pt>
                  <c:pt idx="17">
                    <c:v>27</c:v>
                  </c:pt>
                  <c:pt idx="18">
                    <c:v>28</c:v>
                  </c:pt>
                  <c:pt idx="19">
                    <c:v>29</c:v>
                  </c:pt>
                  <c:pt idx="20">
                    <c:v>30</c:v>
                  </c:pt>
                  <c:pt idx="21">
                    <c:v>31</c:v>
                  </c:pt>
                  <c:pt idx="22">
                    <c:v>32</c:v>
                  </c:pt>
                  <c:pt idx="23">
                    <c:v>33</c:v>
                  </c:pt>
                  <c:pt idx="24">
                    <c:v>34</c:v>
                  </c:pt>
                  <c:pt idx="25">
                    <c:v>35</c:v>
                  </c:pt>
                  <c:pt idx="26">
                    <c:v>36</c:v>
                  </c:pt>
                  <c:pt idx="27">
                    <c:v>37</c:v>
                  </c:pt>
                  <c:pt idx="28">
                    <c:v>38</c:v>
                  </c:pt>
                  <c:pt idx="29">
                    <c:v>39</c:v>
                  </c:pt>
                  <c:pt idx="30">
                    <c:v>40</c:v>
                  </c:pt>
                  <c:pt idx="31">
                    <c:v>41</c:v>
                  </c:pt>
                  <c:pt idx="32">
                    <c:v>42</c:v>
                  </c:pt>
                  <c:pt idx="33">
                    <c:v>43</c:v>
                  </c:pt>
                  <c:pt idx="34">
                    <c:v>44</c:v>
                  </c:pt>
                  <c:pt idx="35">
                    <c:v>45</c:v>
                  </c:pt>
                  <c:pt idx="36">
                    <c:v>46</c:v>
                  </c:pt>
                  <c:pt idx="37">
                    <c:v>47</c:v>
                  </c:pt>
                  <c:pt idx="38">
                    <c:v>48</c:v>
                  </c:pt>
                  <c:pt idx="39">
                    <c:v>49</c:v>
                  </c:pt>
                  <c:pt idx="40">
                    <c:v>50</c:v>
                  </c:pt>
                  <c:pt idx="41">
                    <c:v>51</c:v>
                  </c:pt>
                  <c:pt idx="42">
                    <c:v>52</c:v>
                  </c:pt>
                  <c:pt idx="43">
                    <c:v>53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5</c:v>
                  </c:pt>
                  <c:pt idx="49">
                    <c:v>6</c:v>
                  </c:pt>
                  <c:pt idx="50">
                    <c:v>7</c:v>
                  </c:pt>
                  <c:pt idx="51">
                    <c:v>8</c:v>
                  </c:pt>
                  <c:pt idx="52">
                    <c:v>9</c:v>
                  </c:pt>
                  <c:pt idx="53">
                    <c:v>10</c:v>
                  </c:pt>
                  <c:pt idx="54">
                    <c:v>11</c:v>
                  </c:pt>
                  <c:pt idx="55">
                    <c:v>12</c:v>
                  </c:pt>
                  <c:pt idx="56">
                    <c:v>13</c:v>
                  </c:pt>
                  <c:pt idx="57">
                    <c:v>14</c:v>
                  </c:pt>
                  <c:pt idx="58">
                    <c:v>15</c:v>
                  </c:pt>
                  <c:pt idx="59">
                    <c:v>16</c:v>
                  </c:pt>
                  <c:pt idx="60">
                    <c:v>17</c:v>
                  </c:pt>
                  <c:pt idx="61">
                    <c:v>18</c:v>
                  </c:pt>
                  <c:pt idx="62">
                    <c:v>19</c:v>
                  </c:pt>
                  <c:pt idx="63">
                    <c:v>20</c:v>
                  </c:pt>
                </c:lvl>
                <c:lvl>
                  <c:pt idx="0">
                    <c:v>2020</c:v>
                  </c:pt>
                  <c:pt idx="44">
                    <c:v>2021</c:v>
                  </c:pt>
                </c:lvl>
              </c:multiLvlStrCache>
            </c:multiLvlStrRef>
          </c:cat>
          <c:val>
            <c:numRef>
              <c:f>Week_Last!$D$2:$D$65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7</c:v>
                </c:pt>
                <c:pt idx="4">
                  <c:v>35</c:v>
                </c:pt>
                <c:pt idx="5">
                  <c:v>74</c:v>
                </c:pt>
                <c:pt idx="6">
                  <c:v>83</c:v>
                </c:pt>
                <c:pt idx="7">
                  <c:v>115</c:v>
                </c:pt>
                <c:pt idx="8">
                  <c:v>83</c:v>
                </c:pt>
                <c:pt idx="9">
                  <c:v>70</c:v>
                </c:pt>
                <c:pt idx="10">
                  <c:v>57</c:v>
                </c:pt>
                <c:pt idx="11">
                  <c:v>29</c:v>
                </c:pt>
                <c:pt idx="12">
                  <c:v>30</c:v>
                </c:pt>
                <c:pt idx="13">
                  <c:v>24</c:v>
                </c:pt>
                <c:pt idx="14">
                  <c:v>14</c:v>
                </c:pt>
                <c:pt idx="15">
                  <c:v>10</c:v>
                </c:pt>
                <c:pt idx="16">
                  <c:v>2</c:v>
                </c:pt>
                <c:pt idx="17">
                  <c:v>8</c:v>
                </c:pt>
                <c:pt idx="18">
                  <c:v>8</c:v>
                </c:pt>
                <c:pt idx="19">
                  <c:v>2</c:v>
                </c:pt>
                <c:pt idx="20">
                  <c:v>7</c:v>
                </c:pt>
                <c:pt idx="21">
                  <c:v>5</c:v>
                </c:pt>
                <c:pt idx="22">
                  <c:v>6</c:v>
                </c:pt>
                <c:pt idx="23">
                  <c:v>0</c:v>
                </c:pt>
                <c:pt idx="24">
                  <c:v>6</c:v>
                </c:pt>
                <c:pt idx="25">
                  <c:v>4</c:v>
                </c:pt>
                <c:pt idx="26">
                  <c:v>3</c:v>
                </c:pt>
                <c:pt idx="27">
                  <c:v>2</c:v>
                </c:pt>
                <c:pt idx="28">
                  <c:v>7</c:v>
                </c:pt>
                <c:pt idx="29">
                  <c:v>6</c:v>
                </c:pt>
                <c:pt idx="30">
                  <c:v>8</c:v>
                </c:pt>
                <c:pt idx="31">
                  <c:v>13</c:v>
                </c:pt>
                <c:pt idx="32">
                  <c:v>15</c:v>
                </c:pt>
                <c:pt idx="33">
                  <c:v>34</c:v>
                </c:pt>
                <c:pt idx="34">
                  <c:v>58</c:v>
                </c:pt>
                <c:pt idx="35">
                  <c:v>83</c:v>
                </c:pt>
                <c:pt idx="36">
                  <c:v>77</c:v>
                </c:pt>
                <c:pt idx="37">
                  <c:v>116</c:v>
                </c:pt>
                <c:pt idx="38">
                  <c:v>119</c:v>
                </c:pt>
                <c:pt idx="39">
                  <c:v>121</c:v>
                </c:pt>
                <c:pt idx="40">
                  <c:v>184</c:v>
                </c:pt>
                <c:pt idx="41">
                  <c:v>242</c:v>
                </c:pt>
                <c:pt idx="42">
                  <c:v>255</c:v>
                </c:pt>
                <c:pt idx="43">
                  <c:v>305</c:v>
                </c:pt>
                <c:pt idx="44">
                  <c:v>357</c:v>
                </c:pt>
                <c:pt idx="45">
                  <c:v>398</c:v>
                </c:pt>
                <c:pt idx="46">
                  <c:v>401</c:v>
                </c:pt>
                <c:pt idx="47">
                  <c:v>427</c:v>
                </c:pt>
                <c:pt idx="48">
                  <c:v>310</c:v>
                </c:pt>
                <c:pt idx="49">
                  <c:v>236</c:v>
                </c:pt>
                <c:pt idx="50">
                  <c:v>201</c:v>
                </c:pt>
                <c:pt idx="51">
                  <c:v>180</c:v>
                </c:pt>
                <c:pt idx="52">
                  <c:v>106</c:v>
                </c:pt>
                <c:pt idx="53">
                  <c:v>72</c:v>
                </c:pt>
                <c:pt idx="54">
                  <c:v>72</c:v>
                </c:pt>
                <c:pt idx="55">
                  <c:v>72</c:v>
                </c:pt>
                <c:pt idx="56">
                  <c:v>89</c:v>
                </c:pt>
                <c:pt idx="57">
                  <c:v>60</c:v>
                </c:pt>
                <c:pt idx="58">
                  <c:v>52</c:v>
                </c:pt>
                <c:pt idx="59">
                  <c:v>59</c:v>
                </c:pt>
                <c:pt idx="60">
                  <c:v>56</c:v>
                </c:pt>
                <c:pt idx="61">
                  <c:v>62</c:v>
                </c:pt>
                <c:pt idx="62">
                  <c:v>54</c:v>
                </c:pt>
                <c:pt idx="63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5B-484B-90CA-EF1631C87A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4978560"/>
        <c:axId val="654971344"/>
      </c:lineChart>
      <c:catAx>
        <c:axId val="65497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4971344"/>
        <c:crosses val="autoZero"/>
        <c:auto val="1"/>
        <c:lblAlgn val="ctr"/>
        <c:lblOffset val="100"/>
        <c:noMultiLvlLbl val="0"/>
      </c:catAx>
      <c:valAx>
        <c:axId val="654971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4978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20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16</c:v>
                </c:pt>
              </c:strCache>
            </c:strRef>
          </c:tx>
          <c:spPr>
            <a:solidFill>
              <a:schemeClr val="accent5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Epicurve_noso_TOP!$D$2:$D$66</c:f>
              <c:numCache>
                <c:formatCode>General</c:formatCode>
                <c:ptCount val="65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62</c:v>
                </c:pt>
                <c:pt idx="4">
                  <c:v>124</c:v>
                </c:pt>
                <c:pt idx="5">
                  <c:v>146</c:v>
                </c:pt>
                <c:pt idx="6">
                  <c:v>102</c:v>
                </c:pt>
                <c:pt idx="7">
                  <c:v>47</c:v>
                </c:pt>
                <c:pt idx="8">
                  <c:v>37</c:v>
                </c:pt>
                <c:pt idx="9">
                  <c:v>27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11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34</c:v>
                </c:pt>
                <c:pt idx="32">
                  <c:v>54</c:v>
                </c:pt>
                <c:pt idx="33">
                  <c:v>77</c:v>
                </c:pt>
                <c:pt idx="34">
                  <c:v>124</c:v>
                </c:pt>
                <c:pt idx="35">
                  <c:v>142</c:v>
                </c:pt>
                <c:pt idx="36">
                  <c:v>144</c:v>
                </c:pt>
                <c:pt idx="37">
                  <c:v>128</c:v>
                </c:pt>
                <c:pt idx="38">
                  <c:v>176</c:v>
                </c:pt>
                <c:pt idx="39">
                  <c:v>140</c:v>
                </c:pt>
                <c:pt idx="40">
                  <c:v>210</c:v>
                </c:pt>
                <c:pt idx="41">
                  <c:v>220</c:v>
                </c:pt>
                <c:pt idx="42">
                  <c:v>248</c:v>
                </c:pt>
                <c:pt idx="43">
                  <c:v>170</c:v>
                </c:pt>
                <c:pt idx="44">
                  <c:v>149</c:v>
                </c:pt>
                <c:pt idx="45">
                  <c:v>193</c:v>
                </c:pt>
                <c:pt idx="46">
                  <c:v>200</c:v>
                </c:pt>
                <c:pt idx="47">
                  <c:v>202</c:v>
                </c:pt>
                <c:pt idx="48">
                  <c:v>168</c:v>
                </c:pt>
                <c:pt idx="49">
                  <c:v>160</c:v>
                </c:pt>
                <c:pt idx="50">
                  <c:v>145</c:v>
                </c:pt>
                <c:pt idx="51">
                  <c:v>145</c:v>
                </c:pt>
                <c:pt idx="52">
                  <c:v>121</c:v>
                </c:pt>
                <c:pt idx="53">
                  <c:v>101</c:v>
                </c:pt>
                <c:pt idx="54">
                  <c:v>85</c:v>
                </c:pt>
                <c:pt idx="55">
                  <c:v>99</c:v>
                </c:pt>
                <c:pt idx="56">
                  <c:v>102</c:v>
                </c:pt>
                <c:pt idx="57">
                  <c:v>75</c:v>
                </c:pt>
                <c:pt idx="58">
                  <c:v>74</c:v>
                </c:pt>
                <c:pt idx="59">
                  <c:v>59</c:v>
                </c:pt>
                <c:pt idx="60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A4-4BCC-8932-C2AFCDB56956}"/>
            </c:ext>
          </c:extLst>
        </c:ser>
        <c:ser>
          <c:idx val="1"/>
          <c:order val="1"/>
          <c:tx>
            <c:strRef>
              <c:f>Epicurve_noso_TOP!$I$1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Epicurve_noso_TOP!$I$2:$I$63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2</c:v>
                </c:pt>
                <c:pt idx="53">
                  <c:v>1</c:v>
                </c:pt>
                <c:pt idx="54">
                  <c:v>2</c:v>
                </c:pt>
                <c:pt idx="55">
                  <c:v>1</c:v>
                </c:pt>
                <c:pt idx="56">
                  <c:v>1</c:v>
                </c:pt>
                <c:pt idx="57">
                  <c:v>2</c:v>
                </c:pt>
                <c:pt idx="58">
                  <c:v>4</c:v>
                </c:pt>
                <c:pt idx="59">
                  <c:v>10</c:v>
                </c:pt>
                <c:pt idx="60">
                  <c:v>40</c:v>
                </c:pt>
                <c:pt idx="6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A4-4BCC-8932-C2AFCDB56956}"/>
            </c:ext>
          </c:extLst>
        </c:ser>
        <c:ser>
          <c:idx val="4"/>
          <c:order val="2"/>
          <c:tx>
            <c:strRef>
              <c:f>Epicurve_noso_TOP!$J$1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chemeClr val="accent5">
                <a:shade val="5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Epicurve_noso_TOP!$J$2:$J$64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4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1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1</c:v>
                </c:pt>
                <c:pt idx="57">
                  <c:v>2</c:v>
                </c:pt>
                <c:pt idx="58">
                  <c:v>1</c:v>
                </c:pt>
                <c:pt idx="59">
                  <c:v>6</c:v>
                </c:pt>
                <c:pt idx="60">
                  <c:v>13</c:v>
                </c:pt>
                <c:pt idx="61">
                  <c:v>46</c:v>
                </c:pt>
                <c:pt idx="6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A4-4BCC-8932-C2AFCDB56956}"/>
            </c:ext>
          </c:extLst>
        </c:ser>
        <c:ser>
          <c:idx val="3"/>
          <c:order val="3"/>
          <c:tx>
            <c:strRef>
              <c:f>Epicurve_noso_TOP!$K$1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Epicurve_noso_TOP!$K$2:$K$65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0</c:v>
                </c:pt>
                <c:pt idx="54">
                  <c:v>1</c:v>
                </c:pt>
                <c:pt idx="55">
                  <c:v>1</c:v>
                </c:pt>
                <c:pt idx="56">
                  <c:v>3</c:v>
                </c:pt>
                <c:pt idx="57">
                  <c:v>0</c:v>
                </c:pt>
                <c:pt idx="58">
                  <c:v>0</c:v>
                </c:pt>
                <c:pt idx="59">
                  <c:v>3</c:v>
                </c:pt>
                <c:pt idx="60">
                  <c:v>9</c:v>
                </c:pt>
                <c:pt idx="61">
                  <c:v>19</c:v>
                </c:pt>
                <c:pt idx="62">
                  <c:v>24</c:v>
                </c:pt>
                <c:pt idx="6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A4-4BCC-8932-C2AFCDB56956}"/>
            </c:ext>
          </c:extLst>
        </c:ser>
        <c:ser>
          <c:idx val="2"/>
          <c:order val="4"/>
          <c:tx>
            <c:strRef>
              <c:f>Epicurve_noso_TOP!$L$1</c:f>
              <c:strCache>
                <c:ptCount val="1"/>
                <c:pt idx="0">
                  <c:v>Neu übermittelt in KW 20</c:v>
                </c:pt>
              </c:strCache>
            </c:strRef>
          </c:tx>
          <c:spPr>
            <a:solidFill>
              <a:srgbClr val="4F81BD">
                <a:lumMod val="20000"/>
                <a:lumOff val="80000"/>
              </a:srgb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Epicurve_noso_TOP!$A$2:$B$66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Epicurve_noso_TOP!$L$2:$L$66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0</c:v>
                </c:pt>
                <c:pt idx="38">
                  <c:v>2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2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2</c:v>
                </c:pt>
                <c:pt idx="61">
                  <c:v>4</c:v>
                </c:pt>
                <c:pt idx="62">
                  <c:v>6</c:v>
                </c:pt>
                <c:pt idx="63">
                  <c:v>16</c:v>
                </c:pt>
                <c:pt idx="6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A4-4BCC-8932-C2AFCDB569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  <c:extLst/>
      </c:barChart>
      <c:catAx>
        <c:axId val="65934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20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16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Epivurve_care_TOP!$D$2:$D$66</c:f>
              <c:numCache>
                <c:formatCode>General</c:formatCode>
                <c:ptCount val="65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121</c:v>
                </c:pt>
                <c:pt idx="5">
                  <c:v>191</c:v>
                </c:pt>
                <c:pt idx="6">
                  <c:v>115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16</c:v>
                </c:pt>
                <c:pt idx="32">
                  <c:v>37</c:v>
                </c:pt>
                <c:pt idx="33">
                  <c:v>88</c:v>
                </c:pt>
                <c:pt idx="34">
                  <c:v>152</c:v>
                </c:pt>
                <c:pt idx="35">
                  <c:v>176</c:v>
                </c:pt>
                <c:pt idx="36">
                  <c:v>219</c:v>
                </c:pt>
                <c:pt idx="37">
                  <c:v>249</c:v>
                </c:pt>
                <c:pt idx="38">
                  <c:v>278</c:v>
                </c:pt>
                <c:pt idx="39">
                  <c:v>264</c:v>
                </c:pt>
                <c:pt idx="40">
                  <c:v>287</c:v>
                </c:pt>
                <c:pt idx="41">
                  <c:v>352</c:v>
                </c:pt>
                <c:pt idx="42">
                  <c:v>382</c:v>
                </c:pt>
                <c:pt idx="43">
                  <c:v>320</c:v>
                </c:pt>
                <c:pt idx="44">
                  <c:v>310</c:v>
                </c:pt>
                <c:pt idx="45">
                  <c:v>288</c:v>
                </c:pt>
                <c:pt idx="46">
                  <c:v>238</c:v>
                </c:pt>
                <c:pt idx="47">
                  <c:v>176</c:v>
                </c:pt>
                <c:pt idx="48">
                  <c:v>142</c:v>
                </c:pt>
                <c:pt idx="49">
                  <c:v>102</c:v>
                </c:pt>
                <c:pt idx="50">
                  <c:v>56</c:v>
                </c:pt>
                <c:pt idx="51">
                  <c:v>80</c:v>
                </c:pt>
                <c:pt idx="52">
                  <c:v>46</c:v>
                </c:pt>
                <c:pt idx="53">
                  <c:v>45</c:v>
                </c:pt>
                <c:pt idx="54">
                  <c:v>61</c:v>
                </c:pt>
                <c:pt idx="55">
                  <c:v>54</c:v>
                </c:pt>
                <c:pt idx="56">
                  <c:v>64</c:v>
                </c:pt>
                <c:pt idx="57">
                  <c:v>52</c:v>
                </c:pt>
                <c:pt idx="58">
                  <c:v>34</c:v>
                </c:pt>
                <c:pt idx="59">
                  <c:v>39</c:v>
                </c:pt>
                <c:pt idx="6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834-A00D-05A46D4B57F1}"/>
            </c:ext>
          </c:extLst>
        </c:ser>
        <c:ser>
          <c:idx val="2"/>
          <c:order val="1"/>
          <c:tx>
            <c:strRef>
              <c:f>Epivurve_care_TOP!$I$1</c:f>
              <c:strCache>
                <c:ptCount val="1"/>
                <c:pt idx="0">
                  <c:v>Neu übermittelt in KW 17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Epivurve_care_TOP!$I$2:$I$63</c:f>
              <c:numCache>
                <c:formatCode>General</c:formatCode>
                <c:ptCount val="6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1</c:v>
                </c:pt>
                <c:pt idx="53">
                  <c:v>0</c:v>
                </c:pt>
                <c:pt idx="54">
                  <c:v>0</c:v>
                </c:pt>
                <c:pt idx="55">
                  <c:v>3</c:v>
                </c:pt>
                <c:pt idx="56">
                  <c:v>2</c:v>
                </c:pt>
                <c:pt idx="57">
                  <c:v>0</c:v>
                </c:pt>
                <c:pt idx="58">
                  <c:v>4</c:v>
                </c:pt>
                <c:pt idx="59">
                  <c:v>9</c:v>
                </c:pt>
                <c:pt idx="60">
                  <c:v>16</c:v>
                </c:pt>
                <c:pt idx="6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BB-4834-A00D-05A46D4B57F1}"/>
            </c:ext>
          </c:extLst>
        </c:ser>
        <c:ser>
          <c:idx val="4"/>
          <c:order val="2"/>
          <c:tx>
            <c:strRef>
              <c:f>Epivurve_care_TOP!$J$1</c:f>
              <c:strCache>
                <c:ptCount val="1"/>
                <c:pt idx="0">
                  <c:v>Neu übermittelt in KW 18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Epivurve_care_TOP!$J$2:$J$64</c:f>
              <c:numCache>
                <c:formatCode>General</c:formatCode>
                <c:ptCount val="6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1</c:v>
                </c:pt>
                <c:pt idx="35">
                  <c:v>1</c:v>
                </c:pt>
                <c:pt idx="36">
                  <c:v>3</c:v>
                </c:pt>
                <c:pt idx="37">
                  <c:v>0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4</c:v>
                </c:pt>
                <c:pt idx="43">
                  <c:v>4</c:v>
                </c:pt>
                <c:pt idx="44">
                  <c:v>3</c:v>
                </c:pt>
                <c:pt idx="45">
                  <c:v>3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4</c:v>
                </c:pt>
                <c:pt idx="58">
                  <c:v>0</c:v>
                </c:pt>
                <c:pt idx="59">
                  <c:v>4</c:v>
                </c:pt>
                <c:pt idx="60">
                  <c:v>5</c:v>
                </c:pt>
                <c:pt idx="61">
                  <c:v>15</c:v>
                </c:pt>
                <c:pt idx="6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834-A00D-05A46D4B57F1}"/>
            </c:ext>
          </c:extLst>
        </c:ser>
        <c:ser>
          <c:idx val="3"/>
          <c:order val="3"/>
          <c:tx>
            <c:strRef>
              <c:f>Epivurve_care_TOP!$K$1</c:f>
              <c:strCache>
                <c:ptCount val="1"/>
                <c:pt idx="0">
                  <c:v>Neu übermittelt in KW 19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Epivurve_care_TOP!$K$2:$K$65</c:f>
              <c:numCache>
                <c:formatCode>General</c:formatCode>
                <c:ptCount val="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0</c:v>
                </c:pt>
                <c:pt idx="41">
                  <c:v>1</c:v>
                </c:pt>
                <c:pt idx="42">
                  <c:v>1</c:v>
                </c:pt>
                <c:pt idx="43">
                  <c:v>2</c:v>
                </c:pt>
                <c:pt idx="44">
                  <c:v>2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4</c:v>
                </c:pt>
                <c:pt idx="61">
                  <c:v>6</c:v>
                </c:pt>
                <c:pt idx="62">
                  <c:v>13</c:v>
                </c:pt>
                <c:pt idx="6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BB-4834-A00D-05A46D4B57F1}"/>
            </c:ext>
          </c:extLst>
        </c:ser>
        <c:ser>
          <c:idx val="1"/>
          <c:order val="4"/>
          <c:tx>
            <c:strRef>
              <c:f>Epivurve_care_TOP!$L$1</c:f>
              <c:strCache>
                <c:ptCount val="1"/>
                <c:pt idx="0">
                  <c:v>Neu übermittelt in KW 20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Epivurve_care_TOP!$A$2:$B$66</c:f>
              <c:multiLvlStrCache>
                <c:ptCount val="65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  <c:pt idx="58">
                    <c:v>14</c:v>
                  </c:pt>
                  <c:pt idx="59">
                    <c:v>15</c:v>
                  </c:pt>
                  <c:pt idx="60">
                    <c:v>16</c:v>
                  </c:pt>
                  <c:pt idx="61">
                    <c:v>17</c:v>
                  </c:pt>
                  <c:pt idx="62">
                    <c:v>18</c:v>
                  </c:pt>
                  <c:pt idx="63">
                    <c:v>19</c:v>
                  </c:pt>
                  <c:pt idx="64">
                    <c:v>20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Epivurve_care_TOP!$L$2:$L$66</c:f>
              <c:numCache>
                <c:formatCode>General</c:formatCode>
                <c:ptCount val="6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2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2</c:v>
                </c:pt>
                <c:pt idx="40">
                  <c:v>2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2</c:v>
                </c:pt>
                <c:pt idx="56">
                  <c:v>1</c:v>
                </c:pt>
                <c:pt idx="57">
                  <c:v>1</c:v>
                </c:pt>
                <c:pt idx="58">
                  <c:v>2</c:v>
                </c:pt>
                <c:pt idx="59">
                  <c:v>1</c:v>
                </c:pt>
                <c:pt idx="60">
                  <c:v>3</c:v>
                </c:pt>
                <c:pt idx="61">
                  <c:v>2</c:v>
                </c:pt>
                <c:pt idx="62">
                  <c:v>5</c:v>
                </c:pt>
                <c:pt idx="63">
                  <c:v>11</c:v>
                </c:pt>
                <c:pt idx="6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BB-4834-A00D-05A46D4B57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  <c:extLst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26/05/2021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25.05.21</a:t>
            </a:r>
            <a:endParaRPr lang="de-DE" b="0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590A09FF-377D-482F-98C6-CF13F72C6B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139952" y="-1"/>
            <a:ext cx="5004048" cy="3156723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1" name="Picture">
            <a:extLst>
              <a:ext uri="{FF2B5EF4-FFF2-40B4-BE49-F238E27FC236}">
                <a16:creationId xmlns:a16="http://schemas.microsoft.com/office/drawing/2014/main" id="{8A392031-AD9D-437A-8486-B3DB30D25A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6144" y="3156723"/>
            <a:ext cx="6130032" cy="3701277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12183"/>
            <a:ext cx="7920880" cy="944609"/>
          </a:xfrm>
        </p:spPr>
        <p:txBody>
          <a:bodyPr/>
          <a:lstStyle/>
          <a:p>
            <a:r>
              <a:rPr lang="de-DE" dirty="0"/>
              <a:t>Anzahl der Personen mit SARS-CoV-2-PCR-Testung pro 100.000 Einwohner nach Altersgruppe/KW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25.05.2021</a:t>
            </a:r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4745AFA0-1CA6-4F32-B62A-69C00C37FD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04266" y="2204864"/>
            <a:ext cx="7238596" cy="4608512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716016" y="3058688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D0431A6-DCCC-4BFC-AA0F-053838472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7983646" cy="874368"/>
          </a:xfrm>
        </p:spPr>
        <p:txBody>
          <a:bodyPr/>
          <a:lstStyle/>
          <a:p>
            <a:r>
              <a:rPr lang="de-DE" dirty="0" err="1"/>
              <a:t>Positivenanteile</a:t>
            </a:r>
            <a:r>
              <a:rPr lang="de-DE" dirty="0"/>
              <a:t> nach Altersgruppe/KW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25.05.2021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10C79912-E0B2-4CEE-AAB9-A926BECBF3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457200" y="1710633"/>
            <a:ext cx="7643192" cy="503073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2307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7586F53-4CAB-44C2-B30F-3950E174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826440"/>
            <a:ext cx="7983646" cy="874368"/>
          </a:xfrm>
        </p:spPr>
        <p:txBody>
          <a:bodyPr/>
          <a:lstStyle/>
          <a:p>
            <a:r>
              <a:rPr lang="de-DE" dirty="0"/>
              <a:t>Anzahl positive Testungen pro 100.000 Einwohner nach Altersgruppe/KW</a:t>
            </a:r>
            <a:br>
              <a:rPr lang="de-DE" dirty="0"/>
            </a:br>
            <a:r>
              <a:rPr lang="fr-FR" b="0" dirty="0" err="1"/>
              <a:t>Datenstand</a:t>
            </a:r>
            <a:r>
              <a:rPr lang="fr-FR" b="0" dirty="0"/>
              <a:t> 25.05.2021</a:t>
            </a:r>
            <a:br>
              <a:rPr lang="de-DE" dirty="0"/>
            </a:br>
            <a:endParaRPr lang="de-DE" dirty="0"/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206B9C76-BD75-4631-984F-876F2F9FEE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11560" y="1844824"/>
            <a:ext cx="7704856" cy="4935111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40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7BF60380-DA75-4B7E-9C04-53F8D107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C5D8147-DB26-4D74-BF8E-E1C660C2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52"/>
            <a:ext cx="7983646" cy="874368"/>
          </a:xfrm>
        </p:spPr>
        <p:txBody>
          <a:bodyPr/>
          <a:lstStyle/>
          <a:p>
            <a:r>
              <a:rPr lang="de-DE" dirty="0"/>
              <a:t>Aktive Ausbrüche im Gesundheitswesen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68094C0-4526-4FD0-9ABA-91CB70CEB4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8621691"/>
              </p:ext>
            </p:extLst>
          </p:nvPr>
        </p:nvGraphicFramePr>
        <p:xfrm>
          <a:off x="457200" y="980728"/>
          <a:ext cx="7355160" cy="49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9B9EFDBD-FB01-407A-A007-BB6863BE5698}"/>
              </a:ext>
            </a:extLst>
          </p:cNvPr>
          <p:cNvSpPr txBox="1"/>
          <p:nvPr/>
        </p:nvSpPr>
        <p:spPr>
          <a:xfrm>
            <a:off x="457200" y="5879013"/>
            <a:ext cx="12623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aktive Ausbrüche in Alten- und Pflegeheimen: 45 (Vorwoche: 54)</a:t>
            </a:r>
          </a:p>
          <a:p>
            <a:r>
              <a:rPr lang="de-DE" dirty="0"/>
              <a:t>aktive nosokomiale Ausbrüche: 33 (Vorwoche: 68)</a:t>
            </a:r>
          </a:p>
        </p:txBody>
      </p:sp>
    </p:spTree>
    <p:extLst>
      <p:ext uri="{BB962C8B-B14F-4D97-AF65-F5344CB8AC3E}">
        <p14:creationId xmlns:p14="http://schemas.microsoft.com/office/powerpoint/2010/main" val="183370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756772"/>
              </p:ext>
            </p:extLst>
          </p:nvPr>
        </p:nvGraphicFramePr>
        <p:xfrm>
          <a:off x="4500742" y="1268760"/>
          <a:ext cx="4200994" cy="5452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3950631"/>
              </p:ext>
            </p:extLst>
          </p:nvPr>
        </p:nvGraphicFramePr>
        <p:xfrm>
          <a:off x="107504" y="1135015"/>
          <a:ext cx="4393238" cy="558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Bildschirmpräsentation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25.05.21</vt:lpstr>
      <vt:lpstr>Anzahl der Personen mit SARS-CoV-2-PCR-Testung pro 100.000 Einwohner nach Altersgruppe/KW Datenstand 25.05.2021</vt:lpstr>
      <vt:lpstr>Positivenanteile nach Altersgruppe/KW Datenstand 25.05.2021  </vt:lpstr>
      <vt:lpstr>Anzahl positive Testungen pro 100.000 Einwohner nach Altersgruppe/KW Datenstand 25.05.2021 </vt:lpstr>
      <vt:lpstr>Aktive Ausbrüche im Gesundheitswesen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Haller, Sebastian</cp:lastModifiedBy>
  <cp:revision>308</cp:revision>
  <dcterms:created xsi:type="dcterms:W3CDTF">2020-01-21T10:42:53Z</dcterms:created>
  <dcterms:modified xsi:type="dcterms:W3CDTF">2021-05-26T07:21:57Z</dcterms:modified>
</cp:coreProperties>
</file>