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51" d="100"/>
          <a:sy n="51" d="100"/>
        </p:scale>
        <p:origin x="9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26.05.2021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15516" y="5373216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Mehr Testungen durchgeführt, aber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gesunken (5,82 %)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4121934-8170-4930-BE79-E041A4F6B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90" y="1556792"/>
            <a:ext cx="8741002" cy="367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539552" y="54850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3D68BF-2703-406A-BD9B-056DB233AB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450"/>
          <a:stretch/>
        </p:blipFill>
        <p:spPr>
          <a:xfrm>
            <a:off x="0" y="908720"/>
            <a:ext cx="9144000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7A55DA8-2629-4CA3-9D98-30289FF98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301437"/>
              </p:ext>
            </p:extLst>
          </p:nvPr>
        </p:nvGraphicFramePr>
        <p:xfrm>
          <a:off x="457200" y="836712"/>
          <a:ext cx="8229599" cy="5380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328">
                  <a:extLst>
                    <a:ext uri="{9D8B030D-6E8A-4147-A177-3AD203B41FA5}">
                      <a16:colId xmlns:a16="http://schemas.microsoft.com/office/drawing/2014/main" val="1666470882"/>
                    </a:ext>
                  </a:extLst>
                </a:gridCol>
                <a:gridCol w="859797">
                  <a:extLst>
                    <a:ext uri="{9D8B030D-6E8A-4147-A177-3AD203B41FA5}">
                      <a16:colId xmlns:a16="http://schemas.microsoft.com/office/drawing/2014/main" val="2072482383"/>
                    </a:ext>
                  </a:extLst>
                </a:gridCol>
                <a:gridCol w="777458">
                  <a:extLst>
                    <a:ext uri="{9D8B030D-6E8A-4147-A177-3AD203B41FA5}">
                      <a16:colId xmlns:a16="http://schemas.microsoft.com/office/drawing/2014/main" val="4081452315"/>
                    </a:ext>
                  </a:extLst>
                </a:gridCol>
                <a:gridCol w="778324">
                  <a:extLst>
                    <a:ext uri="{9D8B030D-6E8A-4147-A177-3AD203B41FA5}">
                      <a16:colId xmlns:a16="http://schemas.microsoft.com/office/drawing/2014/main" val="1707620059"/>
                    </a:ext>
                  </a:extLst>
                </a:gridCol>
                <a:gridCol w="778324">
                  <a:extLst>
                    <a:ext uri="{9D8B030D-6E8A-4147-A177-3AD203B41FA5}">
                      <a16:colId xmlns:a16="http://schemas.microsoft.com/office/drawing/2014/main" val="3602330564"/>
                    </a:ext>
                  </a:extLst>
                </a:gridCol>
                <a:gridCol w="695984">
                  <a:extLst>
                    <a:ext uri="{9D8B030D-6E8A-4147-A177-3AD203B41FA5}">
                      <a16:colId xmlns:a16="http://schemas.microsoft.com/office/drawing/2014/main" val="1593194347"/>
                    </a:ext>
                  </a:extLst>
                </a:gridCol>
                <a:gridCol w="696850">
                  <a:extLst>
                    <a:ext uri="{9D8B030D-6E8A-4147-A177-3AD203B41FA5}">
                      <a16:colId xmlns:a16="http://schemas.microsoft.com/office/drawing/2014/main" val="1584437065"/>
                    </a:ext>
                  </a:extLst>
                </a:gridCol>
                <a:gridCol w="696850">
                  <a:extLst>
                    <a:ext uri="{9D8B030D-6E8A-4147-A177-3AD203B41FA5}">
                      <a16:colId xmlns:a16="http://schemas.microsoft.com/office/drawing/2014/main" val="1487695425"/>
                    </a:ext>
                  </a:extLst>
                </a:gridCol>
                <a:gridCol w="695984">
                  <a:extLst>
                    <a:ext uri="{9D8B030D-6E8A-4147-A177-3AD203B41FA5}">
                      <a16:colId xmlns:a16="http://schemas.microsoft.com/office/drawing/2014/main" val="2672619909"/>
                    </a:ext>
                  </a:extLst>
                </a:gridCol>
                <a:gridCol w="696850">
                  <a:extLst>
                    <a:ext uri="{9D8B030D-6E8A-4147-A177-3AD203B41FA5}">
                      <a16:colId xmlns:a16="http://schemas.microsoft.com/office/drawing/2014/main" val="1990016700"/>
                    </a:ext>
                  </a:extLst>
                </a:gridCol>
                <a:gridCol w="696850">
                  <a:extLst>
                    <a:ext uri="{9D8B030D-6E8A-4147-A177-3AD203B41FA5}">
                      <a16:colId xmlns:a16="http://schemas.microsoft.com/office/drawing/2014/main" val="3959513135"/>
                    </a:ext>
                  </a:extLst>
                </a:gridCol>
              </a:tblGrid>
              <a:tr h="4097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KW 2021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Meldende Labore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Tests auf 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 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VOC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B.1.1.7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B.1.351 </a:t>
                      </a:r>
                      <a:br>
                        <a:rPr lang="de-DE" sz="1000">
                          <a:effectLst/>
                        </a:rPr>
                      </a:b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P.1 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483860"/>
                  </a:ext>
                </a:extLst>
              </a:tr>
              <a:tr h="27665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Anzahl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Anteil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2917369057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16601879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3.344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2813404376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30.449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1.537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783587627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26.849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2.105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1.931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3396626164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33.943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6.380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5.978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2767224667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29.770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7.935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7.698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755610803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45.581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18.763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18.224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089268427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36.157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20.081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19.687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616752344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56.977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36.776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36.224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444056343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62.505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45.209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44.580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4041082754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87.987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69.874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69.057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275070285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75.623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62.965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83,3%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62.318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617716716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78.113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67.330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86,2%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66.585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3525418104"/>
                  </a:ext>
                </a:extLst>
              </a:tr>
              <a:tr h="429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108.316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97.729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90,2%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96.855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143542010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99.274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90.789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89.999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3068047122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86.666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78.350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90,4%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77.727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2298134404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138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76375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70235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92,0%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69580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3226154433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19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54274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49753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91,7%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49346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90,9%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4066196978"/>
                  </a:ext>
                </a:extLst>
              </a:tr>
              <a:tr h="236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20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43.155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39.107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38.801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89,6%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224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0,5%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</a:t>
                      </a:r>
                      <a:endParaRPr lang="de-DE" sz="11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0,2%</a:t>
                      </a:r>
                      <a:endParaRPr lang="de-DE" sz="11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88" marR="42688" marT="0" marB="0" anchor="ctr"/>
                </a:tc>
                <a:extLst>
                  <a:ext uri="{0D108BD9-81ED-4DB2-BD59-A6C34878D82A}">
                    <a16:rowId xmlns:a16="http://schemas.microsoft.com/office/drawing/2014/main" val="317611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050489" cy="1143000"/>
          </a:xfrm>
        </p:spPr>
        <p:txBody>
          <a:bodyPr>
            <a:noAutofit/>
          </a:bodyPr>
          <a:lstStyle/>
          <a:p>
            <a:r>
              <a:rPr lang="de-DE" sz="2400" dirty="0"/>
              <a:t>AG-POCT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365 Einrichtungen 850.771  AG-POCT erfasst, 1265 positiv (0,15%), davon 1081 (85,5%) in PCR gegangen, davon 593 (54,85%) als positiv bestätigt übermittelt. 3856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6664547" y="1547664"/>
            <a:ext cx="22906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Stationäre Pflege übermittelt weniger oder testet weniger? </a:t>
            </a:r>
          </a:p>
          <a:p>
            <a:endParaRPr lang="de-DE" sz="1400" dirty="0"/>
          </a:p>
          <a:p>
            <a:r>
              <a:rPr lang="de-DE" sz="1400" dirty="0"/>
              <a:t>-&gt; In letzter Woche Nachfrage bei 65 Einrichtungen, die in den letzten 1 - 5 Wochen nicht eingegeben haben </a:t>
            </a:r>
          </a:p>
          <a:p>
            <a:r>
              <a:rPr lang="de-DE" sz="1400" dirty="0"/>
              <a:t>-&gt; 12 Rückmeldungen </a:t>
            </a:r>
          </a:p>
          <a:p>
            <a:endParaRPr lang="de-DE" sz="1400" dirty="0"/>
          </a:p>
          <a:p>
            <a:r>
              <a:rPr lang="de-DE" sz="1400" dirty="0"/>
              <a:t>Gründe hauptsächlich </a:t>
            </a:r>
            <a:r>
              <a:rPr lang="de-DE" sz="1400" dirty="0" err="1"/>
              <a:t>eintragetechnischer</a:t>
            </a:r>
            <a:r>
              <a:rPr lang="de-DE" sz="1400" dirty="0"/>
              <a:t> Natur (falsche ID, keine Zeit, keine Eintragung weil  Daten nicht veröffentlicht werden, hoher Aufwand, Fehlermeldung)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52CF110-EF97-49C8-BA7D-DDE43E564B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88" y="404664"/>
            <a:ext cx="6275039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Bildschirmpräsentation (4:3)</PresentationFormat>
  <Paragraphs>239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  <vt:lpstr>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147</cp:revision>
  <dcterms:created xsi:type="dcterms:W3CDTF">2020-11-18T09:03:03Z</dcterms:created>
  <dcterms:modified xsi:type="dcterms:W3CDTF">2021-05-26T08:17:38Z</dcterms:modified>
</cp:coreProperties>
</file>