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1" r:id="rId2"/>
    <p:sldId id="326" r:id="rId3"/>
    <p:sldId id="323" r:id="rId4"/>
    <p:sldId id="324" r:id="rId5"/>
    <p:sldId id="327" r:id="rId6"/>
    <p:sldId id="328" r:id="rId7"/>
    <p:sldId id="325" r:id="rId8"/>
    <p:sldId id="293" r:id="rId9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EF2D903-ADCE-4D2E-9182-5A01977BD103}">
          <p14:sldIdLst>
            <p14:sldId id="281"/>
            <p14:sldId id="326"/>
            <p14:sldId id="323"/>
            <p14:sldId id="324"/>
            <p14:sldId id="327"/>
            <p14:sldId id="328"/>
            <p14:sldId id="325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ger, Iris" initials="H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3883" autoAdjust="0"/>
  </p:normalViewPr>
  <p:slideViewPr>
    <p:cSldViewPr snapToGrid="0" snapToObjects="1">
      <p:cViewPr>
        <p:scale>
          <a:sx n="70" d="100"/>
          <a:sy n="70" d="100"/>
        </p:scale>
        <p:origin x="1268" y="3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32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53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61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15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064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9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13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 February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 February 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 February 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 February 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 February 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 February 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18 February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IPPPR Report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28 May 2021</a:t>
            </a:r>
          </a:p>
          <a:p>
            <a:r>
              <a:rPr lang="en-US" b="1" i="1" dirty="0" err="1"/>
              <a:t>Krisenstab</a:t>
            </a:r>
            <a:r>
              <a:rPr lang="en-US" b="1" i="1" dirty="0"/>
              <a:t> RKI</a:t>
            </a:r>
            <a:r>
              <a:rPr lang="en-US" i="1" dirty="0"/>
              <a:t>	</a:t>
            </a:r>
            <a:endParaRPr lang="de-DE" i="1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1272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7200" y="1211854"/>
            <a:ext cx="8191042" cy="355153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Established in July 2020 by WHO DG to carry out an impartial, independent and comprehensive evaluation of the WHO-coordinated  international  health response to COVID-19</a:t>
            </a:r>
          </a:p>
          <a:p>
            <a:pPr>
              <a:spcAft>
                <a:spcPts val="600"/>
              </a:spcAft>
            </a:pPr>
            <a:r>
              <a:rPr lang="en-US" dirty="0"/>
              <a:t>Active: September 2020 to May 2021</a:t>
            </a:r>
          </a:p>
          <a:p>
            <a:pPr>
              <a:spcAft>
                <a:spcPts val="600"/>
              </a:spcAft>
            </a:pPr>
            <a:r>
              <a:rPr lang="en-US" dirty="0"/>
              <a:t>“The mission of the Independent Panel is to provide an</a:t>
            </a:r>
            <a:br>
              <a:rPr lang="en-US" dirty="0"/>
            </a:br>
            <a:r>
              <a:rPr lang="en-US" dirty="0"/>
              <a:t>evidence-based path for the future, grounded in lessons</a:t>
            </a:r>
            <a:br>
              <a:rPr lang="en-US" dirty="0"/>
            </a:br>
            <a:r>
              <a:rPr lang="en-US" dirty="0"/>
              <a:t>of the present and the past to ensure countries and</a:t>
            </a:r>
            <a:br>
              <a:rPr lang="en-US" dirty="0"/>
            </a:br>
            <a:r>
              <a:rPr lang="en-US" dirty="0"/>
              <a:t>global institutions, including specifically WHO, effectively</a:t>
            </a:r>
            <a:br>
              <a:rPr lang="en-US" dirty="0"/>
            </a:br>
            <a:r>
              <a:rPr lang="en-US" dirty="0"/>
              <a:t>address health threats.”</a:t>
            </a:r>
          </a:p>
          <a:p>
            <a:pPr>
              <a:spcAft>
                <a:spcPts val="600"/>
              </a:spcAft>
            </a:pPr>
            <a:r>
              <a:rPr lang="en-US" dirty="0"/>
              <a:t>Report published in May 2021 (https://theindependentpanel.org/mainreport/)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33275"/>
            <a:ext cx="7983646" cy="292837"/>
          </a:xfrm>
        </p:spPr>
        <p:txBody>
          <a:bodyPr/>
          <a:lstStyle/>
          <a:p>
            <a:r>
              <a:rPr lang="en-US" sz="2400" dirty="0"/>
              <a:t>Independent Panel for Pandemic Preparedness and Response</a:t>
            </a:r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D91DA4-39E8-438C-BADD-6030C0D6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708" y="2024217"/>
            <a:ext cx="1818308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7200" y="1148057"/>
            <a:ext cx="8191042" cy="3793814"/>
          </a:xfrm>
        </p:spPr>
        <p:txBody>
          <a:bodyPr>
            <a:normAutofit/>
          </a:bodyPr>
          <a:lstStyle/>
          <a:p>
            <a:r>
              <a:rPr lang="en-US" dirty="0"/>
              <a:t>13 members</a:t>
            </a:r>
          </a:p>
          <a:p>
            <a:r>
              <a:rPr lang="en-US" dirty="0"/>
              <a:t>Co-chairs: H.E. Ellen Johnson Sirleaf (Liberia), Rt Hon Helen Clark (New Zealand)</a:t>
            </a:r>
          </a:p>
          <a:p>
            <a:r>
              <a:rPr lang="en-US" dirty="0"/>
              <a:t>Independent Secretariat headed by Anders </a:t>
            </a:r>
            <a:r>
              <a:rPr lang="en-US" dirty="0" err="1"/>
              <a:t>Nordström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33275"/>
            <a:ext cx="7983646" cy="292837"/>
          </a:xfrm>
        </p:spPr>
        <p:txBody>
          <a:bodyPr/>
          <a:lstStyle/>
          <a:p>
            <a:r>
              <a:rPr lang="en-US" sz="2400" dirty="0"/>
              <a:t>IPPPR Members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C0DFFF-67E0-4319-BE0C-88C5EF8BD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507" y="2571750"/>
            <a:ext cx="5964355" cy="21708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FC234EC-32B7-44B1-AF4B-781F348B1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4316"/>
            <a:ext cx="2406655" cy="115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7200" y="1123721"/>
            <a:ext cx="8191042" cy="3701668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/>
              <a:t>Assess the overall relevance and </a:t>
            </a:r>
            <a:r>
              <a:rPr lang="en-US" sz="1900" b="1" dirty="0"/>
              <a:t>effectiveness of the international health response</a:t>
            </a:r>
            <a:r>
              <a:rPr lang="en-US" sz="1900" dirty="0"/>
              <a:t> to the  COVID-19 pandemic;</a:t>
            </a:r>
          </a:p>
          <a:p>
            <a:r>
              <a:rPr lang="en-US" sz="1900" dirty="0"/>
              <a:t>Assess the functioning of the International Health Regulations (2005) and the status of implementation of the relevant recommendations of previous IHR Review Committees;</a:t>
            </a:r>
          </a:p>
          <a:p>
            <a:r>
              <a:rPr lang="en-US" sz="1900" dirty="0"/>
              <a:t>Assess the </a:t>
            </a:r>
            <a:r>
              <a:rPr lang="en-US" sz="1900" b="1" dirty="0"/>
              <a:t>effectiveness of the mechanisms at WHO’s disposal </a:t>
            </a:r>
            <a:r>
              <a:rPr lang="en-US" sz="1900" dirty="0"/>
              <a:t>and the </a:t>
            </a:r>
            <a:r>
              <a:rPr lang="en-US" sz="1900" b="1" dirty="0"/>
              <a:t>actions of WHO and their timelines</a:t>
            </a:r>
            <a:r>
              <a:rPr lang="en-US" sz="1900" dirty="0"/>
              <a:t> pertaining to the COVID-19 pandemic;</a:t>
            </a:r>
          </a:p>
          <a:p>
            <a:r>
              <a:rPr lang="en-US" sz="1900" dirty="0"/>
              <a:t>Assess WHO’s contribution to United Nations-wide efforts;</a:t>
            </a:r>
          </a:p>
          <a:p>
            <a:r>
              <a:rPr lang="en-US" sz="1900" dirty="0"/>
              <a:t>Examine global health security threats and provide an analysis of past and future challenges and lessons learned</a:t>
            </a:r>
          </a:p>
          <a:p>
            <a:r>
              <a:rPr lang="en-US" sz="1900" dirty="0" err="1"/>
              <a:t>Analyse</a:t>
            </a:r>
            <a:r>
              <a:rPr lang="en-US" sz="1900" dirty="0"/>
              <a:t> the </a:t>
            </a:r>
            <a:r>
              <a:rPr lang="en-US" sz="1900" b="1" dirty="0"/>
              <a:t>broader impacts of pandemics</a:t>
            </a:r>
            <a:r>
              <a:rPr lang="en-US" sz="1900" dirty="0"/>
              <a:t>, including economic and social ones, and make recommendations to the extent that they have a direct bearing on future threats to global health security</a:t>
            </a:r>
          </a:p>
          <a:p>
            <a:r>
              <a:rPr lang="en-US" sz="1900" dirty="0"/>
              <a:t>Make </a:t>
            </a:r>
            <a:r>
              <a:rPr lang="en-US" sz="1900" b="1" dirty="0"/>
              <a:t>recommendations to improve capacity</a:t>
            </a:r>
            <a:r>
              <a:rPr lang="en-US" sz="1900" dirty="0"/>
              <a:t> for global pandemic prevention, preparedness, and response, including through strengthening, as appropriate, the WHO Health Emergencies </a:t>
            </a:r>
            <a:r>
              <a:rPr lang="en-US" sz="1900" dirty="0" err="1"/>
              <a:t>Programme</a:t>
            </a:r>
            <a:endParaRPr lang="en-US" sz="19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33275"/>
            <a:ext cx="7983646" cy="292837"/>
          </a:xfrm>
        </p:spPr>
        <p:txBody>
          <a:bodyPr/>
          <a:lstStyle/>
          <a:p>
            <a:r>
              <a:rPr lang="en-US" sz="2400" dirty="0"/>
              <a:t>IPPPR Tasks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9779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7200" y="1123721"/>
            <a:ext cx="8191042" cy="3701668"/>
          </a:xfrm>
        </p:spPr>
        <p:txBody>
          <a:bodyPr>
            <a:normAutofit/>
          </a:bodyPr>
          <a:lstStyle/>
          <a:p>
            <a:r>
              <a:rPr lang="en-US" dirty="0"/>
              <a:t>Lessons of the past have not been learned:</a:t>
            </a:r>
            <a:endParaRPr lang="en-US" sz="1900" dirty="0"/>
          </a:p>
          <a:p>
            <a:pPr lvl="1"/>
            <a:r>
              <a:rPr lang="en-US" b="1" dirty="0"/>
              <a:t>Preparedness</a:t>
            </a:r>
            <a:r>
              <a:rPr lang="en-US" dirty="0"/>
              <a:t> was underfunded and not stress-tested.</a:t>
            </a:r>
          </a:p>
          <a:p>
            <a:pPr lvl="1"/>
            <a:r>
              <a:rPr lang="en-US" dirty="0"/>
              <a:t>International </a:t>
            </a:r>
            <a:r>
              <a:rPr lang="en-US" b="1" dirty="0"/>
              <a:t>alert</a:t>
            </a:r>
            <a:r>
              <a:rPr lang="en-US" dirty="0"/>
              <a:t> was too slow.</a:t>
            </a:r>
          </a:p>
          <a:p>
            <a:pPr lvl="1"/>
            <a:r>
              <a:rPr lang="en-US" dirty="0"/>
              <a:t>Even after PHEIC declaration, still “wait and see” approach in many countries delaying adequate </a:t>
            </a:r>
            <a:r>
              <a:rPr lang="en-US" b="1" dirty="0"/>
              <a:t>response.</a:t>
            </a:r>
          </a:p>
          <a:p>
            <a:r>
              <a:rPr lang="en-US" dirty="0"/>
              <a:t>WHO is and should remain leading organization on health, but has insufficient authority and funding.</a:t>
            </a:r>
          </a:p>
          <a:p>
            <a:r>
              <a:rPr lang="en-US" dirty="0"/>
              <a:t>Not enough political commitment to health at country level (Health Threats Council is suggested at level of heads of state).</a:t>
            </a:r>
          </a:p>
          <a:p>
            <a:r>
              <a:rPr lang="en-US" dirty="0"/>
              <a:t>Lack of planning and gaps in social protection resulted in  the pandemic widening inequalities.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33275"/>
            <a:ext cx="7983646" cy="292837"/>
          </a:xfrm>
        </p:spPr>
        <p:txBody>
          <a:bodyPr/>
          <a:lstStyle/>
          <a:p>
            <a:r>
              <a:rPr lang="en-US" sz="2400" dirty="0"/>
              <a:t>IPPPR Main Findings - 1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2714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7200" y="1315107"/>
            <a:ext cx="8191042" cy="34908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Health workers have been tireless in their efforts. They need much more support and protection.</a:t>
            </a:r>
          </a:p>
          <a:p>
            <a:pPr>
              <a:spcAft>
                <a:spcPts val="600"/>
              </a:spcAft>
            </a:pPr>
            <a:r>
              <a:rPr lang="en-US" dirty="0"/>
              <a:t>Successful national responses built on lessons from previous outbreaks (SARS, EVD) and/or had response plans which they could adapt.</a:t>
            </a:r>
          </a:p>
          <a:p>
            <a:pPr>
              <a:spcAft>
                <a:spcPts val="600"/>
              </a:spcAft>
            </a:pPr>
            <a:r>
              <a:rPr lang="en-US" dirty="0"/>
              <a:t>Country wealth was not a predictor of success.</a:t>
            </a:r>
          </a:p>
          <a:p>
            <a:pPr>
              <a:spcAft>
                <a:spcPts val="600"/>
              </a:spcAft>
            </a:pPr>
            <a:r>
              <a:rPr lang="en-US" dirty="0"/>
              <a:t>Vaccines were developed at unprecedented speed.</a:t>
            </a:r>
          </a:p>
          <a:p>
            <a:pPr>
              <a:spcAft>
                <a:spcPts val="600"/>
              </a:spcAft>
            </a:pPr>
            <a:r>
              <a:rPr lang="en-US" dirty="0"/>
              <a:t>Open data and open science collaboration were central to alert and response.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33275"/>
            <a:ext cx="7983646" cy="292837"/>
          </a:xfrm>
        </p:spPr>
        <p:txBody>
          <a:bodyPr/>
          <a:lstStyle/>
          <a:p>
            <a:r>
              <a:rPr lang="en-US" sz="2400" dirty="0"/>
              <a:t>IPPPR Main Findings - 2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0008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57200" y="1123721"/>
            <a:ext cx="8191042" cy="3701668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Apply non-pharmaceutical measures systematically and </a:t>
            </a:r>
            <a:r>
              <a:rPr lang="en-US" sz="1900" dirty="0" err="1"/>
              <a:t>rigourously</a:t>
            </a:r>
            <a:endParaRPr lang="en-US" sz="1900" dirty="0"/>
          </a:p>
          <a:p>
            <a:r>
              <a:rPr lang="en-US" sz="1900" dirty="0"/>
              <a:t>Equitable vaccination</a:t>
            </a:r>
          </a:p>
          <a:p>
            <a:pPr lvl="1"/>
            <a:r>
              <a:rPr lang="en-US" sz="1700" dirty="0"/>
              <a:t>Distribute vaccines equally</a:t>
            </a:r>
          </a:p>
          <a:p>
            <a:pPr lvl="1"/>
            <a:r>
              <a:rPr lang="en-US" sz="1700" dirty="0"/>
              <a:t>Share </a:t>
            </a:r>
            <a:r>
              <a:rPr lang="en-US" sz="1700" dirty="0" err="1"/>
              <a:t>licences</a:t>
            </a:r>
            <a:endParaRPr lang="en-US" sz="1700" dirty="0"/>
          </a:p>
          <a:p>
            <a:pPr lvl="1"/>
            <a:r>
              <a:rPr lang="en-US" sz="1700" dirty="0"/>
              <a:t>Accelerate production (including financing by G7 states)</a:t>
            </a:r>
          </a:p>
          <a:p>
            <a:pPr lvl="1"/>
            <a:r>
              <a:rPr lang="en-US" sz="1700" dirty="0"/>
              <a:t>In the long run: change from market model to global public goods model</a:t>
            </a:r>
          </a:p>
          <a:p>
            <a:r>
              <a:rPr lang="en-US" sz="1900" dirty="0"/>
              <a:t>Adopt a Pandemic Framework Convention (within six months)</a:t>
            </a:r>
          </a:p>
          <a:p>
            <a:r>
              <a:rPr lang="en-US" sz="1900" dirty="0"/>
              <a:t>Strengthen independence, authority and funding of WHO</a:t>
            </a:r>
          </a:p>
          <a:p>
            <a:r>
              <a:rPr lang="en-US" sz="1900" dirty="0"/>
              <a:t>New international alert system that does not require member states’ approval</a:t>
            </a:r>
          </a:p>
          <a:p>
            <a:r>
              <a:rPr lang="en-US" sz="1900" dirty="0"/>
              <a:t>“</a:t>
            </a:r>
            <a:r>
              <a:rPr lang="en-US" sz="1900" dirty="0" err="1"/>
              <a:t>Prethink</a:t>
            </a:r>
            <a:r>
              <a:rPr lang="en-US" sz="1900" dirty="0"/>
              <a:t>” platforms for medical tools development and supply </a:t>
            </a:r>
          </a:p>
          <a:p>
            <a:r>
              <a:rPr lang="en-US" sz="1900" dirty="0"/>
              <a:t>New financing facility to provide long-term and predictable funding as well as surge funding for crisis response</a:t>
            </a:r>
          </a:p>
          <a:p>
            <a:endParaRPr lang="en-US" sz="19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733275"/>
            <a:ext cx="7983646" cy="292837"/>
          </a:xfrm>
        </p:spPr>
        <p:txBody>
          <a:bodyPr/>
          <a:lstStyle/>
          <a:p>
            <a:r>
              <a:rPr lang="en-US" sz="2400" dirty="0"/>
              <a:t>IPPPR Main Recommendations</a:t>
            </a:r>
            <a:endParaRPr lang="de-DE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E0040C-8CB5-4623-AB3D-34C51F50557F}"/>
              </a:ext>
            </a:extLst>
          </p:cNvPr>
          <p:cNvSpPr txBox="1"/>
          <p:nvPr/>
        </p:nvSpPr>
        <p:spPr>
          <a:xfrm>
            <a:off x="5219190" y="1530398"/>
            <a:ext cx="3519376" cy="64633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„COVID-19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should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become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last </a:t>
            </a:r>
            <a:r>
              <a:rPr lang="de-D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pandemic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31398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94514" y="1657205"/>
            <a:ext cx="6069444" cy="282129"/>
          </a:xfrm>
        </p:spPr>
        <p:txBody>
          <a:bodyPr/>
          <a:lstStyle/>
          <a:p>
            <a:r>
              <a:rPr lang="de-DE" dirty="0"/>
              <a:t>THANK YOU!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CBB436-75A8-4F98-9ADD-81C2FDC1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119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Bildschirmpräsentation (16:9)</PresentationFormat>
  <Paragraphs>69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IPPPR Report</vt:lpstr>
      <vt:lpstr>Independent Panel for Pandemic Preparedness and Response</vt:lpstr>
      <vt:lpstr>IPPPR Members</vt:lpstr>
      <vt:lpstr>IPPPR Tasks</vt:lpstr>
      <vt:lpstr>IPPPR Main Findings - 1</vt:lpstr>
      <vt:lpstr>IPPPR Main Findings - 2</vt:lpstr>
      <vt:lpstr>IPPPR Main Recommendations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Hunger, Iris</cp:lastModifiedBy>
  <cp:revision>294</cp:revision>
  <cp:lastPrinted>2019-04-01T09:32:30Z</cp:lastPrinted>
  <dcterms:created xsi:type="dcterms:W3CDTF">2015-11-02T12:29:13Z</dcterms:created>
  <dcterms:modified xsi:type="dcterms:W3CDTF">2021-05-28T08:53:52Z</dcterms:modified>
</cp:coreProperties>
</file>