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700" r:id="rId2"/>
    <p:sldId id="701" r:id="rId3"/>
    <p:sldId id="698" r:id="rId4"/>
    <p:sldId id="263" r:id="rId5"/>
    <p:sldId id="704" r:id="rId6"/>
    <p:sldId id="707" r:id="rId7"/>
    <p:sldId id="683" r:id="rId8"/>
    <p:sldId id="706" r:id="rId9"/>
    <p:sldId id="705" r:id="rId10"/>
    <p:sldId id="676" r:id="rId11"/>
    <p:sldId id="677" r:id="rId12"/>
    <p:sldId id="703" r:id="rId13"/>
    <p:sldId id="675" r:id="rId14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1" clrIdx="1">
    <p:extLst>
      <p:ext uri="{19B8F6BF-5375-455C-9EA6-DF929625EA0E}">
        <p15:presenceInfo xmlns:p15="http://schemas.microsoft.com/office/powerpoint/2012/main" userId="Esquevin, Sa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93883" autoAdjust="0"/>
  </p:normalViewPr>
  <p:slideViewPr>
    <p:cSldViewPr>
      <p:cViewPr varScale="1">
        <p:scale>
          <a:sx n="63" d="100"/>
          <a:sy n="63" d="100"/>
        </p:scale>
        <p:origin x="164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28.05.2021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28.05.2021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685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29 Länder (+1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654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106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453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106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38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https://coronavirus.data.gov.uk/details/healthcare </a:t>
            </a:r>
          </a:p>
          <a:p>
            <a:r>
              <a:rPr lang="de-DE" baseline="0" dirty="0"/>
              <a:t>https://covid19.sanger.ac.uk/lineages/raw?lineage=B.1.617.2&amp;colorBy=lambda&amp;latitude=54.370231&amp;longitude=3.524480&amp;zoom=4.25&amp;date=2021-05-08&amp;show=B.1.1.7%2CB.1.617</a:t>
            </a:r>
          </a:p>
          <a:p>
            <a:r>
              <a:rPr lang="de-DE" baseline="0" dirty="0"/>
              <a:t>https://assets.publishing.service.gov.uk/government/uploads/system/uploads/attachment_data/file/990177/Variants_of_Concern_VOC_Technical_Briefing_13_England.pdf </a:t>
            </a:r>
          </a:p>
          <a:p>
            <a:r>
              <a:rPr lang="de-DE" baseline="0" dirty="0"/>
              <a:t>https://coronavirus.data.gov.uk/</a:t>
            </a:r>
          </a:p>
          <a:p>
            <a:endParaRPr lang="de-DE" baseline="0" dirty="0"/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31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https://www.cnbc.com/2021/05/19/uae-bahrain-offer-third-sinopharm-shots-amid-vaccine-efficacy-worries.html </a:t>
            </a:r>
          </a:p>
          <a:p>
            <a:r>
              <a:rPr lang="de-DE" baseline="0" dirty="0"/>
              <a:t>Fallzahlen: WHO, 27.05.2021</a:t>
            </a:r>
          </a:p>
          <a:p>
            <a:r>
              <a:rPr lang="de-DE" baseline="0" dirty="0"/>
              <a:t>Impfquoten: https://ourworldindata.org/covid-vaccinations </a:t>
            </a:r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31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86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46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20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28.05.2021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28.05.2021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28.05.2021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28.05.2021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28.05.2021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ovid19.sanger.ac.uk/lineages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168.040.871 </a:t>
            </a:r>
            <a:r>
              <a:rPr lang="de-DE" sz="2000" b="1" dirty="0">
                <a:solidFill>
                  <a:schemeClr val="tx2"/>
                </a:solidFill>
              </a:rPr>
              <a:t>Fälle (</a:t>
            </a:r>
            <a:r>
              <a:rPr lang="de-DE" sz="2000" b="1" dirty="0">
                <a:solidFill>
                  <a:srgbClr val="00B050"/>
                </a:solidFill>
              </a:rPr>
              <a:t>-13,1%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3.494.758 </a:t>
            </a:r>
            <a:r>
              <a:rPr lang="de-DE" sz="2000" b="1" dirty="0">
                <a:solidFill>
                  <a:schemeClr val="tx2"/>
                </a:solidFill>
              </a:rPr>
              <a:t>Todesfälle (2,1%)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1907704" y="6117646"/>
            <a:ext cx="7242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27.05.2021; *https://ourworldindata.org/covid-vaccinations, 28.05.2021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84752"/>
              </p:ext>
            </p:extLst>
          </p:nvPr>
        </p:nvGraphicFramePr>
        <p:xfrm>
          <a:off x="19237" y="1512672"/>
          <a:ext cx="9105525" cy="4622705"/>
        </p:xfrm>
        <a:graphic>
          <a:graphicData uri="http://schemas.openxmlformats.org/drawingml/2006/table">
            <a:tbl>
              <a:tblPr firstRow="1" firstCol="1" bandRow="1"/>
              <a:tblGrid>
                <a:gridCol w="1312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055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9358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2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27.369.093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1.596.653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-22.82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115,7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16.194.209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461.373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+2.5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217,06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Argentinien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3.586.736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215.228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+19.3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476,21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32.844.547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167.593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-22.25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50,63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Kolumbien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3.270.614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126.067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+11.74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247,76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2.865.864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73.660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-12.77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5.212.123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61.085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-22.26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72,43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5.035.207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60.299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41,32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5.522.205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55.217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-32.51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84,9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Nepal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535.525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55.107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-5.1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189,13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44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501Y.V2 (Linie B1.351)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7535B97-82AF-4C0C-9D43-90035C9915C6}"/>
              </a:ext>
            </a:extLst>
          </p:cNvPr>
          <p:cNvSpPr txBox="1"/>
          <p:nvPr/>
        </p:nvSpPr>
        <p:spPr>
          <a:xfrm>
            <a:off x="471202" y="570992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Virusvarianten-Risikogebiete: </a:t>
            </a:r>
            <a:r>
              <a:rPr lang="de-DE" sz="1600" dirty="0"/>
              <a:t>Botsuana</a:t>
            </a:r>
            <a:r>
              <a:rPr lang="de-DE" sz="1600" b="1" dirty="0"/>
              <a:t>, </a:t>
            </a:r>
            <a:r>
              <a:rPr lang="de-DE" sz="1600" dirty="0" err="1"/>
              <a:t>Eswatini</a:t>
            </a:r>
            <a:r>
              <a:rPr lang="de-DE" sz="1600" dirty="0"/>
              <a:t>, Lesotho, Malawi, Mosambik, 			               Sambia, Simbabwe, Südafrika, </a:t>
            </a:r>
          </a:p>
          <a:p>
            <a:r>
              <a:rPr lang="de-DE" sz="1600" b="1" dirty="0"/>
              <a:t>Unter Beobachtung: </a:t>
            </a:r>
            <a:r>
              <a:rPr lang="de-DE" sz="1600" dirty="0"/>
              <a:t>Afrika (u.a. Angola, Burundi, Ghana, Kenia, Namibia, Nigeria, Ruanda, Tansania)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DECCD3-AC41-4638-B2AF-6ACE41C87966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26.05.2021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87B0A50-9630-4809-830E-8760068986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300" b="35300"/>
          <a:stretch/>
        </p:blipFill>
        <p:spPr>
          <a:xfrm>
            <a:off x="521445" y="1541237"/>
            <a:ext cx="7740207" cy="32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8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sv-SE" sz="2400" dirty="0">
                <a:latin typeface="Scala Sans OT" panose="020B0504030101020104" pitchFamily="34" charset="0"/>
              </a:rPr>
              <a:t>SARS-CoV-2 Varianten: P1. Variante (Linie B1.128.1)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26FE536-4C84-48A1-B1CF-C32DC0836CEA}"/>
              </a:ext>
            </a:extLst>
          </p:cNvPr>
          <p:cNvSpPr txBox="1"/>
          <p:nvPr/>
        </p:nvSpPr>
        <p:spPr>
          <a:xfrm>
            <a:off x="475184" y="589634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Brasilien</a:t>
            </a:r>
          </a:p>
          <a:p>
            <a:r>
              <a:rPr lang="de-DE" b="1" dirty="0"/>
              <a:t>Unter Beobachtung: </a:t>
            </a:r>
            <a:r>
              <a:rPr lang="de-DE" dirty="0"/>
              <a:t>Südamerika, Kanada, Italien,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77D0D00-17D6-4F66-BB05-5AB4E8A1ABF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26.05.2021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0A9E9CB-E61D-40EB-8436-C5A664742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700"/>
          <a:stretch/>
        </p:blipFill>
        <p:spPr>
          <a:xfrm>
            <a:off x="539552" y="1566462"/>
            <a:ext cx="7416824" cy="370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71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VOC Linie B.1.617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26.05.2021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429D98-D292-4592-B6D3-6A5CE77F1034}"/>
              </a:ext>
            </a:extLst>
          </p:cNvPr>
          <p:cNvSpPr txBox="1"/>
          <p:nvPr/>
        </p:nvSpPr>
        <p:spPr>
          <a:xfrm>
            <a:off x="539552" y="568179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Indien, Nepal, </a:t>
            </a:r>
            <a:r>
              <a:rPr lang="de-DE" dirty="0">
                <a:solidFill>
                  <a:srgbClr val="0070C0"/>
                </a:solidFill>
              </a:rPr>
              <a:t>UK</a:t>
            </a:r>
            <a:endParaRPr lang="de-DE" strike="sngStrike" dirty="0">
              <a:solidFill>
                <a:srgbClr val="0070C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CCDFDE-6404-41C8-AB41-8F93A1512B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404"/>
          <a:stretch/>
        </p:blipFill>
        <p:spPr>
          <a:xfrm>
            <a:off x="3448" y="1044250"/>
            <a:ext cx="4847120" cy="443000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A0B5F74-A38F-49A1-96D2-89AF80E5A6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993"/>
          <a:stretch/>
        </p:blipFill>
        <p:spPr>
          <a:xfrm>
            <a:off x="4716016" y="2193834"/>
            <a:ext cx="4555083" cy="225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33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VOC 202012/01 (Linie B.1.1.7)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26.05.2021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429D98-D292-4592-B6D3-6A5CE77F1034}"/>
              </a:ext>
            </a:extLst>
          </p:cNvPr>
          <p:cNvSpPr txBox="1"/>
          <p:nvPr/>
        </p:nvSpPr>
        <p:spPr>
          <a:xfrm>
            <a:off x="827584" y="573325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Keine</a:t>
            </a:r>
            <a:endParaRPr lang="de-DE" strike="sngStrike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E0EFCFE-9DF6-435A-B6C9-92338B130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700"/>
          <a:stretch/>
        </p:blipFill>
        <p:spPr>
          <a:xfrm>
            <a:off x="604560" y="1164208"/>
            <a:ext cx="7934880" cy="39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1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27.05.2021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D2697C-72B6-4A0F-8CA7-5C5B5065D9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17450"/>
          <a:stretch/>
        </p:blipFill>
        <p:spPr>
          <a:xfrm>
            <a:off x="151816" y="853923"/>
            <a:ext cx="8496944" cy="569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3203848" y="6570058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26.05.2021;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26.05.2021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7A2C2B9-F07F-4FD7-A9F2-7A2A89E31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022069"/>
              </p:ext>
            </p:extLst>
          </p:nvPr>
        </p:nvGraphicFramePr>
        <p:xfrm>
          <a:off x="485453" y="3935139"/>
          <a:ext cx="844624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433">
                  <a:extLst>
                    <a:ext uri="{9D8B030D-6E8A-4147-A177-3AD203B41FA5}">
                      <a16:colId xmlns:a16="http://schemas.microsoft.com/office/drawing/2014/main" val="150862031"/>
                    </a:ext>
                  </a:extLst>
                </a:gridCol>
                <a:gridCol w="1148970">
                  <a:extLst>
                    <a:ext uri="{9D8B030D-6E8A-4147-A177-3AD203B41FA5}">
                      <a16:colId xmlns:a16="http://schemas.microsoft.com/office/drawing/2014/main" val="235163197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26464839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232036262"/>
                    </a:ext>
                  </a:extLst>
                </a:gridCol>
                <a:gridCol w="2199460">
                  <a:extLst>
                    <a:ext uri="{9D8B030D-6E8A-4147-A177-3AD203B41FA5}">
                      <a16:colId xmlns:a16="http://schemas.microsoft.com/office/drawing/2014/main" val="1497724766"/>
                    </a:ext>
                  </a:extLst>
                </a:gridCol>
              </a:tblGrid>
              <a:tr h="583064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Kontinent	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7T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Todesfälle7T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52137"/>
                  </a:ext>
                </a:extLst>
              </a:tr>
              <a:tr h="176821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+17,3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7956037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Amerika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38,1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+0,7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-4,8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9624811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fi-FI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Asi</a:t>
                      </a:r>
                      <a:r>
                        <a:rPr lang="de-DE" sz="18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56,3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47,0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-17,7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-4,5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81071378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-25,8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-19,9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204690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</a:t>
                      </a:r>
                      <a:r>
                        <a:rPr lang="de-DE" sz="1800" b="1" i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zeanien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-56,7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-59,1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754735"/>
                  </a:ext>
                </a:extLst>
              </a:tr>
            </a:tbl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8621865F-29C2-4F9D-9D41-764F8CBA6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" y="976004"/>
            <a:ext cx="4556880" cy="246887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207B756-D1D2-4B83-B617-61D87ABAC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712"/>
            <a:ext cx="4223124" cy="273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9F15758F-9457-455C-941C-D8AE0FBCBA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33" t="5037" r="31192"/>
          <a:stretch/>
        </p:blipFill>
        <p:spPr>
          <a:xfrm>
            <a:off x="6393929" y="2794509"/>
            <a:ext cx="2136757" cy="3450924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>
          <a:xfrm>
            <a:off x="0" y="537695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38094" y="161181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Vereinigtes Königreich und B.1.617.2</a:t>
            </a:r>
            <a:endParaRPr lang="en-GB" sz="2400" dirty="0">
              <a:latin typeface="Scala Sans OT" panose="020B05040301010201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3528" y="706648"/>
            <a:ext cx="5112567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4.470.301 Fälle (WHO 27.05.2021)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127.748 Todesfälle (Fallsterblichkeit: 2,9%)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/>
              <a:t>7T-Inzidenz: </a:t>
            </a:r>
            <a:r>
              <a:rPr lang="de-DE" sz="1600" b="1" dirty="0">
                <a:solidFill>
                  <a:srgbClr val="0070C0"/>
                </a:solidFill>
              </a:rPr>
              <a:t>26,2 /100.000 </a:t>
            </a:r>
            <a:r>
              <a:rPr lang="de-DE" sz="1600" b="1" dirty="0" err="1">
                <a:solidFill>
                  <a:srgbClr val="0070C0"/>
                </a:solidFill>
              </a:rPr>
              <a:t>Ew</a:t>
            </a:r>
            <a:r>
              <a:rPr lang="de-DE" sz="1600" b="1" dirty="0">
                <a:solidFill>
                  <a:srgbClr val="0070C0"/>
                </a:solidFill>
              </a:rPr>
              <a:t>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Fälle 7T: </a:t>
            </a:r>
            <a:r>
              <a:rPr lang="de-DE" sz="1600" b="1" dirty="0"/>
              <a:t>17.700</a:t>
            </a:r>
            <a:r>
              <a:rPr lang="de-DE" sz="1600" b="1" dirty="0">
                <a:solidFill>
                  <a:prstClr val="black"/>
                </a:solidFill>
              </a:rPr>
              <a:t> </a:t>
            </a:r>
            <a:r>
              <a:rPr lang="de-DE" sz="1600" b="1" dirty="0">
                <a:solidFill>
                  <a:srgbClr val="FF0000"/>
                </a:solidFill>
              </a:rPr>
              <a:t>(+68.4%)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R </a:t>
            </a:r>
            <a:r>
              <a:rPr lang="de-DE" sz="1600" b="1" dirty="0" err="1">
                <a:solidFill>
                  <a:prstClr val="black"/>
                </a:solidFill>
              </a:rPr>
              <a:t>eff</a:t>
            </a:r>
            <a:r>
              <a:rPr lang="de-DE" sz="1600" b="1" dirty="0">
                <a:solidFill>
                  <a:prstClr val="black"/>
                </a:solidFill>
              </a:rPr>
              <a:t> 7T: 1,1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1. Impfdosis: </a:t>
            </a:r>
            <a:r>
              <a:rPr lang="de-DE" sz="1600" b="1" dirty="0">
                <a:solidFill>
                  <a:srgbClr val="0070C0"/>
                </a:solidFill>
              </a:rPr>
              <a:t>73,3 %</a:t>
            </a:r>
            <a:r>
              <a:rPr lang="de-DE" sz="1600" b="1" dirty="0">
                <a:solidFill>
                  <a:prstClr val="black"/>
                </a:solidFill>
              </a:rPr>
              <a:t>, 2. Impfdosis: </a:t>
            </a:r>
            <a:r>
              <a:rPr lang="de-DE" sz="1600" b="1" dirty="0">
                <a:solidFill>
                  <a:srgbClr val="0070C0"/>
                </a:solidFill>
              </a:rPr>
              <a:t>45,6%</a:t>
            </a:r>
            <a:r>
              <a:rPr lang="de-DE" sz="1600" b="1" dirty="0">
                <a:solidFill>
                  <a:prstClr val="black"/>
                </a:solidFill>
              </a:rPr>
              <a:t> </a:t>
            </a:r>
            <a:r>
              <a:rPr lang="de-DE" sz="1200" dirty="0">
                <a:solidFill>
                  <a:prstClr val="black"/>
                </a:solidFill>
              </a:rPr>
              <a:t>(PHE, 28.05.2021)</a:t>
            </a:r>
            <a:endParaRPr lang="de-DE" sz="1600" dirty="0">
              <a:solidFill>
                <a:prstClr val="black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7BA5FB7-6A7E-44D7-A238-750F7E85C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584" y="2878605"/>
            <a:ext cx="616204" cy="120454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2C6BA5A-16A0-4B71-AC18-D455AE51B548}"/>
              </a:ext>
            </a:extLst>
          </p:cNvPr>
          <p:cNvSpPr/>
          <p:nvPr/>
        </p:nvSpPr>
        <p:spPr>
          <a:xfrm>
            <a:off x="6224374" y="6285972"/>
            <a:ext cx="2816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7-Tage-Inzidenz bis zum 22.05.2021, Quelle: PHE 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3EF9CD16-6B19-4CFE-BB8F-F0C5A4C86465}"/>
              </a:ext>
            </a:extLst>
          </p:cNvPr>
          <p:cNvSpPr/>
          <p:nvPr/>
        </p:nvSpPr>
        <p:spPr>
          <a:xfrm>
            <a:off x="5891208" y="2191983"/>
            <a:ext cx="2929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Datenstand 26.05.2021, Quelle: WHO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079C902-A56C-4698-A003-2075F819B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446" y="667534"/>
            <a:ext cx="3952076" cy="138402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7046146-CCD3-4942-B9CF-C28019775F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"/>
          <a:stretch/>
        </p:blipFill>
        <p:spPr>
          <a:xfrm>
            <a:off x="4444943" y="3480875"/>
            <a:ext cx="1765391" cy="226903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0DC0966-14B5-405A-A4B1-AB76CBF431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4740"/>
          <a:stretch/>
        </p:blipFill>
        <p:spPr>
          <a:xfrm>
            <a:off x="4059759" y="5725881"/>
            <a:ext cx="2334170" cy="496681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F5229815-2159-437F-B2C7-CE5FF8CF4209}"/>
              </a:ext>
            </a:extLst>
          </p:cNvPr>
          <p:cNvSpPr/>
          <p:nvPr/>
        </p:nvSpPr>
        <p:spPr>
          <a:xfrm>
            <a:off x="1115616" y="6308843"/>
            <a:ext cx="5545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Sequenzierungen: Anteil B.1.617.2-Genomen pro Woche. Datenstand 15.05.2021; Quelle </a:t>
            </a:r>
            <a:r>
              <a:rPr lang="de-DE" sz="1400" dirty="0">
                <a:hlinkClick r:id="rId8"/>
              </a:rPr>
              <a:t>https://covid19.sanger.ac.uk/lineages</a:t>
            </a:r>
            <a:r>
              <a:rPr lang="de-DE" sz="1400" dirty="0"/>
              <a:t> 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F12351AE-063D-4C94-A33C-F0E899C78B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313034"/>
            <a:ext cx="3764900" cy="2488433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E4843F58-9B11-4E38-9497-295A2FA3FECB}"/>
              </a:ext>
            </a:extLst>
          </p:cNvPr>
          <p:cNvSpPr/>
          <p:nvPr/>
        </p:nvSpPr>
        <p:spPr>
          <a:xfrm>
            <a:off x="613314" y="5887748"/>
            <a:ext cx="55457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13. Technical Briefing, PHE, 27.05.2021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1905877-5E4E-4AB1-938F-1067E99BEA47}"/>
              </a:ext>
            </a:extLst>
          </p:cNvPr>
          <p:cNvSpPr txBox="1"/>
          <p:nvPr/>
        </p:nvSpPr>
        <p:spPr>
          <a:xfrm>
            <a:off x="323529" y="2720446"/>
            <a:ext cx="468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58%</a:t>
            </a:r>
            <a:r>
              <a:rPr lang="de-DE" b="1" dirty="0"/>
              <a:t> </a:t>
            </a:r>
            <a:r>
              <a:rPr lang="de-DE" dirty="0"/>
              <a:t>der sequenzierten Fälle mit B.1.617.2</a:t>
            </a:r>
          </a:p>
        </p:txBody>
      </p:sp>
    </p:spTree>
    <p:extLst>
      <p:ext uri="{BB962C8B-B14F-4D97-AF65-F5344CB8AC3E}">
        <p14:creationId xmlns:p14="http://schemas.microsoft.com/office/powerpoint/2010/main" val="326604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0" y="820275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79808" y="44624"/>
            <a:ext cx="8092592" cy="738664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B.1.617.2. – 13. Technical Briefing PHE und </a:t>
            </a:r>
            <a:br>
              <a:rPr lang="de-DE" sz="2400" dirty="0">
                <a:latin typeface="Scala Sans OT" panose="020B0504030101020104" pitchFamily="34" charset="0"/>
              </a:rPr>
            </a:br>
            <a:r>
              <a:rPr lang="de-DE" sz="2400" dirty="0">
                <a:latin typeface="Scala Sans OT" panose="020B0504030101020104" pitchFamily="34" charset="0"/>
              </a:rPr>
              <a:t>Risk Assessment, 27.05.2021</a:t>
            </a:r>
            <a:endParaRPr lang="en-GB" sz="2400" dirty="0">
              <a:latin typeface="Scala Sans OT" panose="020B05040301010201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B6C506-4A0B-4436-80EC-F61E072E02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4" y="1124744"/>
            <a:ext cx="7920880" cy="54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0" y="548680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79808" y="179348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Weitere Informationen</a:t>
            </a:r>
            <a:endParaRPr lang="en-GB" sz="2400" dirty="0">
              <a:latin typeface="Scala Sans OT" panose="020B05040301010201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437FCE4-435E-4A9B-91F7-0830DC895D74}"/>
              </a:ext>
            </a:extLst>
          </p:cNvPr>
          <p:cNvSpPr txBox="1"/>
          <p:nvPr/>
        </p:nvSpPr>
        <p:spPr>
          <a:xfrm>
            <a:off x="899592" y="692696"/>
            <a:ext cx="70567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/>
              <a:t>Sehr hohe Anzahl von Neuinfektionen in Ländern mit hohen Impfquoten, hauptsächlich Einsatz von </a:t>
            </a:r>
            <a:r>
              <a:rPr lang="de-DE" sz="2000" dirty="0" err="1"/>
              <a:t>Sinopharm</a:t>
            </a:r>
            <a:r>
              <a:rPr lang="de-DE" sz="20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de-DE" sz="2000" b="1" dirty="0">
                <a:solidFill>
                  <a:srgbClr val="0070C0"/>
                </a:solidFill>
              </a:rPr>
              <a:t>Bahrain</a:t>
            </a:r>
            <a:r>
              <a:rPr lang="de-DE" sz="2000" dirty="0"/>
              <a:t>: </a:t>
            </a:r>
          </a:p>
          <a:p>
            <a:pPr marL="1200150" lvl="2" indent="-285750">
              <a:buFontTx/>
              <a:buChar char="-"/>
            </a:pPr>
            <a:r>
              <a:rPr lang="de-DE" sz="2000" dirty="0"/>
              <a:t>7-Tages-Inzidenz: </a:t>
            </a:r>
            <a:r>
              <a:rPr lang="de-DE" sz="2000" b="1" dirty="0"/>
              <a:t>1.148</a:t>
            </a:r>
            <a:r>
              <a:rPr lang="de-DE" sz="2000" dirty="0"/>
              <a:t> </a:t>
            </a:r>
            <a:r>
              <a:rPr lang="de-DE" sz="2000" b="1" dirty="0"/>
              <a:t>Neuinfektionen / 100.000 EW</a:t>
            </a:r>
          </a:p>
          <a:p>
            <a:pPr marL="1200150" lvl="2" indent="-285750">
              <a:buFontTx/>
              <a:buChar char="-"/>
            </a:pPr>
            <a:r>
              <a:rPr lang="de-DE" sz="2000" dirty="0"/>
              <a:t>1. Impfdosis: </a:t>
            </a:r>
            <a:r>
              <a:rPr lang="de-DE" sz="2000" dirty="0">
                <a:solidFill>
                  <a:srgbClr val="0070C0"/>
                </a:solidFill>
              </a:rPr>
              <a:t>52,4%</a:t>
            </a:r>
            <a:r>
              <a:rPr lang="de-DE" sz="2000" dirty="0"/>
              <a:t>, 2. Impfdosis: </a:t>
            </a:r>
            <a:r>
              <a:rPr lang="de-DE" sz="2000" dirty="0">
                <a:solidFill>
                  <a:srgbClr val="0070C0"/>
                </a:solidFill>
              </a:rPr>
              <a:t>43,9%</a:t>
            </a:r>
            <a:r>
              <a:rPr lang="de-DE" sz="2000" dirty="0"/>
              <a:t> </a:t>
            </a:r>
          </a:p>
          <a:p>
            <a:pPr marL="1200150" lvl="2" indent="-285750">
              <a:buFontTx/>
              <a:buChar char="-"/>
            </a:pPr>
            <a:r>
              <a:rPr lang="de-DE" sz="2000" dirty="0"/>
              <a:t>Lockerungen seit Anfang Mai und Feierlichkeiten Eid Al </a:t>
            </a:r>
            <a:r>
              <a:rPr lang="de-DE" sz="2000" dirty="0" err="1"/>
              <a:t>Fitr</a:t>
            </a:r>
            <a:r>
              <a:rPr lang="de-DE" sz="2000" dirty="0"/>
              <a:t> (Fest des Fastenbrechens): 12 – 13-05.2021</a:t>
            </a:r>
          </a:p>
          <a:p>
            <a:pPr marL="1200150" lvl="2" indent="-285750">
              <a:buFontTx/>
              <a:buChar char="-"/>
            </a:pPr>
            <a:r>
              <a:rPr lang="de-DE" sz="2000" dirty="0"/>
              <a:t>Bahrain kündigt Booster 6 Monate nach 2. Impfung an</a:t>
            </a:r>
          </a:p>
          <a:p>
            <a:pPr marL="1200150" lvl="2" indent="-285750">
              <a:buFontTx/>
              <a:buChar char="-"/>
            </a:pPr>
            <a:r>
              <a:rPr lang="de-DE" sz="2000" dirty="0"/>
              <a:t>2-wöchiger Lockdown in Bahrain</a:t>
            </a:r>
          </a:p>
          <a:p>
            <a:pPr marL="1200150" lvl="2" indent="-285750">
              <a:buFontTx/>
              <a:buChar char="-"/>
            </a:pPr>
            <a:endParaRPr lang="de-DE" sz="2000" dirty="0"/>
          </a:p>
          <a:p>
            <a:pPr marL="742950" lvl="1" indent="-285750">
              <a:buFontTx/>
              <a:buChar char="-"/>
            </a:pPr>
            <a:r>
              <a:rPr lang="de-DE" sz="2000" b="1" dirty="0">
                <a:solidFill>
                  <a:srgbClr val="0070C0"/>
                </a:solidFill>
              </a:rPr>
              <a:t>Seychellen</a:t>
            </a:r>
            <a:r>
              <a:rPr lang="de-DE" sz="2000" dirty="0"/>
              <a:t>: </a:t>
            </a:r>
          </a:p>
          <a:p>
            <a:pPr marL="1200150" lvl="2" indent="-285750">
              <a:buFontTx/>
              <a:buChar char="-"/>
            </a:pPr>
            <a:r>
              <a:rPr lang="de-DE" sz="2000" dirty="0"/>
              <a:t>7-Tages-Inzidenz: </a:t>
            </a:r>
            <a:r>
              <a:rPr lang="de-DE" sz="2000" b="1" dirty="0"/>
              <a:t>752 Neuinfektionen / 100.000EW</a:t>
            </a:r>
          </a:p>
          <a:p>
            <a:pPr marL="1200150" lvl="2" indent="-285750">
              <a:buFontTx/>
              <a:buChar char="-"/>
            </a:pPr>
            <a:r>
              <a:rPr lang="de-DE" sz="2000" dirty="0"/>
              <a:t>1. Impfdosis: </a:t>
            </a:r>
            <a:r>
              <a:rPr lang="de-DE" sz="2000" dirty="0">
                <a:solidFill>
                  <a:srgbClr val="0070C0"/>
                </a:solidFill>
              </a:rPr>
              <a:t>71,1%</a:t>
            </a:r>
            <a:r>
              <a:rPr lang="de-DE" sz="2000" dirty="0"/>
              <a:t>, 2. Impfdosis: </a:t>
            </a:r>
            <a:r>
              <a:rPr lang="de-DE" sz="2000" dirty="0">
                <a:solidFill>
                  <a:srgbClr val="0070C0"/>
                </a:solidFill>
              </a:rPr>
              <a:t>63,1% </a:t>
            </a:r>
          </a:p>
          <a:p>
            <a:pPr marL="1200150" lvl="2" indent="-285750">
              <a:buFontTx/>
              <a:buChar char="-"/>
            </a:pPr>
            <a:r>
              <a:rPr lang="de-DE" sz="2000" dirty="0"/>
              <a:t>Ein Drittel der Neuinfektionen auf Seychellen bei vollständig Geimpften (</a:t>
            </a:r>
            <a:r>
              <a:rPr lang="de-DE" sz="2000" dirty="0" err="1"/>
              <a:t>MoH</a:t>
            </a:r>
            <a:r>
              <a:rPr lang="de-DE" sz="2000" dirty="0"/>
              <a:t>)</a:t>
            </a:r>
          </a:p>
          <a:p>
            <a:pPr marL="1200150" lvl="2" indent="-285750">
              <a:buFontTx/>
              <a:buChar char="-"/>
            </a:pPr>
            <a:r>
              <a:rPr lang="de-DE" sz="2000" dirty="0"/>
              <a:t>Untersuchung durch WHO</a:t>
            </a:r>
          </a:p>
          <a:p>
            <a:pPr lvl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23113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BB60A-E8A6-41D5-9DCE-36136A31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04" y="3259723"/>
            <a:ext cx="8092592" cy="492443"/>
          </a:xfrm>
        </p:spPr>
        <p:txBody>
          <a:bodyPr/>
          <a:lstStyle/>
          <a:p>
            <a:pPr algn="ctr"/>
            <a:r>
              <a:rPr lang="de-DE" sz="3200" dirty="0"/>
              <a:t>BACK-UP</a:t>
            </a:r>
            <a:endParaRPr lang="de-BE" sz="3200" dirty="0"/>
          </a:p>
        </p:txBody>
      </p:sp>
    </p:spTree>
    <p:extLst>
      <p:ext uri="{BB962C8B-B14F-4D97-AF65-F5344CB8AC3E}">
        <p14:creationId xmlns:p14="http://schemas.microsoft.com/office/powerpoint/2010/main" val="386107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0" y="537695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38094" y="161181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B.1.617.2. – 13. Technical Briefing PHE, 27.05.2021</a:t>
            </a:r>
            <a:endParaRPr lang="en-GB" sz="2400" dirty="0">
              <a:latin typeface="Scala Sans OT" panose="020B05040301010201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B6C506-4A0B-4436-80EC-F61E072E02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268677"/>
            <a:ext cx="3754346" cy="258932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098F79D-3FD6-4176-915C-D0BD814E6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5" y="662276"/>
            <a:ext cx="8369730" cy="36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0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0" y="537695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79512" y="161181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Risk </a:t>
            </a:r>
            <a:r>
              <a:rPr lang="de-DE" sz="2400" dirty="0" err="1">
                <a:latin typeface="Scala Sans OT" panose="020B0504030101020104" pitchFamily="34" charset="0"/>
              </a:rPr>
              <a:t>assessment</a:t>
            </a:r>
            <a:r>
              <a:rPr lang="de-DE" sz="2400" dirty="0">
                <a:latin typeface="Scala Sans OT" panose="020B0504030101020104" pitchFamily="34" charset="0"/>
              </a:rPr>
              <a:t> Framework </a:t>
            </a:r>
            <a:r>
              <a:rPr lang="de-DE" sz="2400" dirty="0" err="1">
                <a:latin typeface="Scala Sans OT" panose="020B0504030101020104" pitchFamily="34" charset="0"/>
              </a:rPr>
              <a:t>for</a:t>
            </a:r>
            <a:r>
              <a:rPr lang="de-DE" sz="2400" dirty="0">
                <a:latin typeface="Scala Sans OT" panose="020B0504030101020104" pitchFamily="34" charset="0"/>
              </a:rPr>
              <a:t> SARS-CoV-2-variants</a:t>
            </a:r>
            <a:endParaRPr lang="en-GB" sz="2400" dirty="0">
              <a:latin typeface="Scala Sans OT" panose="020B05040301010201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C7E17F-03F4-4EBF-855B-7CBFDCCF7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46920"/>
            <a:ext cx="8237837" cy="56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5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925</Words>
  <Application>Microsoft Office PowerPoint</Application>
  <PresentationFormat>Bildschirmpräsentation (4:3)</PresentationFormat>
  <Paragraphs>223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ＭＳ 明朝</vt:lpstr>
      <vt:lpstr>Scala Sans OT</vt:lpstr>
      <vt:lpstr>ScalaSansPro-Bold</vt:lpstr>
      <vt:lpstr>Wingdings</vt:lpstr>
      <vt:lpstr>Office-Design</vt:lpstr>
      <vt:lpstr>Top 10 Länder nach Anzahl neuer COVID-19-Fälle</vt:lpstr>
      <vt:lpstr>7-Tages-Inzidenz pro 100.000 Einwohner weltweit</vt:lpstr>
      <vt:lpstr>Fall- und Todeszahlen weltweit, WHO SitRep</vt:lpstr>
      <vt:lpstr>Vereinigtes Königreich und B.1.617.2</vt:lpstr>
      <vt:lpstr>B.1.617.2. – 13. Technical Briefing PHE und  Risk Assessment, 27.05.2021</vt:lpstr>
      <vt:lpstr>Weitere Informationen</vt:lpstr>
      <vt:lpstr>BACK-UP</vt:lpstr>
      <vt:lpstr>B.1.617.2. – 13. Technical Briefing PHE, 27.05.2021</vt:lpstr>
      <vt:lpstr>Risk assessment Framework for SARS-CoV-2-variants</vt:lpstr>
      <vt:lpstr>SARS-CoV-2 Varianten: 501Y.V2 (Linie B1.351) </vt:lpstr>
      <vt:lpstr>SARS-CoV-2 Varianten: P1. Variante (Linie B1.128.1)</vt:lpstr>
      <vt:lpstr>SARS-CoV-2 Varianten: VOC Linie B.1.617</vt:lpstr>
      <vt:lpstr>SARS-CoV-2 Varianten: VOC 202012/01 (Linie B.1.1.7)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Denkel, Luisa</cp:lastModifiedBy>
  <cp:revision>1494</cp:revision>
  <cp:lastPrinted>2020-09-29T15:21:52Z</cp:lastPrinted>
  <dcterms:created xsi:type="dcterms:W3CDTF">2020-03-24T07:57:46Z</dcterms:created>
  <dcterms:modified xsi:type="dcterms:W3CDTF">2021-05-28T08:57:18Z</dcterms:modified>
</cp:coreProperties>
</file>