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31" r:id="rId3"/>
    <p:sldId id="732" r:id="rId4"/>
    <p:sldId id="733" r:id="rId5"/>
    <p:sldId id="734" r:id="rId6"/>
    <p:sldId id="735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3737" autoAdjust="0"/>
  </p:normalViewPr>
  <p:slideViewPr>
    <p:cSldViewPr snapToGrid="0" snapToObjects="1">
      <p:cViewPr varScale="1">
        <p:scale>
          <a:sx n="162" d="100"/>
          <a:sy n="162" d="100"/>
        </p:scale>
        <p:origin x="48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31.05.2021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31.05.2021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3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21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98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17. Mai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31.05.2021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9925157-6F63-408E-980A-A2AE8942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5DCD849-FC1C-4D11-B4E6-0B7C5B563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650633"/>
              </p:ext>
            </p:extLst>
          </p:nvPr>
        </p:nvGraphicFramePr>
        <p:xfrm>
          <a:off x="1139031" y="1756886"/>
          <a:ext cx="6619875" cy="2752725"/>
        </p:xfrm>
        <a:graphic>
          <a:graphicData uri="http://schemas.openxmlformats.org/drawingml/2006/table">
            <a:tbl>
              <a:tblPr firstRow="1" firstCol="1" bandRow="1"/>
              <a:tblGrid>
                <a:gridCol w="879792">
                  <a:extLst>
                    <a:ext uri="{9D8B030D-6E8A-4147-A177-3AD203B41FA5}">
                      <a16:colId xmlns:a16="http://schemas.microsoft.com/office/drawing/2014/main" val="2905246224"/>
                    </a:ext>
                  </a:extLst>
                </a:gridCol>
                <a:gridCol w="868275">
                  <a:extLst>
                    <a:ext uri="{9D8B030D-6E8A-4147-A177-3AD203B41FA5}">
                      <a16:colId xmlns:a16="http://schemas.microsoft.com/office/drawing/2014/main" val="769218100"/>
                    </a:ext>
                  </a:extLst>
                </a:gridCol>
                <a:gridCol w="65904">
                  <a:extLst>
                    <a:ext uri="{9D8B030D-6E8A-4147-A177-3AD203B41FA5}">
                      <a16:colId xmlns:a16="http://schemas.microsoft.com/office/drawing/2014/main" val="2972352544"/>
                    </a:ext>
                  </a:extLst>
                </a:gridCol>
                <a:gridCol w="598898">
                  <a:extLst>
                    <a:ext uri="{9D8B030D-6E8A-4147-A177-3AD203B41FA5}">
                      <a16:colId xmlns:a16="http://schemas.microsoft.com/office/drawing/2014/main" val="2649498883"/>
                    </a:ext>
                  </a:extLst>
                </a:gridCol>
                <a:gridCol w="399266">
                  <a:extLst>
                    <a:ext uri="{9D8B030D-6E8A-4147-A177-3AD203B41FA5}">
                      <a16:colId xmlns:a16="http://schemas.microsoft.com/office/drawing/2014/main" val="516623581"/>
                    </a:ext>
                  </a:extLst>
                </a:gridCol>
                <a:gridCol w="43510">
                  <a:extLst>
                    <a:ext uri="{9D8B030D-6E8A-4147-A177-3AD203B41FA5}">
                      <a16:colId xmlns:a16="http://schemas.microsoft.com/office/drawing/2014/main" val="2494313677"/>
                    </a:ext>
                  </a:extLst>
                </a:gridCol>
                <a:gridCol w="939938">
                  <a:extLst>
                    <a:ext uri="{9D8B030D-6E8A-4147-A177-3AD203B41FA5}">
                      <a16:colId xmlns:a16="http://schemas.microsoft.com/office/drawing/2014/main" val="2056593433"/>
                    </a:ext>
                  </a:extLst>
                </a:gridCol>
                <a:gridCol w="61425">
                  <a:extLst>
                    <a:ext uri="{9D8B030D-6E8A-4147-A177-3AD203B41FA5}">
                      <a16:colId xmlns:a16="http://schemas.microsoft.com/office/drawing/2014/main" val="1579866620"/>
                    </a:ext>
                  </a:extLst>
                </a:gridCol>
                <a:gridCol w="1402548">
                  <a:extLst>
                    <a:ext uri="{9D8B030D-6E8A-4147-A177-3AD203B41FA5}">
                      <a16:colId xmlns:a16="http://schemas.microsoft.com/office/drawing/2014/main" val="1597927953"/>
                    </a:ext>
                  </a:extLst>
                </a:gridCol>
                <a:gridCol w="90859">
                  <a:extLst>
                    <a:ext uri="{9D8B030D-6E8A-4147-A177-3AD203B41FA5}">
                      <a16:colId xmlns:a16="http://schemas.microsoft.com/office/drawing/2014/main" val="1025738262"/>
                    </a:ext>
                  </a:extLst>
                </a:gridCol>
                <a:gridCol w="1269460">
                  <a:extLst>
                    <a:ext uri="{9D8B030D-6E8A-4147-A177-3AD203B41FA5}">
                      <a16:colId xmlns:a16="http://schemas.microsoft.com/office/drawing/2014/main" val="355652235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(Stand 30.05.2021)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148052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Veränderung zum Vortag der Fälle in intensivmedizinischer Behandlung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846458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+1.978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-6.200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Impfung begonnen: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98.780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-77</a:t>
                      </a:r>
                      <a:endParaRPr lang="de-DE" sz="1200" b="1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335245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(3.681.126)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106.000]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[75/412]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Impfung vollständig: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172.147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[2.515]</a:t>
                      </a:r>
                      <a:endParaRPr lang="de-DE" sz="12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859270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Geimpfter insgesamt mit mindestens begon-nener/mit vollständiger Impfung und Anteil an Bevölkerung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 verstorben zum Vortag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097427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+8.100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+36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</a:t>
                      </a: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35.325.677</a:t>
                      </a: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(42,5%)</a:t>
                      </a:r>
                      <a:r>
                        <a:rPr lang="de-DE" sz="9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+37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146007"/>
                  </a:ext>
                </a:extLst>
              </a:tr>
              <a:tr h="46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3.486.700)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(88.442)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[3/412]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</a:t>
                      </a: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14.615.052</a:t>
                      </a: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 (</a:t>
                      </a: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17,6</a:t>
                      </a: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%)</a:t>
                      </a:r>
                      <a:r>
                        <a:rPr lang="de-DE" sz="9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643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96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4CB67F3-4A9E-424C-97DB-BD65483E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0714"/>
            <a:ext cx="8059611" cy="371278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0331C9-3B58-4E7A-A08C-687D4B9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31.05.2021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4A31F8-672E-479C-A206-9AFF5337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69ED73-FA80-4EC3-BCA6-AABDBF17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Gemeldete SARS-CoV-2-Nachweise und berichtete COVID-19-Fälle</a:t>
            </a:r>
          </a:p>
        </p:txBody>
      </p:sp>
    </p:spTree>
    <p:extLst>
      <p:ext uri="{BB962C8B-B14F-4D97-AF65-F5344CB8AC3E}">
        <p14:creationId xmlns:p14="http://schemas.microsoft.com/office/powerpoint/2010/main" val="405470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927" y="4767263"/>
            <a:ext cx="1860421" cy="273844"/>
          </a:xfrm>
        </p:spPr>
        <p:txBody>
          <a:bodyPr/>
          <a:lstStyle/>
          <a:p>
            <a:r>
              <a:rPr lang="de-DE" dirty="0"/>
              <a:t>31.05.2021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08E8D-1C25-49B3-8471-9F202754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4D446A-FBFD-48A5-BFD9-735AA5AEB1D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1381" y="1081115"/>
            <a:ext cx="6443211" cy="3619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08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31.05.2021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N=69.144 (COVID-19)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4A60CA-7CF6-4D2E-8259-61845610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A89C41C-D3D7-4FC5-976D-2CB04019489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8361" y="625790"/>
            <a:ext cx="6266231" cy="4257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58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D82972-32D8-40A2-8398-E8D06F78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31.05.2021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9DC1A0-C67A-4D52-9A18-2C8FAE0A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FB74B72-959E-4A09-9C37-D6D664C0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30D2E7-5140-4878-A7ED-CFBCCC549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12" y="1243069"/>
            <a:ext cx="6624975" cy="35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33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Bildschirmpräsentation (16:9)</PresentationFormat>
  <Paragraphs>89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Yu Gothic</vt:lpstr>
      <vt:lpstr>Arial</vt:lpstr>
      <vt:lpstr>Calibri</vt:lpstr>
      <vt:lpstr>Cambria</vt:lpstr>
      <vt:lpstr>ＭＳ 明朝</vt:lpstr>
      <vt:lpstr>ＭＳ 明朝</vt:lpstr>
      <vt:lpstr>Wingdings</vt:lpstr>
      <vt:lpstr>Office-Design</vt:lpstr>
      <vt:lpstr>Lage national </vt:lpstr>
      <vt:lpstr>Überblick Kennzahlen</vt:lpstr>
      <vt:lpstr>Gemeldete SARS-CoV-2-Nachweise und berichtete COVID-19-Fälle</vt:lpstr>
      <vt:lpstr>Verlauf der 7-Tage-Inzidenz der Bundesländer</vt:lpstr>
      <vt:lpstr>Geografische Verteilung 7-Tage-Inzidenz nach Landkreis, N=69.144 (COVID-19)</vt:lpstr>
      <vt:lpstr>7-Tage-Inzidenz nach Altersgruppe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Eicher, Sophie</cp:lastModifiedBy>
  <cp:revision>296</cp:revision>
  <dcterms:created xsi:type="dcterms:W3CDTF">2015-11-02T12:29:13Z</dcterms:created>
  <dcterms:modified xsi:type="dcterms:W3CDTF">2021-05-31T09:55:24Z</dcterms:modified>
</cp:coreProperties>
</file>