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19" r:id="rId3"/>
    <p:sldId id="301" r:id="rId4"/>
    <p:sldId id="308" r:id="rId5"/>
    <p:sldId id="32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116" d="100"/>
          <a:sy n="116" d="100"/>
        </p:scale>
        <p:origin x="1421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rki.local\daten\Projekte\FG37_11.2_Uebermittlung\COVID_nosokomialeAusbr&#252;che\Ausbruchsliste\Ausbruchsliste_Kombi_TOP_KW2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21</a:t>
            </a:r>
            <a:endParaRPr lang="de-DE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17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Epivurve_care_TOP!$A$2:$B$67</c:f>
              <c:multiLvlStrCache>
                <c:ptCount val="6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Epivurve_care_TOP!$D$2:$D$67</c:f>
              <c:numCache>
                <c:formatCode>General</c:formatCode>
                <c:ptCount val="66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121</c:v>
                </c:pt>
                <c:pt idx="5">
                  <c:v>191</c:v>
                </c:pt>
                <c:pt idx="6">
                  <c:v>115</c:v>
                </c:pt>
                <c:pt idx="7">
                  <c:v>59</c:v>
                </c:pt>
                <c:pt idx="8">
                  <c:v>39</c:v>
                </c:pt>
                <c:pt idx="9">
                  <c:v>23</c:v>
                </c:pt>
                <c:pt idx="10">
                  <c:v>28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11</c:v>
                </c:pt>
                <c:pt idx="29">
                  <c:v>11</c:v>
                </c:pt>
                <c:pt idx="30">
                  <c:v>19</c:v>
                </c:pt>
                <c:pt idx="31">
                  <c:v>16</c:v>
                </c:pt>
                <c:pt idx="32">
                  <c:v>37</c:v>
                </c:pt>
                <c:pt idx="33">
                  <c:v>88</c:v>
                </c:pt>
                <c:pt idx="34">
                  <c:v>152</c:v>
                </c:pt>
                <c:pt idx="35">
                  <c:v>176</c:v>
                </c:pt>
                <c:pt idx="36">
                  <c:v>217</c:v>
                </c:pt>
                <c:pt idx="37">
                  <c:v>249</c:v>
                </c:pt>
                <c:pt idx="38">
                  <c:v>278</c:v>
                </c:pt>
                <c:pt idx="39">
                  <c:v>264</c:v>
                </c:pt>
                <c:pt idx="40">
                  <c:v>287</c:v>
                </c:pt>
                <c:pt idx="41">
                  <c:v>353</c:v>
                </c:pt>
                <c:pt idx="42">
                  <c:v>383</c:v>
                </c:pt>
                <c:pt idx="43">
                  <c:v>320</c:v>
                </c:pt>
                <c:pt idx="44">
                  <c:v>311</c:v>
                </c:pt>
                <c:pt idx="45">
                  <c:v>288</c:v>
                </c:pt>
                <c:pt idx="46">
                  <c:v>238</c:v>
                </c:pt>
                <c:pt idx="47">
                  <c:v>176</c:v>
                </c:pt>
                <c:pt idx="48">
                  <c:v>142</c:v>
                </c:pt>
                <c:pt idx="49">
                  <c:v>102</c:v>
                </c:pt>
                <c:pt idx="50">
                  <c:v>56</c:v>
                </c:pt>
                <c:pt idx="51">
                  <c:v>80</c:v>
                </c:pt>
                <c:pt idx="52">
                  <c:v>47</c:v>
                </c:pt>
                <c:pt idx="53">
                  <c:v>45</c:v>
                </c:pt>
                <c:pt idx="54">
                  <c:v>61</c:v>
                </c:pt>
                <c:pt idx="55">
                  <c:v>57</c:v>
                </c:pt>
                <c:pt idx="56">
                  <c:v>66</c:v>
                </c:pt>
                <c:pt idx="57">
                  <c:v>52</c:v>
                </c:pt>
                <c:pt idx="58">
                  <c:v>38</c:v>
                </c:pt>
                <c:pt idx="59">
                  <c:v>48</c:v>
                </c:pt>
                <c:pt idx="60">
                  <c:v>36</c:v>
                </c:pt>
                <c:pt idx="6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C-4F4C-A7E7-E60F429BC37F}"/>
            </c:ext>
          </c:extLst>
        </c:ser>
        <c:ser>
          <c:idx val="4"/>
          <c:order val="1"/>
          <c:tx>
            <c:strRef>
              <c:f>Epivurve_care_TOP!$I$1</c:f>
              <c:strCache>
                <c:ptCount val="1"/>
                <c:pt idx="0">
                  <c:v>Neu übermittelt in KW 18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Epivurve_care_TOP!$A$2:$B$67</c:f>
              <c:multiLvlStrCache>
                <c:ptCount val="6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Epivurve_care_TOP!$I$2:$I$64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3</c:v>
                </c:pt>
                <c:pt idx="37">
                  <c:v>0</c:v>
                </c:pt>
                <c:pt idx="38">
                  <c:v>2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4</c:v>
                </c:pt>
                <c:pt idx="43">
                  <c:v>4</c:v>
                </c:pt>
                <c:pt idx="44">
                  <c:v>3</c:v>
                </c:pt>
                <c:pt idx="45">
                  <c:v>3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1</c:v>
                </c:pt>
                <c:pt idx="56">
                  <c:v>1</c:v>
                </c:pt>
                <c:pt idx="57">
                  <c:v>4</c:v>
                </c:pt>
                <c:pt idx="58">
                  <c:v>0</c:v>
                </c:pt>
                <c:pt idx="59">
                  <c:v>4</c:v>
                </c:pt>
                <c:pt idx="60">
                  <c:v>5</c:v>
                </c:pt>
                <c:pt idx="61">
                  <c:v>15</c:v>
                </c:pt>
                <c:pt idx="6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EC-4F4C-A7E7-E60F429BC37F}"/>
            </c:ext>
          </c:extLst>
        </c:ser>
        <c:ser>
          <c:idx val="3"/>
          <c:order val="2"/>
          <c:tx>
            <c:strRef>
              <c:f>Epivurve_care_TOP!$J$1</c:f>
              <c:strCache>
                <c:ptCount val="1"/>
                <c:pt idx="0">
                  <c:v>Neu übermittelt in KW 19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Epivurve_care_TOP!$A$2:$B$67</c:f>
              <c:multiLvlStrCache>
                <c:ptCount val="6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Epivurve_care_TOP!$J$2:$J$65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1</c:v>
                </c:pt>
                <c:pt idx="38">
                  <c:v>2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2</c:v>
                </c:pt>
                <c:pt idx="44">
                  <c:v>2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</c:v>
                </c:pt>
                <c:pt idx="60">
                  <c:v>4</c:v>
                </c:pt>
                <c:pt idx="61">
                  <c:v>6</c:v>
                </c:pt>
                <c:pt idx="62">
                  <c:v>13</c:v>
                </c:pt>
                <c:pt idx="6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EC-4F4C-A7E7-E60F429BC37F}"/>
            </c:ext>
          </c:extLst>
        </c:ser>
        <c:ser>
          <c:idx val="1"/>
          <c:order val="3"/>
          <c:tx>
            <c:strRef>
              <c:f>Epivurve_care_TOP!$K$1</c:f>
              <c:strCache>
                <c:ptCount val="1"/>
                <c:pt idx="0">
                  <c:v>Neu übermittelt in KW 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Epivurve_care_TOP!$A$2:$B$67</c:f>
              <c:multiLvlStrCache>
                <c:ptCount val="6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Epivurve_care_TOP!$K$2:$K$66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2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2</c:v>
                </c:pt>
                <c:pt idx="56">
                  <c:v>0</c:v>
                </c:pt>
                <c:pt idx="57">
                  <c:v>1</c:v>
                </c:pt>
                <c:pt idx="58">
                  <c:v>2</c:v>
                </c:pt>
                <c:pt idx="59">
                  <c:v>1</c:v>
                </c:pt>
                <c:pt idx="60">
                  <c:v>3</c:v>
                </c:pt>
                <c:pt idx="61">
                  <c:v>2</c:v>
                </c:pt>
                <c:pt idx="62">
                  <c:v>5</c:v>
                </c:pt>
                <c:pt idx="63">
                  <c:v>11</c:v>
                </c:pt>
                <c:pt idx="6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EC-4F4C-A7E7-E60F429BC37F}"/>
            </c:ext>
          </c:extLst>
        </c:ser>
        <c:ser>
          <c:idx val="2"/>
          <c:order val="4"/>
          <c:tx>
            <c:strRef>
              <c:f>Epivurve_care_TOP!$L$1</c:f>
              <c:strCache>
                <c:ptCount val="1"/>
                <c:pt idx="0">
                  <c:v>Neu übermittelt in KW 21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3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EC-4F4C-A7E7-E60F429BC37F}"/>
              </c:ext>
            </c:extLst>
          </c:dPt>
          <c:cat>
            <c:multiLvlStrRef>
              <c:f>Epivurve_care_TOP!$A$2:$B$67</c:f>
              <c:multiLvlStrCache>
                <c:ptCount val="6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Epivurve_care_TOP!$L$2:$L$67</c:f>
              <c:numCache>
                <c:formatCode>General</c:formatCode>
                <c:ptCount val="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3</c:v>
                </c:pt>
                <c:pt idx="39">
                  <c:v>2</c:v>
                </c:pt>
                <c:pt idx="40">
                  <c:v>5</c:v>
                </c:pt>
                <c:pt idx="41">
                  <c:v>2</c:v>
                </c:pt>
                <c:pt idx="42">
                  <c:v>3</c:v>
                </c:pt>
                <c:pt idx="43">
                  <c:v>1</c:v>
                </c:pt>
                <c:pt idx="44">
                  <c:v>2</c:v>
                </c:pt>
                <c:pt idx="45">
                  <c:v>1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2</c:v>
                </c:pt>
                <c:pt idx="61">
                  <c:v>0</c:v>
                </c:pt>
                <c:pt idx="62">
                  <c:v>1</c:v>
                </c:pt>
                <c:pt idx="63">
                  <c:v>5</c:v>
                </c:pt>
                <c:pt idx="64">
                  <c:v>2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EC-4F4C-A7E7-E60F429BC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1377816818606216E-2"/>
          <c:y val="0.35980376836203404"/>
          <c:w val="0.88159765731071826"/>
          <c:h val="0.411788397623610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17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Epicurve_noso_TOP!$A$2:$B$67</c:f>
              <c:multiLvlStrCache>
                <c:ptCount val="6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Epicurve_noso_TOP!$D$2:$D$67</c:f>
              <c:numCache>
                <c:formatCode>General</c:formatCode>
                <c:ptCount val="66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62</c:v>
                </c:pt>
                <c:pt idx="4">
                  <c:v>124</c:v>
                </c:pt>
                <c:pt idx="5">
                  <c:v>146</c:v>
                </c:pt>
                <c:pt idx="6">
                  <c:v>102</c:v>
                </c:pt>
                <c:pt idx="7">
                  <c:v>47</c:v>
                </c:pt>
                <c:pt idx="8">
                  <c:v>37</c:v>
                </c:pt>
                <c:pt idx="9">
                  <c:v>27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22</c:v>
                </c:pt>
                <c:pt idx="31">
                  <c:v>34</c:v>
                </c:pt>
                <c:pt idx="32">
                  <c:v>54</c:v>
                </c:pt>
                <c:pt idx="33">
                  <c:v>77</c:v>
                </c:pt>
                <c:pt idx="34">
                  <c:v>124</c:v>
                </c:pt>
                <c:pt idx="35">
                  <c:v>142</c:v>
                </c:pt>
                <c:pt idx="36">
                  <c:v>144</c:v>
                </c:pt>
                <c:pt idx="37">
                  <c:v>129</c:v>
                </c:pt>
                <c:pt idx="38">
                  <c:v>176</c:v>
                </c:pt>
                <c:pt idx="39">
                  <c:v>140</c:v>
                </c:pt>
                <c:pt idx="40">
                  <c:v>210</c:v>
                </c:pt>
                <c:pt idx="41">
                  <c:v>220</c:v>
                </c:pt>
                <c:pt idx="42">
                  <c:v>249</c:v>
                </c:pt>
                <c:pt idx="43">
                  <c:v>170</c:v>
                </c:pt>
                <c:pt idx="44">
                  <c:v>149</c:v>
                </c:pt>
                <c:pt idx="45">
                  <c:v>193</c:v>
                </c:pt>
                <c:pt idx="46">
                  <c:v>201</c:v>
                </c:pt>
                <c:pt idx="47">
                  <c:v>202</c:v>
                </c:pt>
                <c:pt idx="48">
                  <c:v>168</c:v>
                </c:pt>
                <c:pt idx="49">
                  <c:v>159</c:v>
                </c:pt>
                <c:pt idx="50">
                  <c:v>144</c:v>
                </c:pt>
                <c:pt idx="51">
                  <c:v>145</c:v>
                </c:pt>
                <c:pt idx="52">
                  <c:v>123</c:v>
                </c:pt>
                <c:pt idx="53">
                  <c:v>102</c:v>
                </c:pt>
                <c:pt idx="54">
                  <c:v>87</c:v>
                </c:pt>
                <c:pt idx="55">
                  <c:v>100</c:v>
                </c:pt>
                <c:pt idx="56">
                  <c:v>103</c:v>
                </c:pt>
                <c:pt idx="57">
                  <c:v>77</c:v>
                </c:pt>
                <c:pt idx="58">
                  <c:v>78</c:v>
                </c:pt>
                <c:pt idx="59">
                  <c:v>69</c:v>
                </c:pt>
                <c:pt idx="60">
                  <c:v>76</c:v>
                </c:pt>
                <c:pt idx="6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3D-4A01-B754-32D32C2FF851}"/>
            </c:ext>
          </c:extLst>
        </c:ser>
        <c:ser>
          <c:idx val="4"/>
          <c:order val="1"/>
          <c:tx>
            <c:strRef>
              <c:f>Epicurve_noso_TOP!$I$1</c:f>
              <c:strCache>
                <c:ptCount val="1"/>
                <c:pt idx="0">
                  <c:v>Neu übermittelt in KW 18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Epicurve_noso_TOP!$A$2:$B$67</c:f>
              <c:multiLvlStrCache>
                <c:ptCount val="6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Epicurve_noso_TOP!$I$2:$I$64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4</c:v>
                </c:pt>
                <c:pt idx="39">
                  <c:v>1</c:v>
                </c:pt>
                <c:pt idx="40">
                  <c:v>1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2</c:v>
                </c:pt>
                <c:pt idx="58">
                  <c:v>1</c:v>
                </c:pt>
                <c:pt idx="59">
                  <c:v>6</c:v>
                </c:pt>
                <c:pt idx="60">
                  <c:v>13</c:v>
                </c:pt>
                <c:pt idx="61">
                  <c:v>46</c:v>
                </c:pt>
                <c:pt idx="6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3D-4A01-B754-32D32C2FF851}"/>
            </c:ext>
          </c:extLst>
        </c:ser>
        <c:ser>
          <c:idx val="3"/>
          <c:order val="2"/>
          <c:tx>
            <c:strRef>
              <c:f>Epicurve_noso_TOP!$J$1</c:f>
              <c:strCache>
                <c:ptCount val="1"/>
                <c:pt idx="0">
                  <c:v>Neu übermittelt in KW 19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Epicurve_noso_TOP!$A$2:$B$67</c:f>
              <c:multiLvlStrCache>
                <c:ptCount val="6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Epicurve_noso_TOP!$J$2:$J$65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2</c:v>
                </c:pt>
                <c:pt idx="39">
                  <c:v>0</c:v>
                </c:pt>
                <c:pt idx="40">
                  <c:v>2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3</c:v>
                </c:pt>
                <c:pt idx="45">
                  <c:v>0</c:v>
                </c:pt>
                <c:pt idx="46">
                  <c:v>0</c:v>
                </c:pt>
                <c:pt idx="47">
                  <c:v>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3</c:v>
                </c:pt>
                <c:pt idx="57">
                  <c:v>0</c:v>
                </c:pt>
                <c:pt idx="58">
                  <c:v>0</c:v>
                </c:pt>
                <c:pt idx="59">
                  <c:v>3</c:v>
                </c:pt>
                <c:pt idx="60">
                  <c:v>9</c:v>
                </c:pt>
                <c:pt idx="61">
                  <c:v>19</c:v>
                </c:pt>
                <c:pt idx="62">
                  <c:v>24</c:v>
                </c:pt>
                <c:pt idx="6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3D-4A01-B754-32D32C2FF851}"/>
            </c:ext>
          </c:extLst>
        </c:ser>
        <c:ser>
          <c:idx val="2"/>
          <c:order val="3"/>
          <c:tx>
            <c:strRef>
              <c:f>Epicurve_noso_TOP!$K$1</c:f>
              <c:strCache>
                <c:ptCount val="1"/>
                <c:pt idx="0">
                  <c:v>Neu übermittelt in KW 20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Epicurve_noso_TOP!$A$2:$B$67</c:f>
              <c:multiLvlStrCache>
                <c:ptCount val="6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Epicurve_noso_TOP!$K$2:$K$66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2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4</c:v>
                </c:pt>
                <c:pt idx="62">
                  <c:v>6</c:v>
                </c:pt>
                <c:pt idx="63">
                  <c:v>16</c:v>
                </c:pt>
                <c:pt idx="6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3D-4A01-B754-32D32C2FF851}"/>
            </c:ext>
          </c:extLst>
        </c:ser>
        <c:ser>
          <c:idx val="1"/>
          <c:order val="4"/>
          <c:tx>
            <c:strRef>
              <c:f>Epicurve_noso_TOP!$L$1</c:f>
              <c:strCache>
                <c:ptCount val="1"/>
                <c:pt idx="0">
                  <c:v>Neu übermittelt in KW 21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Epicurve_noso_TOP!$A$2:$B$67</c:f>
              <c:multiLvlStrCache>
                <c:ptCount val="6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Epicurve_noso_TOP!$L$2:$L$67</c:f>
              <c:numCache>
                <c:formatCode>General</c:formatCode>
                <c:ptCount val="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2</c:v>
                </c:pt>
                <c:pt idx="56">
                  <c:v>2</c:v>
                </c:pt>
                <c:pt idx="57">
                  <c:v>0</c:v>
                </c:pt>
                <c:pt idx="58">
                  <c:v>0</c:v>
                </c:pt>
                <c:pt idx="59">
                  <c:v>2</c:v>
                </c:pt>
                <c:pt idx="60">
                  <c:v>0</c:v>
                </c:pt>
                <c:pt idx="61">
                  <c:v>2</c:v>
                </c:pt>
                <c:pt idx="62">
                  <c:v>1</c:v>
                </c:pt>
                <c:pt idx="63">
                  <c:v>2</c:v>
                </c:pt>
                <c:pt idx="64">
                  <c:v>2</c:v>
                </c:pt>
                <c:pt idx="6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3D-4A01-B754-32D32C2FF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237837"/>
            <a:ext cx="4392488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1.6.21</a:t>
            </a:r>
            <a:endParaRPr lang="de-DE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7702B3-CF90-4DE1-97C4-AE0D47CA2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-27384"/>
            <a:ext cx="4572000" cy="27557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30B8B18-9173-4DA3-A0F0-D2192C675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4904"/>
            <a:ext cx="6557098" cy="428137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A416AA8-6B32-41B6-BAAB-B5BB9CAF6D60}"/>
              </a:ext>
            </a:extLst>
          </p:cNvPr>
          <p:cNvCxnSpPr/>
          <p:nvPr/>
        </p:nvCxnSpPr>
        <p:spPr>
          <a:xfrm flipH="1">
            <a:off x="5868144" y="3398107"/>
            <a:ext cx="1152128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6C4B64A-8ED1-456D-9932-0C38587C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3853CF-1863-413E-871F-CC79BF8E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7829286" cy="874368"/>
          </a:xfrm>
        </p:spPr>
        <p:txBody>
          <a:bodyPr/>
          <a:lstStyle/>
          <a:p>
            <a:r>
              <a:rPr lang="de-DE" dirty="0"/>
              <a:t>Anzahl Teste und </a:t>
            </a:r>
            <a:r>
              <a:rPr lang="de-DE" dirty="0" err="1"/>
              <a:t>Positivenanteil</a:t>
            </a:r>
            <a:r>
              <a:rPr lang="de-DE" dirty="0"/>
              <a:t> in verschiedenen Organisationseinheiten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98C40D-7EAA-4B9E-8A20-4FD213A92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58" y="1484784"/>
            <a:ext cx="8244408" cy="51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1.6.2021 </a:t>
            </a:r>
            <a:br>
              <a:rPr lang="fr-FR" b="0" dirty="0"/>
            </a:br>
            <a:r>
              <a:rPr lang="de-DE" dirty="0"/>
              <a:t>Anzahl der Testungen pro 100.000 Einwohner nach Altersgruppe und Kalenderwoche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716016" y="3058688"/>
            <a:ext cx="4572000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Kalenderwoche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07504" y="5220695"/>
            <a:ext cx="4355976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Kalenderwoche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A711E76-4B63-4737-8559-C97E14A7F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88840"/>
            <a:ext cx="4571998" cy="282281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FD1CC2D-0369-4CA7-B9D7-6EAEA2301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480" y="-27384"/>
            <a:ext cx="4680520" cy="290274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2FB596-360D-4873-BBED-3C8E9278E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286" y="3982641"/>
            <a:ext cx="4696713" cy="29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3428537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73D291CD-0951-4FA2-B658-6C55192AA36E}"/>
              </a:ext>
            </a:extLst>
          </p:cNvPr>
          <p:cNvSpPr txBox="1">
            <a:spLocks/>
          </p:cNvSpPr>
          <p:nvPr/>
        </p:nvSpPr>
        <p:spPr>
          <a:xfrm>
            <a:off x="4762744" y="260648"/>
            <a:ext cx="4129736" cy="8743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Krankenhäuser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336015"/>
              </p:ext>
            </p:extLst>
          </p:nvPr>
        </p:nvGraphicFramePr>
        <p:xfrm>
          <a:off x="130589" y="1111924"/>
          <a:ext cx="4464496" cy="560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19270"/>
              </p:ext>
            </p:extLst>
          </p:nvPr>
        </p:nvGraphicFramePr>
        <p:xfrm>
          <a:off x="4595084" y="1135016"/>
          <a:ext cx="4452319" cy="558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092B00D-F0F8-4074-A0CD-01C21796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C37E49-8023-44E4-9CF2-773679AEBC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4111B2D-B6C0-47F9-8679-25EFBC3E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08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Bildschirmpräsentation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Woche – Datenstand 1.6.21</vt:lpstr>
      <vt:lpstr>Anzahl Teste und Positivenanteil in verschiedenen Organisationseinheiten</vt:lpstr>
      <vt:lpstr>Datenstand 1.6.2021  Anzahl der Testungen pro 100.000 Einwohner nach Altersgruppe und Kalenderwoche </vt:lpstr>
      <vt:lpstr>Ausbrüche Altenheime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305</cp:revision>
  <dcterms:created xsi:type="dcterms:W3CDTF">2020-01-21T10:42:53Z</dcterms:created>
  <dcterms:modified xsi:type="dcterms:W3CDTF">2021-06-02T08:27:43Z</dcterms:modified>
</cp:coreProperties>
</file>